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3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4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5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6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7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18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19.xml" ContentType="application/vnd.openxmlformats-officedocument.theme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20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theme/theme21.xml" ContentType="application/vnd.openxmlformats-officedocument.theme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theme/theme22.xml" ContentType="application/vnd.openxmlformats-officedocument.theme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theme/theme23.xml" ContentType="application/vnd.openxmlformats-officedocument.theme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theme/theme24.xml" ContentType="application/vnd.openxmlformats-officedocument.theme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theme/theme25.xml" ContentType="application/vnd.openxmlformats-officedocument.theme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theme/theme26.xml" ContentType="application/vnd.openxmlformats-officedocument.theme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theme/theme27.xml" ContentType="application/vnd.openxmlformats-officedocument.theme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theme/theme28.xml" ContentType="application/vnd.openxmlformats-officedocument.theme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theme/theme29.xml" ContentType="application/vnd.openxmlformats-officedocument.theme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theme/theme30.xml" ContentType="application/vnd.openxmlformats-officedocument.theme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theme/theme31.xml" ContentType="application/vnd.openxmlformats-officedocument.theme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theme/theme32.xml" ContentType="application/vnd.openxmlformats-officedocument.theme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theme/theme33.xml" ContentType="application/vnd.openxmlformats-officedocument.theme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theme/theme34.xml" ContentType="application/vnd.openxmlformats-officedocument.theme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theme/theme35.xml" ContentType="application/vnd.openxmlformats-officedocument.theme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theme/theme36.xml" ContentType="application/vnd.openxmlformats-officedocument.theme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theme/theme37.xml" ContentType="application/vnd.openxmlformats-officedocument.theme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theme/theme38.xml" ContentType="application/vnd.openxmlformats-officedocument.theme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theme/theme39.xml" ContentType="application/vnd.openxmlformats-officedocument.theme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theme/theme40.xml" ContentType="application/vnd.openxmlformats-officedocument.theme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theme/theme41.xml" ContentType="application/vnd.openxmlformats-officedocument.theme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theme/theme42.xml" ContentType="application/vnd.openxmlformats-officedocument.theme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theme/theme43.xml" ContentType="application/vnd.openxmlformats-officedocument.theme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theme/theme44.xml" ContentType="application/vnd.openxmlformats-officedocument.theme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theme/theme45.xml" ContentType="application/vnd.openxmlformats-officedocument.theme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theme/theme46.xml" ContentType="application/vnd.openxmlformats-officedocument.theme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theme/theme47.xml" ContentType="application/vnd.openxmlformats-officedocument.theme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theme/theme48.xml" ContentType="application/vnd.openxmlformats-officedocument.theme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theme/theme49.xml" ContentType="application/vnd.openxmlformats-officedocument.theme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theme/theme50.xml" ContentType="application/vnd.openxmlformats-officedocument.theme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theme/theme51.xml" ContentType="application/vnd.openxmlformats-officedocument.theme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theme/theme52.xml" ContentType="application/vnd.openxmlformats-officedocument.theme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theme/theme53.xml" ContentType="application/vnd.openxmlformats-officedocument.theme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theme/theme54.xml" ContentType="application/vnd.openxmlformats-officedocument.theme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theme/theme55.xml" ContentType="application/vnd.openxmlformats-officedocument.theme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theme/theme56.xml" ContentType="application/vnd.openxmlformats-officedocument.theme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theme/theme57.xml" ContentType="application/vnd.openxmlformats-officedocument.theme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theme/theme58.xml" ContentType="application/vnd.openxmlformats-officedocument.theme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theme/theme59.xml" ContentType="application/vnd.openxmlformats-officedocument.theme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theme/theme60.xml" ContentType="application/vnd.openxmlformats-officedocument.theme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theme/theme6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  <p:sldMasterId id="2147483657" r:id="rId2"/>
    <p:sldMasterId id="2147483993" r:id="rId3"/>
    <p:sldMasterId id="2147484700" r:id="rId4"/>
    <p:sldMasterId id="2147484861" r:id="rId5"/>
    <p:sldMasterId id="2147484873" r:id="rId6"/>
    <p:sldMasterId id="2147484888" r:id="rId7"/>
    <p:sldMasterId id="2147485198" r:id="rId8"/>
    <p:sldMasterId id="2147485199" r:id="rId9"/>
    <p:sldMasterId id="2147485946" r:id="rId10"/>
    <p:sldMasterId id="2147488180" r:id="rId11"/>
    <p:sldMasterId id="2147489020" r:id="rId12"/>
    <p:sldMasterId id="2147489032" r:id="rId13"/>
    <p:sldMasterId id="2147489044" r:id="rId14"/>
    <p:sldMasterId id="2147489294" r:id="rId15"/>
    <p:sldMasterId id="2147489785" r:id="rId16"/>
    <p:sldMasterId id="2147489797" r:id="rId17"/>
    <p:sldMasterId id="2147489822" r:id="rId18"/>
    <p:sldMasterId id="2147489834" r:id="rId19"/>
    <p:sldMasterId id="2147489846" r:id="rId20"/>
    <p:sldMasterId id="2147490178" r:id="rId21"/>
    <p:sldMasterId id="2147490190" r:id="rId22"/>
    <p:sldMasterId id="2147491279" r:id="rId23"/>
    <p:sldMasterId id="2147492005" r:id="rId24"/>
    <p:sldMasterId id="2147492017" r:id="rId25"/>
    <p:sldMasterId id="2147492056" r:id="rId26"/>
    <p:sldMasterId id="2147492468" r:id="rId27"/>
    <p:sldMasterId id="2147495550" r:id="rId28"/>
    <p:sldMasterId id="2147495563" r:id="rId29"/>
    <p:sldMasterId id="2147495575" r:id="rId30"/>
    <p:sldMasterId id="2147496522" r:id="rId31"/>
    <p:sldMasterId id="2147497869" r:id="rId32"/>
    <p:sldMasterId id="2147497882" r:id="rId33"/>
    <p:sldMasterId id="2147497895" r:id="rId34"/>
    <p:sldMasterId id="2147497908" r:id="rId35"/>
    <p:sldMasterId id="2147497921" r:id="rId36"/>
    <p:sldMasterId id="2147498489" r:id="rId37"/>
    <p:sldMasterId id="2147498501" r:id="rId38"/>
    <p:sldMasterId id="2147498565" r:id="rId39"/>
    <p:sldMasterId id="2147498578" r:id="rId40"/>
    <p:sldMasterId id="2147498591" r:id="rId41"/>
    <p:sldMasterId id="2147498615" r:id="rId42"/>
    <p:sldMasterId id="2147498627" r:id="rId43"/>
    <p:sldMasterId id="2147498640" r:id="rId44"/>
    <p:sldMasterId id="2147498653" r:id="rId45"/>
    <p:sldMasterId id="2147498666" r:id="rId46"/>
    <p:sldMasterId id="2147498690" r:id="rId47"/>
    <p:sldMasterId id="2147498702" r:id="rId48"/>
    <p:sldMasterId id="2147498726" r:id="rId49"/>
    <p:sldMasterId id="2147498738" r:id="rId50"/>
    <p:sldMasterId id="2147498750" r:id="rId51"/>
    <p:sldMasterId id="2147498762" r:id="rId52"/>
    <p:sldMasterId id="2147498774" r:id="rId53"/>
    <p:sldMasterId id="2147498798" r:id="rId54"/>
    <p:sldMasterId id="2147498810" r:id="rId55"/>
    <p:sldMasterId id="2147498822" r:id="rId56"/>
    <p:sldMasterId id="2147498846" r:id="rId57"/>
    <p:sldMasterId id="2147498858" r:id="rId58"/>
    <p:sldMasterId id="2147498870" r:id="rId59"/>
    <p:sldMasterId id="2147498894" r:id="rId60"/>
    <p:sldMasterId id="2147498906" r:id="rId61"/>
  </p:sldMasterIdLst>
  <p:sldIdLst>
    <p:sldId id="4169" r:id="rId62"/>
    <p:sldId id="4170" r:id="rId63"/>
    <p:sldId id="4171" r:id="rId64"/>
    <p:sldId id="4172" r:id="rId65"/>
    <p:sldId id="2773" r:id="rId66"/>
    <p:sldId id="2844" r:id="rId67"/>
    <p:sldId id="3757" r:id="rId68"/>
    <p:sldId id="3907" r:id="rId69"/>
    <p:sldId id="3758" r:id="rId70"/>
    <p:sldId id="3908" r:id="rId71"/>
    <p:sldId id="2973" r:id="rId72"/>
    <p:sldId id="3278" r:id="rId73"/>
    <p:sldId id="3572" r:id="rId74"/>
    <p:sldId id="4177" r:id="rId75"/>
    <p:sldId id="4178" r:id="rId76"/>
    <p:sldId id="2952" r:id="rId77"/>
    <p:sldId id="4106" r:id="rId78"/>
    <p:sldId id="4107" r:id="rId79"/>
    <p:sldId id="3780" r:id="rId80"/>
    <p:sldId id="2984" r:id="rId81"/>
    <p:sldId id="2986" r:id="rId82"/>
    <p:sldId id="3786" r:id="rId83"/>
    <p:sldId id="3785" r:id="rId84"/>
    <p:sldId id="3778" r:id="rId85"/>
    <p:sldId id="3779" r:id="rId86"/>
    <p:sldId id="4180" r:id="rId87"/>
    <p:sldId id="4181" r:id="rId88"/>
    <p:sldId id="4182" r:id="rId89"/>
    <p:sldId id="3144" r:id="rId90"/>
    <p:sldId id="3312" r:id="rId91"/>
    <p:sldId id="3662" r:id="rId92"/>
    <p:sldId id="3333" r:id="rId93"/>
    <p:sldId id="3319" r:id="rId94"/>
    <p:sldId id="3327" r:id="rId95"/>
    <p:sldId id="3328" r:id="rId96"/>
    <p:sldId id="4211" r:id="rId97"/>
    <p:sldId id="4089" r:id="rId98"/>
    <p:sldId id="4090" r:id="rId99"/>
    <p:sldId id="3671" r:id="rId100"/>
    <p:sldId id="4194" r:id="rId101"/>
    <p:sldId id="4189" r:id="rId102"/>
    <p:sldId id="4190" r:id="rId103"/>
    <p:sldId id="4197" r:id="rId104"/>
    <p:sldId id="4191" r:id="rId105"/>
    <p:sldId id="3167" r:id="rId106"/>
    <p:sldId id="4201" r:id="rId107"/>
    <p:sldId id="4208" r:id="rId108"/>
    <p:sldId id="4209" r:id="rId109"/>
    <p:sldId id="4210" r:id="rId110"/>
    <p:sldId id="3153" r:id="rId111"/>
    <p:sldId id="4198" r:id="rId112"/>
    <p:sldId id="4199" r:id="rId113"/>
    <p:sldId id="4200" r:id="rId114"/>
    <p:sldId id="4234" r:id="rId115"/>
    <p:sldId id="3453" r:id="rId116"/>
    <p:sldId id="4226" r:id="rId117"/>
    <p:sldId id="4231" r:id="rId118"/>
    <p:sldId id="4232" r:id="rId119"/>
    <p:sldId id="4229" r:id="rId120"/>
    <p:sldId id="3458" r:id="rId121"/>
    <p:sldId id="3770" r:id="rId122"/>
    <p:sldId id="3911" r:id="rId123"/>
    <p:sldId id="3459" r:id="rId124"/>
    <p:sldId id="3897" r:id="rId125"/>
    <p:sldId id="3470" r:id="rId126"/>
    <p:sldId id="3463" r:id="rId127"/>
    <p:sldId id="3464" r:id="rId128"/>
    <p:sldId id="3465" r:id="rId129"/>
    <p:sldId id="3473" r:id="rId130"/>
    <p:sldId id="3474" r:id="rId131"/>
    <p:sldId id="3510" r:id="rId132"/>
    <p:sldId id="3699" r:id="rId133"/>
    <p:sldId id="3700" r:id="rId134"/>
    <p:sldId id="4235" r:id="rId135"/>
    <p:sldId id="4120" r:id="rId136"/>
    <p:sldId id="4121" r:id="rId137"/>
    <p:sldId id="4122" r:id="rId138"/>
    <p:sldId id="4129" r:id="rId139"/>
    <p:sldId id="4123" r:id="rId140"/>
    <p:sldId id="4124" r:id="rId141"/>
    <p:sldId id="4125" r:id="rId142"/>
    <p:sldId id="4126" r:id="rId143"/>
    <p:sldId id="4127" r:id="rId144"/>
    <p:sldId id="3691" r:id="rId145"/>
    <p:sldId id="3692" r:id="rId146"/>
    <p:sldId id="3086" r:id="rId147"/>
    <p:sldId id="3917" r:id="rId148"/>
    <p:sldId id="4146" r:id="rId149"/>
    <p:sldId id="4147" r:id="rId150"/>
    <p:sldId id="3501" r:id="rId151"/>
    <p:sldId id="3226" r:id="rId152"/>
    <p:sldId id="3089" r:id="rId153"/>
    <p:sldId id="3237" r:id="rId154"/>
    <p:sldId id="3238" r:id="rId155"/>
    <p:sldId id="3239" r:id="rId156"/>
    <p:sldId id="3241" r:id="rId157"/>
    <p:sldId id="3919" r:id="rId158"/>
    <p:sldId id="4236" r:id="rId159"/>
    <p:sldId id="3502" r:id="rId160"/>
    <p:sldId id="3503" r:id="rId161"/>
    <p:sldId id="3813" r:id="rId162"/>
    <p:sldId id="3865" r:id="rId163"/>
    <p:sldId id="3863" r:id="rId164"/>
    <p:sldId id="3866" r:id="rId165"/>
    <p:sldId id="3870" r:id="rId166"/>
    <p:sldId id="3815" r:id="rId167"/>
    <p:sldId id="3821" r:id="rId168"/>
    <p:sldId id="3822" r:id="rId169"/>
    <p:sldId id="3824" r:id="rId170"/>
    <p:sldId id="3825" r:id="rId171"/>
    <p:sldId id="3826" r:id="rId172"/>
    <p:sldId id="3827" r:id="rId173"/>
    <p:sldId id="3828" r:id="rId174"/>
    <p:sldId id="4282" r:id="rId175"/>
    <p:sldId id="4238" r:id="rId176"/>
    <p:sldId id="4278" r:id="rId177"/>
    <p:sldId id="4251" r:id="rId178"/>
    <p:sldId id="4277" r:id="rId179"/>
    <p:sldId id="4279" r:id="rId180"/>
    <p:sldId id="3830" r:id="rId181"/>
    <p:sldId id="3831" r:id="rId182"/>
    <p:sldId id="3873" r:id="rId183"/>
    <p:sldId id="4245" r:id="rId184"/>
    <p:sldId id="4246" r:id="rId185"/>
    <p:sldId id="4426" r:id="rId186"/>
    <p:sldId id="3925" r:id="rId187"/>
    <p:sldId id="3834" r:id="rId188"/>
    <p:sldId id="3835" r:id="rId189"/>
    <p:sldId id="3836" r:id="rId190"/>
    <p:sldId id="4162" r:id="rId191"/>
    <p:sldId id="4270" r:id="rId192"/>
    <p:sldId id="4276" r:id="rId193"/>
    <p:sldId id="4271" r:id="rId194"/>
    <p:sldId id="4272" r:id="rId195"/>
    <p:sldId id="4273" r:id="rId196"/>
    <p:sldId id="4274" r:id="rId197"/>
    <p:sldId id="4275" r:id="rId198"/>
    <p:sldId id="4164" r:id="rId199"/>
    <p:sldId id="3837" r:id="rId200"/>
    <p:sldId id="3904" r:id="rId201"/>
    <p:sldId id="4291" r:id="rId202"/>
    <p:sldId id="4290" r:id="rId203"/>
    <p:sldId id="3913" r:id="rId204"/>
    <p:sldId id="3840" r:id="rId205"/>
    <p:sldId id="3924" r:id="rId206"/>
    <p:sldId id="3842" r:id="rId207"/>
    <p:sldId id="3941" r:id="rId208"/>
    <p:sldId id="3943" r:id="rId209"/>
    <p:sldId id="3944" r:id="rId210"/>
    <p:sldId id="3945" r:id="rId211"/>
    <p:sldId id="3948" r:id="rId212"/>
    <p:sldId id="3949" r:id="rId213"/>
    <p:sldId id="3950" r:id="rId214"/>
    <p:sldId id="3951" r:id="rId215"/>
    <p:sldId id="4002" r:id="rId216"/>
    <p:sldId id="4003" r:id="rId217"/>
    <p:sldId id="3952" r:id="rId218"/>
    <p:sldId id="3953" r:id="rId219"/>
    <p:sldId id="4381" r:id="rId220"/>
    <p:sldId id="4383" r:id="rId221"/>
    <p:sldId id="4384" r:id="rId222"/>
    <p:sldId id="3960" r:id="rId223"/>
    <p:sldId id="3961" r:id="rId224"/>
    <p:sldId id="3962" r:id="rId225"/>
    <p:sldId id="3963" r:id="rId226"/>
    <p:sldId id="4285" r:id="rId227"/>
    <p:sldId id="4286" r:id="rId228"/>
    <p:sldId id="4287" r:id="rId229"/>
    <p:sldId id="4288" r:id="rId230"/>
    <p:sldId id="3983" r:id="rId231"/>
    <p:sldId id="3969" r:id="rId232"/>
    <p:sldId id="4021" r:id="rId233"/>
    <p:sldId id="3979" r:id="rId234"/>
    <p:sldId id="4416" r:id="rId235"/>
    <p:sldId id="3972" r:id="rId236"/>
    <p:sldId id="3973" r:id="rId237"/>
    <p:sldId id="3974" r:id="rId238"/>
    <p:sldId id="4022" r:id="rId239"/>
    <p:sldId id="4023" r:id="rId240"/>
    <p:sldId id="4024" r:id="rId241"/>
    <p:sldId id="4026" r:id="rId242"/>
    <p:sldId id="4027" r:id="rId243"/>
    <p:sldId id="4028" r:id="rId244"/>
    <p:sldId id="4409" r:id="rId245"/>
    <p:sldId id="4410" r:id="rId246"/>
    <p:sldId id="4411" r:id="rId247"/>
    <p:sldId id="4412" r:id="rId248"/>
    <p:sldId id="4413" r:id="rId249"/>
    <p:sldId id="4414" r:id="rId250"/>
    <p:sldId id="4415" r:id="rId251"/>
    <p:sldId id="4036" r:id="rId252"/>
    <p:sldId id="4417" r:id="rId253"/>
    <p:sldId id="4418" r:id="rId254"/>
    <p:sldId id="4419" r:id="rId255"/>
    <p:sldId id="4420" r:id="rId256"/>
    <p:sldId id="4421" r:id="rId257"/>
    <p:sldId id="4422" r:id="rId258"/>
    <p:sldId id="4423" r:id="rId259"/>
    <p:sldId id="4424" r:id="rId260"/>
    <p:sldId id="4425" r:id="rId261"/>
    <p:sldId id="4395" r:id="rId262"/>
    <p:sldId id="4396" r:id="rId263"/>
    <p:sldId id="4397" r:id="rId264"/>
    <p:sldId id="4398" r:id="rId265"/>
    <p:sldId id="4407" r:id="rId266"/>
    <p:sldId id="4408" r:id="rId267"/>
    <p:sldId id="4392" r:id="rId268"/>
    <p:sldId id="4399" r:id="rId269"/>
    <p:sldId id="4293" r:id="rId270"/>
    <p:sldId id="4294" r:id="rId271"/>
    <p:sldId id="4298" r:id="rId272"/>
    <p:sldId id="4299" r:id="rId273"/>
    <p:sldId id="4300" r:id="rId274"/>
    <p:sldId id="4301" r:id="rId275"/>
    <p:sldId id="4302" r:id="rId276"/>
    <p:sldId id="4303" r:id="rId277"/>
    <p:sldId id="4304" r:id="rId278"/>
    <p:sldId id="4400" r:id="rId279"/>
    <p:sldId id="4305" r:id="rId280"/>
    <p:sldId id="4306" r:id="rId281"/>
    <p:sldId id="4401" r:id="rId282"/>
    <p:sldId id="4402" r:id="rId283"/>
    <p:sldId id="4403" r:id="rId284"/>
    <p:sldId id="4404" r:id="rId285"/>
    <p:sldId id="4405" r:id="rId286"/>
    <p:sldId id="4311" r:id="rId287"/>
    <p:sldId id="4312" r:id="rId288"/>
    <p:sldId id="4313" r:id="rId289"/>
    <p:sldId id="4314" r:id="rId290"/>
    <p:sldId id="4315" r:id="rId291"/>
    <p:sldId id="4316" r:id="rId292"/>
    <p:sldId id="4317" r:id="rId293"/>
    <p:sldId id="4453" r:id="rId294"/>
    <p:sldId id="4454" r:id="rId295"/>
    <p:sldId id="4455" r:id="rId296"/>
    <p:sldId id="4456" r:id="rId297"/>
    <p:sldId id="4457" r:id="rId298"/>
    <p:sldId id="4321" r:id="rId299"/>
    <p:sldId id="4322" r:id="rId300"/>
    <p:sldId id="4323" r:id="rId301"/>
    <p:sldId id="4324" r:id="rId302"/>
    <p:sldId id="4325" r:id="rId303"/>
    <p:sldId id="4326" r:id="rId304"/>
    <p:sldId id="4427" r:id="rId305"/>
    <p:sldId id="4328" r:id="rId306"/>
    <p:sldId id="4329" r:id="rId307"/>
    <p:sldId id="4330" r:id="rId308"/>
    <p:sldId id="4331" r:id="rId309"/>
    <p:sldId id="4333" r:id="rId310"/>
    <p:sldId id="4459" r:id="rId311"/>
    <p:sldId id="4460" r:id="rId312"/>
    <p:sldId id="4461" r:id="rId313"/>
    <p:sldId id="4462" r:id="rId314"/>
    <p:sldId id="4463" r:id="rId315"/>
    <p:sldId id="4464" r:id="rId316"/>
    <p:sldId id="4465" r:id="rId317"/>
    <p:sldId id="4466" r:id="rId318"/>
    <p:sldId id="4467" r:id="rId319"/>
    <p:sldId id="4334" r:id="rId320"/>
    <p:sldId id="4335" r:id="rId321"/>
    <p:sldId id="4336" r:id="rId322"/>
    <p:sldId id="4337" r:id="rId323"/>
    <p:sldId id="4338" r:id="rId324"/>
    <p:sldId id="4339" r:id="rId325"/>
    <p:sldId id="4340" r:id="rId326"/>
    <p:sldId id="4341" r:id="rId327"/>
    <p:sldId id="4342" r:id="rId328"/>
    <p:sldId id="4343" r:id="rId329"/>
    <p:sldId id="4344" r:id="rId330"/>
    <p:sldId id="4470" r:id="rId331"/>
    <p:sldId id="4471" r:id="rId332"/>
    <p:sldId id="4472" r:id="rId333"/>
    <p:sldId id="4356" r:id="rId334"/>
    <p:sldId id="4429" r:id="rId335"/>
    <p:sldId id="4430" r:id="rId336"/>
    <p:sldId id="4431" r:id="rId337"/>
    <p:sldId id="4432" r:id="rId338"/>
    <p:sldId id="4433" r:id="rId339"/>
    <p:sldId id="4434" r:id="rId340"/>
    <p:sldId id="4435" r:id="rId341"/>
    <p:sldId id="4436" r:id="rId342"/>
    <p:sldId id="4437" r:id="rId343"/>
    <p:sldId id="4438" r:id="rId344"/>
    <p:sldId id="4439" r:id="rId345"/>
    <p:sldId id="4440" r:id="rId346"/>
    <p:sldId id="4441" r:id="rId347"/>
    <p:sldId id="4442" r:id="rId348"/>
    <p:sldId id="4443" r:id="rId349"/>
    <p:sldId id="4473" r:id="rId350"/>
    <p:sldId id="4474" r:id="rId351"/>
    <p:sldId id="4475" r:id="rId352"/>
    <p:sldId id="4476" r:id="rId353"/>
    <p:sldId id="4477" r:id="rId354"/>
    <p:sldId id="4478" r:id="rId355"/>
    <p:sldId id="4479" r:id="rId356"/>
    <p:sldId id="4482" r:id="rId357"/>
    <p:sldId id="4484" r:id="rId358"/>
    <p:sldId id="4485" r:id="rId359"/>
    <p:sldId id="4486" r:id="rId360"/>
    <p:sldId id="4487" r:id="rId361"/>
    <p:sldId id="4488" r:id="rId362"/>
    <p:sldId id="4489" r:id="rId363"/>
    <p:sldId id="4490" r:id="rId364"/>
    <p:sldId id="4491" r:id="rId365"/>
    <p:sldId id="4492" r:id="rId366"/>
    <p:sldId id="4493" r:id="rId367"/>
    <p:sldId id="4494" r:id="rId368"/>
    <p:sldId id="4495" r:id="rId369"/>
    <p:sldId id="4496" r:id="rId370"/>
    <p:sldId id="4497" r:id="rId371"/>
    <p:sldId id="4498" r:id="rId372"/>
    <p:sldId id="4499" r:id="rId373"/>
    <p:sldId id="4500" r:id="rId374"/>
    <p:sldId id="4501" r:id="rId375"/>
    <p:sldId id="4502" r:id="rId376"/>
    <p:sldId id="4503" r:id="rId377"/>
    <p:sldId id="4504" r:id="rId378"/>
    <p:sldId id="4505" r:id="rId379"/>
    <p:sldId id="4506" r:id="rId380"/>
    <p:sldId id="4507" r:id="rId381"/>
    <p:sldId id="4508" r:id="rId382"/>
    <p:sldId id="4509" r:id="rId383"/>
    <p:sldId id="4513" r:id="rId384"/>
    <p:sldId id="4514" r:id="rId385"/>
    <p:sldId id="4515" r:id="rId386"/>
    <p:sldId id="4516" r:id="rId387"/>
    <p:sldId id="4517" r:id="rId388"/>
    <p:sldId id="4518" r:id="rId389"/>
    <p:sldId id="4519" r:id="rId390"/>
    <p:sldId id="4520" r:id="rId391"/>
    <p:sldId id="4521" r:id="rId392"/>
    <p:sldId id="4522" r:id="rId393"/>
    <p:sldId id="4523" r:id="rId394"/>
    <p:sldId id="4524" r:id="rId395"/>
    <p:sldId id="4525" r:id="rId396"/>
    <p:sldId id="4526" r:id="rId397"/>
    <p:sldId id="4527" r:id="rId398"/>
    <p:sldId id="4528" r:id="rId399"/>
    <p:sldId id="4361" r:id="rId400"/>
    <p:sldId id="4362" r:id="rId401"/>
    <p:sldId id="4363" r:id="rId402"/>
    <p:sldId id="4364" r:id="rId403"/>
    <p:sldId id="4365" r:id="rId404"/>
    <p:sldId id="4366" r:id="rId405"/>
    <p:sldId id="4367" r:id="rId406"/>
    <p:sldId id="4368" r:id="rId407"/>
    <p:sldId id="4369" r:id="rId408"/>
    <p:sldId id="4370" r:id="rId409"/>
    <p:sldId id="4371" r:id="rId410"/>
    <p:sldId id="4372" r:id="rId411"/>
    <p:sldId id="4373" r:id="rId412"/>
    <p:sldId id="4374" r:id="rId413"/>
    <p:sldId id="4039" r:id="rId414"/>
    <p:sldId id="4040" r:id="rId415"/>
    <p:sldId id="4041" r:id="rId416"/>
    <p:sldId id="4042" r:id="rId417"/>
    <p:sldId id="4043" r:id="rId418"/>
    <p:sldId id="4044" r:id="rId419"/>
    <p:sldId id="4259" r:id="rId420"/>
    <p:sldId id="4046" r:id="rId421"/>
    <p:sldId id="4047" r:id="rId422"/>
    <p:sldId id="4049" r:id="rId423"/>
    <p:sldId id="4051" r:id="rId424"/>
    <p:sldId id="4055" r:id="rId425"/>
    <p:sldId id="4056" r:id="rId426"/>
    <p:sldId id="4053" r:id="rId427"/>
    <p:sldId id="4061" r:id="rId428"/>
    <p:sldId id="4062" r:id="rId429"/>
    <p:sldId id="4065" r:id="rId430"/>
    <p:sldId id="4067" r:id="rId431"/>
    <p:sldId id="4068" r:id="rId432"/>
    <p:sldId id="4069" r:id="rId433"/>
    <p:sldId id="4070" r:id="rId434"/>
    <p:sldId id="4071" r:id="rId435"/>
    <p:sldId id="4072" r:id="rId436"/>
    <p:sldId id="4073" r:id="rId437"/>
    <p:sldId id="4076" r:id="rId438"/>
    <p:sldId id="4077" r:id="rId439"/>
    <p:sldId id="4078" r:id="rId440"/>
    <p:sldId id="3100" r:id="rId441"/>
    <p:sldId id="3563" r:id="rId442"/>
    <p:sldId id="3564" r:id="rId443"/>
    <p:sldId id="3565" r:id="rId444"/>
    <p:sldId id="3308" r:id="rId445"/>
    <p:sldId id="3782" r:id="rId446"/>
    <p:sldId id="3783" r:id="rId447"/>
    <p:sldId id="3784" r:id="rId448"/>
    <p:sldId id="3940" r:id="rId449"/>
    <p:sldId id="4083" r:id="rId450"/>
    <p:sldId id="4084" r:id="rId451"/>
    <p:sldId id="4085" r:id="rId452"/>
    <p:sldId id="4149" r:id="rId453"/>
    <p:sldId id="4108" r:id="rId454"/>
    <p:sldId id="4109" r:id="rId455"/>
    <p:sldId id="4110" r:id="rId456"/>
    <p:sldId id="4111" r:id="rId457"/>
    <p:sldId id="4157" r:id="rId458"/>
    <p:sldId id="4158" r:id="rId459"/>
    <p:sldId id="4159" r:id="rId460"/>
    <p:sldId id="4160" r:id="rId461"/>
    <p:sldId id="4161" r:id="rId462"/>
    <p:sldId id="4173" r:id="rId463"/>
    <p:sldId id="4174" r:id="rId464"/>
    <p:sldId id="4175" r:id="rId465"/>
    <p:sldId id="4176" r:id="rId466"/>
    <p:sldId id="4179" r:id="rId467"/>
    <p:sldId id="4185" r:id="rId468"/>
    <p:sldId id="4223" r:id="rId469"/>
    <p:sldId id="4224" r:id="rId470"/>
    <p:sldId id="4225" r:id="rId471"/>
    <p:sldId id="4233" r:id="rId472"/>
    <p:sldId id="4283" r:id="rId473"/>
    <p:sldId id="4284" r:id="rId474"/>
    <p:sldId id="4378" r:id="rId475"/>
    <p:sldId id="4382" r:id="rId476"/>
    <p:sldId id="4458" r:id="rId477"/>
    <p:sldId id="4468" r:id="rId478"/>
    <p:sldId id="4469" r:id="rId479"/>
    <p:sldId id="4529" r:id="rId480"/>
    <p:sldId id="4530" r:id="rId481"/>
    <p:sldId id="4531" r:id="rId482"/>
    <p:sldId id="4532" r:id="rId483"/>
    <p:sldId id="4533" r:id="rId484"/>
    <p:sldId id="4534" r:id="rId485"/>
    <p:sldId id="4535" r:id="rId486"/>
    <p:sldId id="4536" r:id="rId487"/>
    <p:sldId id="4537" r:id="rId488"/>
    <p:sldId id="4538" r:id="rId489"/>
    <p:sldId id="4539" r:id="rId490"/>
    <p:sldId id="4540" r:id="rId491"/>
  </p:sldIdLst>
  <p:sldSz cx="9144000" cy="6858000" type="screen4x3"/>
  <p:notesSz cx="7099300" cy="10234613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3200" b="1" kern="1200">
        <a:solidFill>
          <a:schemeClr val="tx1"/>
        </a:solidFill>
        <a:latin typeface="French Script MT" pitchFamily="66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E20000"/>
    <a:srgbClr val="FF0066"/>
    <a:srgbClr val="FFFF00"/>
    <a:srgbClr val="FF66FF"/>
    <a:srgbClr val="FF3300"/>
    <a:srgbClr val="0099FF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20" autoAdjust="0"/>
    <p:restoredTop sz="94590" autoAdjust="0"/>
  </p:normalViewPr>
  <p:slideViewPr>
    <p:cSldViewPr>
      <p:cViewPr>
        <p:scale>
          <a:sx n="66" d="100"/>
          <a:sy n="66" d="100"/>
        </p:scale>
        <p:origin x="-1500" y="-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3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56.xml"/><Relationship Id="rId299" Type="http://schemas.openxmlformats.org/officeDocument/2006/relationships/slide" Target="slides/slide238.xml"/><Relationship Id="rId21" Type="http://schemas.openxmlformats.org/officeDocument/2006/relationships/slideMaster" Target="slideMasters/slideMaster21.xml"/><Relationship Id="rId63" Type="http://schemas.openxmlformats.org/officeDocument/2006/relationships/slide" Target="slides/slide2.xml"/><Relationship Id="rId159" Type="http://schemas.openxmlformats.org/officeDocument/2006/relationships/slide" Target="slides/slide98.xml"/><Relationship Id="rId324" Type="http://schemas.openxmlformats.org/officeDocument/2006/relationships/slide" Target="slides/slide263.xml"/><Relationship Id="rId366" Type="http://schemas.openxmlformats.org/officeDocument/2006/relationships/slide" Target="slides/slide305.xml"/><Relationship Id="rId170" Type="http://schemas.openxmlformats.org/officeDocument/2006/relationships/slide" Target="slides/slide109.xml"/><Relationship Id="rId226" Type="http://schemas.openxmlformats.org/officeDocument/2006/relationships/slide" Target="slides/slide165.xml"/><Relationship Id="rId433" Type="http://schemas.openxmlformats.org/officeDocument/2006/relationships/slide" Target="slides/slide372.xml"/><Relationship Id="rId268" Type="http://schemas.openxmlformats.org/officeDocument/2006/relationships/slide" Target="slides/slide207.xml"/><Relationship Id="rId475" Type="http://schemas.openxmlformats.org/officeDocument/2006/relationships/slide" Target="slides/slide414.xml"/><Relationship Id="rId32" Type="http://schemas.openxmlformats.org/officeDocument/2006/relationships/slideMaster" Target="slideMasters/slideMaster32.xml"/><Relationship Id="rId74" Type="http://schemas.openxmlformats.org/officeDocument/2006/relationships/slide" Target="slides/slide13.xml"/><Relationship Id="rId128" Type="http://schemas.openxmlformats.org/officeDocument/2006/relationships/slide" Target="slides/slide67.xml"/><Relationship Id="rId335" Type="http://schemas.openxmlformats.org/officeDocument/2006/relationships/slide" Target="slides/slide274.xml"/><Relationship Id="rId377" Type="http://schemas.openxmlformats.org/officeDocument/2006/relationships/slide" Target="slides/slide316.xml"/><Relationship Id="rId5" Type="http://schemas.openxmlformats.org/officeDocument/2006/relationships/slideMaster" Target="slideMasters/slideMaster5.xml"/><Relationship Id="rId181" Type="http://schemas.openxmlformats.org/officeDocument/2006/relationships/slide" Target="slides/slide120.xml"/><Relationship Id="rId237" Type="http://schemas.openxmlformats.org/officeDocument/2006/relationships/slide" Target="slides/slide176.xml"/><Relationship Id="rId402" Type="http://schemas.openxmlformats.org/officeDocument/2006/relationships/slide" Target="slides/slide341.xml"/><Relationship Id="rId279" Type="http://schemas.openxmlformats.org/officeDocument/2006/relationships/slide" Target="slides/slide218.xml"/><Relationship Id="rId444" Type="http://schemas.openxmlformats.org/officeDocument/2006/relationships/slide" Target="slides/slide383.xml"/><Relationship Id="rId486" Type="http://schemas.openxmlformats.org/officeDocument/2006/relationships/slide" Target="slides/slide425.xml"/><Relationship Id="rId43" Type="http://schemas.openxmlformats.org/officeDocument/2006/relationships/slideMaster" Target="slideMasters/slideMaster43.xml"/><Relationship Id="rId139" Type="http://schemas.openxmlformats.org/officeDocument/2006/relationships/slide" Target="slides/slide78.xml"/><Relationship Id="rId290" Type="http://schemas.openxmlformats.org/officeDocument/2006/relationships/slide" Target="slides/slide229.xml"/><Relationship Id="rId304" Type="http://schemas.openxmlformats.org/officeDocument/2006/relationships/slide" Target="slides/slide243.xml"/><Relationship Id="rId346" Type="http://schemas.openxmlformats.org/officeDocument/2006/relationships/slide" Target="slides/slide285.xml"/><Relationship Id="rId388" Type="http://schemas.openxmlformats.org/officeDocument/2006/relationships/slide" Target="slides/slide327.xml"/><Relationship Id="rId85" Type="http://schemas.openxmlformats.org/officeDocument/2006/relationships/slide" Target="slides/slide24.xml"/><Relationship Id="rId150" Type="http://schemas.openxmlformats.org/officeDocument/2006/relationships/slide" Target="slides/slide89.xml"/><Relationship Id="rId192" Type="http://schemas.openxmlformats.org/officeDocument/2006/relationships/slide" Target="slides/slide131.xml"/><Relationship Id="rId206" Type="http://schemas.openxmlformats.org/officeDocument/2006/relationships/slide" Target="slides/slide145.xml"/><Relationship Id="rId413" Type="http://schemas.openxmlformats.org/officeDocument/2006/relationships/slide" Target="slides/slide352.xml"/><Relationship Id="rId248" Type="http://schemas.openxmlformats.org/officeDocument/2006/relationships/slide" Target="slides/slide187.xml"/><Relationship Id="rId455" Type="http://schemas.openxmlformats.org/officeDocument/2006/relationships/slide" Target="slides/slide394.xml"/><Relationship Id="rId12" Type="http://schemas.openxmlformats.org/officeDocument/2006/relationships/slideMaster" Target="slideMasters/slideMaster12.xml"/><Relationship Id="rId108" Type="http://schemas.openxmlformats.org/officeDocument/2006/relationships/slide" Target="slides/slide47.xml"/><Relationship Id="rId315" Type="http://schemas.openxmlformats.org/officeDocument/2006/relationships/slide" Target="slides/slide254.xml"/><Relationship Id="rId357" Type="http://schemas.openxmlformats.org/officeDocument/2006/relationships/slide" Target="slides/slide296.xml"/><Relationship Id="rId54" Type="http://schemas.openxmlformats.org/officeDocument/2006/relationships/slideMaster" Target="slideMasters/slideMaster54.xml"/><Relationship Id="rId96" Type="http://schemas.openxmlformats.org/officeDocument/2006/relationships/slide" Target="slides/slide35.xml"/><Relationship Id="rId161" Type="http://schemas.openxmlformats.org/officeDocument/2006/relationships/slide" Target="slides/slide100.xml"/><Relationship Id="rId217" Type="http://schemas.openxmlformats.org/officeDocument/2006/relationships/slide" Target="slides/slide156.xml"/><Relationship Id="rId399" Type="http://schemas.openxmlformats.org/officeDocument/2006/relationships/slide" Target="slides/slide338.xml"/><Relationship Id="rId259" Type="http://schemas.openxmlformats.org/officeDocument/2006/relationships/slide" Target="slides/slide198.xml"/><Relationship Id="rId424" Type="http://schemas.openxmlformats.org/officeDocument/2006/relationships/slide" Target="slides/slide363.xml"/><Relationship Id="rId466" Type="http://schemas.openxmlformats.org/officeDocument/2006/relationships/slide" Target="slides/slide405.xml"/><Relationship Id="rId23" Type="http://schemas.openxmlformats.org/officeDocument/2006/relationships/slideMaster" Target="slideMasters/slideMaster23.xml"/><Relationship Id="rId119" Type="http://schemas.openxmlformats.org/officeDocument/2006/relationships/slide" Target="slides/slide58.xml"/><Relationship Id="rId270" Type="http://schemas.openxmlformats.org/officeDocument/2006/relationships/slide" Target="slides/slide209.xml"/><Relationship Id="rId326" Type="http://schemas.openxmlformats.org/officeDocument/2006/relationships/slide" Target="slides/slide265.xml"/><Relationship Id="rId65" Type="http://schemas.openxmlformats.org/officeDocument/2006/relationships/slide" Target="slides/slide4.xml"/><Relationship Id="rId130" Type="http://schemas.openxmlformats.org/officeDocument/2006/relationships/slide" Target="slides/slide69.xml"/><Relationship Id="rId368" Type="http://schemas.openxmlformats.org/officeDocument/2006/relationships/slide" Target="slides/slide307.xml"/><Relationship Id="rId172" Type="http://schemas.openxmlformats.org/officeDocument/2006/relationships/slide" Target="slides/slide111.xml"/><Relationship Id="rId228" Type="http://schemas.openxmlformats.org/officeDocument/2006/relationships/slide" Target="slides/slide167.xml"/><Relationship Id="rId435" Type="http://schemas.openxmlformats.org/officeDocument/2006/relationships/slide" Target="slides/slide374.xml"/><Relationship Id="rId477" Type="http://schemas.openxmlformats.org/officeDocument/2006/relationships/slide" Target="slides/slide416.xml"/><Relationship Id="rId281" Type="http://schemas.openxmlformats.org/officeDocument/2006/relationships/slide" Target="slides/slide220.xml"/><Relationship Id="rId337" Type="http://schemas.openxmlformats.org/officeDocument/2006/relationships/slide" Target="slides/slide276.xml"/><Relationship Id="rId34" Type="http://schemas.openxmlformats.org/officeDocument/2006/relationships/slideMaster" Target="slideMasters/slideMaster34.xml"/><Relationship Id="rId76" Type="http://schemas.openxmlformats.org/officeDocument/2006/relationships/slide" Target="slides/slide15.xml"/><Relationship Id="rId141" Type="http://schemas.openxmlformats.org/officeDocument/2006/relationships/slide" Target="slides/slide80.xml"/><Relationship Id="rId379" Type="http://schemas.openxmlformats.org/officeDocument/2006/relationships/slide" Target="slides/slide318.xml"/><Relationship Id="rId7" Type="http://schemas.openxmlformats.org/officeDocument/2006/relationships/slideMaster" Target="slideMasters/slideMaster7.xml"/><Relationship Id="rId183" Type="http://schemas.openxmlformats.org/officeDocument/2006/relationships/slide" Target="slides/slide122.xml"/><Relationship Id="rId239" Type="http://schemas.openxmlformats.org/officeDocument/2006/relationships/slide" Target="slides/slide178.xml"/><Relationship Id="rId390" Type="http://schemas.openxmlformats.org/officeDocument/2006/relationships/slide" Target="slides/slide329.xml"/><Relationship Id="rId404" Type="http://schemas.openxmlformats.org/officeDocument/2006/relationships/slide" Target="slides/slide343.xml"/><Relationship Id="rId446" Type="http://schemas.openxmlformats.org/officeDocument/2006/relationships/slide" Target="slides/slide385.xml"/><Relationship Id="rId250" Type="http://schemas.openxmlformats.org/officeDocument/2006/relationships/slide" Target="slides/slide189.xml"/><Relationship Id="rId271" Type="http://schemas.openxmlformats.org/officeDocument/2006/relationships/slide" Target="slides/slide210.xml"/><Relationship Id="rId292" Type="http://schemas.openxmlformats.org/officeDocument/2006/relationships/slide" Target="slides/slide231.xml"/><Relationship Id="rId306" Type="http://schemas.openxmlformats.org/officeDocument/2006/relationships/slide" Target="slides/slide245.xml"/><Relationship Id="rId488" Type="http://schemas.openxmlformats.org/officeDocument/2006/relationships/slide" Target="slides/slide427.xml"/><Relationship Id="rId24" Type="http://schemas.openxmlformats.org/officeDocument/2006/relationships/slideMaster" Target="slideMasters/slideMaster24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5.xml"/><Relationship Id="rId87" Type="http://schemas.openxmlformats.org/officeDocument/2006/relationships/slide" Target="slides/slide26.xml"/><Relationship Id="rId110" Type="http://schemas.openxmlformats.org/officeDocument/2006/relationships/slide" Target="slides/slide49.xml"/><Relationship Id="rId131" Type="http://schemas.openxmlformats.org/officeDocument/2006/relationships/slide" Target="slides/slide70.xml"/><Relationship Id="rId327" Type="http://schemas.openxmlformats.org/officeDocument/2006/relationships/slide" Target="slides/slide266.xml"/><Relationship Id="rId348" Type="http://schemas.openxmlformats.org/officeDocument/2006/relationships/slide" Target="slides/slide287.xml"/><Relationship Id="rId369" Type="http://schemas.openxmlformats.org/officeDocument/2006/relationships/slide" Target="slides/slide308.xml"/><Relationship Id="rId152" Type="http://schemas.openxmlformats.org/officeDocument/2006/relationships/slide" Target="slides/slide91.xml"/><Relationship Id="rId173" Type="http://schemas.openxmlformats.org/officeDocument/2006/relationships/slide" Target="slides/slide112.xml"/><Relationship Id="rId194" Type="http://schemas.openxmlformats.org/officeDocument/2006/relationships/slide" Target="slides/slide133.xml"/><Relationship Id="rId208" Type="http://schemas.openxmlformats.org/officeDocument/2006/relationships/slide" Target="slides/slide147.xml"/><Relationship Id="rId229" Type="http://schemas.openxmlformats.org/officeDocument/2006/relationships/slide" Target="slides/slide168.xml"/><Relationship Id="rId380" Type="http://schemas.openxmlformats.org/officeDocument/2006/relationships/slide" Target="slides/slide319.xml"/><Relationship Id="rId415" Type="http://schemas.openxmlformats.org/officeDocument/2006/relationships/slide" Target="slides/slide354.xml"/><Relationship Id="rId436" Type="http://schemas.openxmlformats.org/officeDocument/2006/relationships/slide" Target="slides/slide375.xml"/><Relationship Id="rId457" Type="http://schemas.openxmlformats.org/officeDocument/2006/relationships/slide" Target="slides/slide396.xml"/><Relationship Id="rId240" Type="http://schemas.openxmlformats.org/officeDocument/2006/relationships/slide" Target="slides/slide179.xml"/><Relationship Id="rId261" Type="http://schemas.openxmlformats.org/officeDocument/2006/relationships/slide" Target="slides/slide200.xml"/><Relationship Id="rId478" Type="http://schemas.openxmlformats.org/officeDocument/2006/relationships/slide" Target="slides/slide417.xml"/><Relationship Id="rId14" Type="http://schemas.openxmlformats.org/officeDocument/2006/relationships/slideMaster" Target="slideMasters/slideMaster14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" Target="slides/slide16.xml"/><Relationship Id="rId100" Type="http://schemas.openxmlformats.org/officeDocument/2006/relationships/slide" Target="slides/slide39.xml"/><Relationship Id="rId282" Type="http://schemas.openxmlformats.org/officeDocument/2006/relationships/slide" Target="slides/slide221.xml"/><Relationship Id="rId317" Type="http://schemas.openxmlformats.org/officeDocument/2006/relationships/slide" Target="slides/slide256.xml"/><Relationship Id="rId338" Type="http://schemas.openxmlformats.org/officeDocument/2006/relationships/slide" Target="slides/slide277.xml"/><Relationship Id="rId359" Type="http://schemas.openxmlformats.org/officeDocument/2006/relationships/slide" Target="slides/slide298.xml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37.xml"/><Relationship Id="rId121" Type="http://schemas.openxmlformats.org/officeDocument/2006/relationships/slide" Target="slides/slide60.xml"/><Relationship Id="rId142" Type="http://schemas.openxmlformats.org/officeDocument/2006/relationships/slide" Target="slides/slide81.xml"/><Relationship Id="rId163" Type="http://schemas.openxmlformats.org/officeDocument/2006/relationships/slide" Target="slides/slide102.xml"/><Relationship Id="rId184" Type="http://schemas.openxmlformats.org/officeDocument/2006/relationships/slide" Target="slides/slide123.xml"/><Relationship Id="rId219" Type="http://schemas.openxmlformats.org/officeDocument/2006/relationships/slide" Target="slides/slide158.xml"/><Relationship Id="rId370" Type="http://schemas.openxmlformats.org/officeDocument/2006/relationships/slide" Target="slides/slide309.xml"/><Relationship Id="rId391" Type="http://schemas.openxmlformats.org/officeDocument/2006/relationships/slide" Target="slides/slide330.xml"/><Relationship Id="rId405" Type="http://schemas.openxmlformats.org/officeDocument/2006/relationships/slide" Target="slides/slide344.xml"/><Relationship Id="rId426" Type="http://schemas.openxmlformats.org/officeDocument/2006/relationships/slide" Target="slides/slide365.xml"/><Relationship Id="rId447" Type="http://schemas.openxmlformats.org/officeDocument/2006/relationships/slide" Target="slides/slide386.xml"/><Relationship Id="rId230" Type="http://schemas.openxmlformats.org/officeDocument/2006/relationships/slide" Target="slides/slide169.xml"/><Relationship Id="rId251" Type="http://schemas.openxmlformats.org/officeDocument/2006/relationships/slide" Target="slides/slide190.xml"/><Relationship Id="rId468" Type="http://schemas.openxmlformats.org/officeDocument/2006/relationships/slide" Target="slides/slide407.xml"/><Relationship Id="rId489" Type="http://schemas.openxmlformats.org/officeDocument/2006/relationships/slide" Target="slides/slide428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" Target="slides/slide6.xml"/><Relationship Id="rId272" Type="http://schemas.openxmlformats.org/officeDocument/2006/relationships/slide" Target="slides/slide211.xml"/><Relationship Id="rId293" Type="http://schemas.openxmlformats.org/officeDocument/2006/relationships/slide" Target="slides/slide232.xml"/><Relationship Id="rId307" Type="http://schemas.openxmlformats.org/officeDocument/2006/relationships/slide" Target="slides/slide246.xml"/><Relationship Id="rId328" Type="http://schemas.openxmlformats.org/officeDocument/2006/relationships/slide" Target="slides/slide267.xml"/><Relationship Id="rId349" Type="http://schemas.openxmlformats.org/officeDocument/2006/relationships/slide" Target="slides/slide288.xml"/><Relationship Id="rId88" Type="http://schemas.openxmlformats.org/officeDocument/2006/relationships/slide" Target="slides/slide27.xml"/><Relationship Id="rId111" Type="http://schemas.openxmlformats.org/officeDocument/2006/relationships/slide" Target="slides/slide50.xml"/><Relationship Id="rId132" Type="http://schemas.openxmlformats.org/officeDocument/2006/relationships/slide" Target="slides/slide71.xml"/><Relationship Id="rId153" Type="http://schemas.openxmlformats.org/officeDocument/2006/relationships/slide" Target="slides/slide92.xml"/><Relationship Id="rId174" Type="http://schemas.openxmlformats.org/officeDocument/2006/relationships/slide" Target="slides/slide113.xml"/><Relationship Id="rId195" Type="http://schemas.openxmlformats.org/officeDocument/2006/relationships/slide" Target="slides/slide134.xml"/><Relationship Id="rId209" Type="http://schemas.openxmlformats.org/officeDocument/2006/relationships/slide" Target="slides/slide148.xml"/><Relationship Id="rId360" Type="http://schemas.openxmlformats.org/officeDocument/2006/relationships/slide" Target="slides/slide299.xml"/><Relationship Id="rId381" Type="http://schemas.openxmlformats.org/officeDocument/2006/relationships/slide" Target="slides/slide320.xml"/><Relationship Id="rId416" Type="http://schemas.openxmlformats.org/officeDocument/2006/relationships/slide" Target="slides/slide355.xml"/><Relationship Id="rId220" Type="http://schemas.openxmlformats.org/officeDocument/2006/relationships/slide" Target="slides/slide159.xml"/><Relationship Id="rId241" Type="http://schemas.openxmlformats.org/officeDocument/2006/relationships/slide" Target="slides/slide180.xml"/><Relationship Id="rId437" Type="http://schemas.openxmlformats.org/officeDocument/2006/relationships/slide" Target="slides/slide376.xml"/><Relationship Id="rId458" Type="http://schemas.openxmlformats.org/officeDocument/2006/relationships/slide" Target="slides/slide397.xml"/><Relationship Id="rId479" Type="http://schemas.openxmlformats.org/officeDocument/2006/relationships/slide" Target="slides/slide418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Master" Target="slideMasters/slideMaster57.xml"/><Relationship Id="rId262" Type="http://schemas.openxmlformats.org/officeDocument/2006/relationships/slide" Target="slides/slide201.xml"/><Relationship Id="rId283" Type="http://schemas.openxmlformats.org/officeDocument/2006/relationships/slide" Target="slides/slide222.xml"/><Relationship Id="rId318" Type="http://schemas.openxmlformats.org/officeDocument/2006/relationships/slide" Target="slides/slide257.xml"/><Relationship Id="rId339" Type="http://schemas.openxmlformats.org/officeDocument/2006/relationships/slide" Target="slides/slide278.xml"/><Relationship Id="rId490" Type="http://schemas.openxmlformats.org/officeDocument/2006/relationships/slide" Target="slides/slide429.xml"/><Relationship Id="rId78" Type="http://schemas.openxmlformats.org/officeDocument/2006/relationships/slide" Target="slides/slide17.xml"/><Relationship Id="rId99" Type="http://schemas.openxmlformats.org/officeDocument/2006/relationships/slide" Target="slides/slide38.xml"/><Relationship Id="rId101" Type="http://schemas.openxmlformats.org/officeDocument/2006/relationships/slide" Target="slides/slide40.xml"/><Relationship Id="rId122" Type="http://schemas.openxmlformats.org/officeDocument/2006/relationships/slide" Target="slides/slide61.xml"/><Relationship Id="rId143" Type="http://schemas.openxmlformats.org/officeDocument/2006/relationships/slide" Target="slides/slide82.xml"/><Relationship Id="rId164" Type="http://schemas.openxmlformats.org/officeDocument/2006/relationships/slide" Target="slides/slide103.xml"/><Relationship Id="rId185" Type="http://schemas.openxmlformats.org/officeDocument/2006/relationships/slide" Target="slides/slide124.xml"/><Relationship Id="rId350" Type="http://schemas.openxmlformats.org/officeDocument/2006/relationships/slide" Target="slides/slide289.xml"/><Relationship Id="rId371" Type="http://schemas.openxmlformats.org/officeDocument/2006/relationships/slide" Target="slides/slide310.xml"/><Relationship Id="rId406" Type="http://schemas.openxmlformats.org/officeDocument/2006/relationships/slide" Target="slides/slide345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49.xml"/><Relationship Id="rId392" Type="http://schemas.openxmlformats.org/officeDocument/2006/relationships/slide" Target="slides/slide331.xml"/><Relationship Id="rId427" Type="http://schemas.openxmlformats.org/officeDocument/2006/relationships/slide" Target="slides/slide366.xml"/><Relationship Id="rId448" Type="http://schemas.openxmlformats.org/officeDocument/2006/relationships/slide" Target="slides/slide387.xml"/><Relationship Id="rId469" Type="http://schemas.openxmlformats.org/officeDocument/2006/relationships/slide" Target="slides/slide408.xml"/><Relationship Id="rId26" Type="http://schemas.openxmlformats.org/officeDocument/2006/relationships/slideMaster" Target="slideMasters/slideMaster26.xml"/><Relationship Id="rId231" Type="http://schemas.openxmlformats.org/officeDocument/2006/relationships/slide" Target="slides/slide170.xml"/><Relationship Id="rId252" Type="http://schemas.openxmlformats.org/officeDocument/2006/relationships/slide" Target="slides/slide191.xml"/><Relationship Id="rId273" Type="http://schemas.openxmlformats.org/officeDocument/2006/relationships/slide" Target="slides/slide212.xml"/><Relationship Id="rId294" Type="http://schemas.openxmlformats.org/officeDocument/2006/relationships/slide" Target="slides/slide233.xml"/><Relationship Id="rId308" Type="http://schemas.openxmlformats.org/officeDocument/2006/relationships/slide" Target="slides/slide247.xml"/><Relationship Id="rId329" Type="http://schemas.openxmlformats.org/officeDocument/2006/relationships/slide" Target="slides/slide268.xml"/><Relationship Id="rId480" Type="http://schemas.openxmlformats.org/officeDocument/2006/relationships/slide" Target="slides/slide419.xml"/><Relationship Id="rId47" Type="http://schemas.openxmlformats.org/officeDocument/2006/relationships/slideMaster" Target="slideMasters/slideMaster47.xml"/><Relationship Id="rId68" Type="http://schemas.openxmlformats.org/officeDocument/2006/relationships/slide" Target="slides/slide7.xml"/><Relationship Id="rId89" Type="http://schemas.openxmlformats.org/officeDocument/2006/relationships/slide" Target="slides/slide28.xml"/><Relationship Id="rId112" Type="http://schemas.openxmlformats.org/officeDocument/2006/relationships/slide" Target="slides/slide51.xml"/><Relationship Id="rId133" Type="http://schemas.openxmlformats.org/officeDocument/2006/relationships/slide" Target="slides/slide72.xml"/><Relationship Id="rId154" Type="http://schemas.openxmlformats.org/officeDocument/2006/relationships/slide" Target="slides/slide93.xml"/><Relationship Id="rId175" Type="http://schemas.openxmlformats.org/officeDocument/2006/relationships/slide" Target="slides/slide114.xml"/><Relationship Id="rId340" Type="http://schemas.openxmlformats.org/officeDocument/2006/relationships/slide" Target="slides/slide279.xml"/><Relationship Id="rId361" Type="http://schemas.openxmlformats.org/officeDocument/2006/relationships/slide" Target="slides/slide300.xml"/><Relationship Id="rId196" Type="http://schemas.openxmlformats.org/officeDocument/2006/relationships/slide" Target="slides/slide135.xml"/><Relationship Id="rId200" Type="http://schemas.openxmlformats.org/officeDocument/2006/relationships/slide" Target="slides/slide139.xml"/><Relationship Id="rId382" Type="http://schemas.openxmlformats.org/officeDocument/2006/relationships/slide" Target="slides/slide321.xml"/><Relationship Id="rId417" Type="http://schemas.openxmlformats.org/officeDocument/2006/relationships/slide" Target="slides/slide356.xml"/><Relationship Id="rId438" Type="http://schemas.openxmlformats.org/officeDocument/2006/relationships/slide" Target="slides/slide377.xml"/><Relationship Id="rId459" Type="http://schemas.openxmlformats.org/officeDocument/2006/relationships/slide" Target="slides/slide398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160.xml"/><Relationship Id="rId242" Type="http://schemas.openxmlformats.org/officeDocument/2006/relationships/slide" Target="slides/slide181.xml"/><Relationship Id="rId263" Type="http://schemas.openxmlformats.org/officeDocument/2006/relationships/slide" Target="slides/slide202.xml"/><Relationship Id="rId284" Type="http://schemas.openxmlformats.org/officeDocument/2006/relationships/slide" Target="slides/slide223.xml"/><Relationship Id="rId319" Type="http://schemas.openxmlformats.org/officeDocument/2006/relationships/slide" Target="slides/slide258.xml"/><Relationship Id="rId470" Type="http://schemas.openxmlformats.org/officeDocument/2006/relationships/slide" Target="slides/slide409.xml"/><Relationship Id="rId491" Type="http://schemas.openxmlformats.org/officeDocument/2006/relationships/slide" Target="slides/slide430.xml"/><Relationship Id="rId37" Type="http://schemas.openxmlformats.org/officeDocument/2006/relationships/slideMaster" Target="slideMasters/slideMaster37.xml"/><Relationship Id="rId58" Type="http://schemas.openxmlformats.org/officeDocument/2006/relationships/slideMaster" Target="slideMasters/slideMaster58.xml"/><Relationship Id="rId79" Type="http://schemas.openxmlformats.org/officeDocument/2006/relationships/slide" Target="slides/slide18.xml"/><Relationship Id="rId102" Type="http://schemas.openxmlformats.org/officeDocument/2006/relationships/slide" Target="slides/slide41.xml"/><Relationship Id="rId123" Type="http://schemas.openxmlformats.org/officeDocument/2006/relationships/slide" Target="slides/slide62.xml"/><Relationship Id="rId144" Type="http://schemas.openxmlformats.org/officeDocument/2006/relationships/slide" Target="slides/slide83.xml"/><Relationship Id="rId330" Type="http://schemas.openxmlformats.org/officeDocument/2006/relationships/slide" Target="slides/slide269.xml"/><Relationship Id="rId90" Type="http://schemas.openxmlformats.org/officeDocument/2006/relationships/slide" Target="slides/slide29.xml"/><Relationship Id="rId165" Type="http://schemas.openxmlformats.org/officeDocument/2006/relationships/slide" Target="slides/slide104.xml"/><Relationship Id="rId186" Type="http://schemas.openxmlformats.org/officeDocument/2006/relationships/slide" Target="slides/slide125.xml"/><Relationship Id="rId351" Type="http://schemas.openxmlformats.org/officeDocument/2006/relationships/slide" Target="slides/slide290.xml"/><Relationship Id="rId372" Type="http://schemas.openxmlformats.org/officeDocument/2006/relationships/slide" Target="slides/slide311.xml"/><Relationship Id="rId393" Type="http://schemas.openxmlformats.org/officeDocument/2006/relationships/slide" Target="slides/slide332.xml"/><Relationship Id="rId407" Type="http://schemas.openxmlformats.org/officeDocument/2006/relationships/slide" Target="slides/slide346.xml"/><Relationship Id="rId428" Type="http://schemas.openxmlformats.org/officeDocument/2006/relationships/slide" Target="slides/slide367.xml"/><Relationship Id="rId449" Type="http://schemas.openxmlformats.org/officeDocument/2006/relationships/slide" Target="slides/slide388.xml"/><Relationship Id="rId211" Type="http://schemas.openxmlformats.org/officeDocument/2006/relationships/slide" Target="slides/slide150.xml"/><Relationship Id="rId232" Type="http://schemas.openxmlformats.org/officeDocument/2006/relationships/slide" Target="slides/slide171.xml"/><Relationship Id="rId253" Type="http://schemas.openxmlformats.org/officeDocument/2006/relationships/slide" Target="slides/slide192.xml"/><Relationship Id="rId274" Type="http://schemas.openxmlformats.org/officeDocument/2006/relationships/slide" Target="slides/slide213.xml"/><Relationship Id="rId295" Type="http://schemas.openxmlformats.org/officeDocument/2006/relationships/slide" Target="slides/slide234.xml"/><Relationship Id="rId309" Type="http://schemas.openxmlformats.org/officeDocument/2006/relationships/slide" Target="slides/slide248.xml"/><Relationship Id="rId460" Type="http://schemas.openxmlformats.org/officeDocument/2006/relationships/slide" Target="slides/slide399.xml"/><Relationship Id="rId481" Type="http://schemas.openxmlformats.org/officeDocument/2006/relationships/slide" Target="slides/slide420.xml"/><Relationship Id="rId27" Type="http://schemas.openxmlformats.org/officeDocument/2006/relationships/slideMaster" Target="slideMasters/slideMaster27.xml"/><Relationship Id="rId48" Type="http://schemas.openxmlformats.org/officeDocument/2006/relationships/slideMaster" Target="slideMasters/slideMaster48.xml"/><Relationship Id="rId69" Type="http://schemas.openxmlformats.org/officeDocument/2006/relationships/slide" Target="slides/slide8.xml"/><Relationship Id="rId113" Type="http://schemas.openxmlformats.org/officeDocument/2006/relationships/slide" Target="slides/slide52.xml"/><Relationship Id="rId134" Type="http://schemas.openxmlformats.org/officeDocument/2006/relationships/slide" Target="slides/slide73.xml"/><Relationship Id="rId320" Type="http://schemas.openxmlformats.org/officeDocument/2006/relationships/slide" Target="slides/slide259.xml"/><Relationship Id="rId80" Type="http://schemas.openxmlformats.org/officeDocument/2006/relationships/slide" Target="slides/slide19.xml"/><Relationship Id="rId155" Type="http://schemas.openxmlformats.org/officeDocument/2006/relationships/slide" Target="slides/slide94.xml"/><Relationship Id="rId176" Type="http://schemas.openxmlformats.org/officeDocument/2006/relationships/slide" Target="slides/slide115.xml"/><Relationship Id="rId197" Type="http://schemas.openxmlformats.org/officeDocument/2006/relationships/slide" Target="slides/slide136.xml"/><Relationship Id="rId341" Type="http://schemas.openxmlformats.org/officeDocument/2006/relationships/slide" Target="slides/slide280.xml"/><Relationship Id="rId362" Type="http://schemas.openxmlformats.org/officeDocument/2006/relationships/slide" Target="slides/slide301.xml"/><Relationship Id="rId383" Type="http://schemas.openxmlformats.org/officeDocument/2006/relationships/slide" Target="slides/slide322.xml"/><Relationship Id="rId418" Type="http://schemas.openxmlformats.org/officeDocument/2006/relationships/slide" Target="slides/slide357.xml"/><Relationship Id="rId439" Type="http://schemas.openxmlformats.org/officeDocument/2006/relationships/slide" Target="slides/slide378.xml"/><Relationship Id="rId201" Type="http://schemas.openxmlformats.org/officeDocument/2006/relationships/slide" Target="slides/slide140.xml"/><Relationship Id="rId222" Type="http://schemas.openxmlformats.org/officeDocument/2006/relationships/slide" Target="slides/slide161.xml"/><Relationship Id="rId243" Type="http://schemas.openxmlformats.org/officeDocument/2006/relationships/slide" Target="slides/slide182.xml"/><Relationship Id="rId264" Type="http://schemas.openxmlformats.org/officeDocument/2006/relationships/slide" Target="slides/slide203.xml"/><Relationship Id="rId285" Type="http://schemas.openxmlformats.org/officeDocument/2006/relationships/slide" Target="slides/slide224.xml"/><Relationship Id="rId450" Type="http://schemas.openxmlformats.org/officeDocument/2006/relationships/slide" Target="slides/slide389.xml"/><Relationship Id="rId471" Type="http://schemas.openxmlformats.org/officeDocument/2006/relationships/slide" Target="slides/slide410.xml"/><Relationship Id="rId17" Type="http://schemas.openxmlformats.org/officeDocument/2006/relationships/slideMaster" Target="slideMasters/slideMaster17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" Target="slides/slide42.xml"/><Relationship Id="rId124" Type="http://schemas.openxmlformats.org/officeDocument/2006/relationships/slide" Target="slides/slide63.xml"/><Relationship Id="rId310" Type="http://schemas.openxmlformats.org/officeDocument/2006/relationships/slide" Target="slides/slide249.xml"/><Relationship Id="rId492" Type="http://schemas.openxmlformats.org/officeDocument/2006/relationships/presProps" Target="presProps.xml"/><Relationship Id="rId70" Type="http://schemas.openxmlformats.org/officeDocument/2006/relationships/slide" Target="slides/slide9.xml"/><Relationship Id="rId91" Type="http://schemas.openxmlformats.org/officeDocument/2006/relationships/slide" Target="slides/slide30.xml"/><Relationship Id="rId145" Type="http://schemas.openxmlformats.org/officeDocument/2006/relationships/slide" Target="slides/slide84.xml"/><Relationship Id="rId166" Type="http://schemas.openxmlformats.org/officeDocument/2006/relationships/slide" Target="slides/slide105.xml"/><Relationship Id="rId187" Type="http://schemas.openxmlformats.org/officeDocument/2006/relationships/slide" Target="slides/slide126.xml"/><Relationship Id="rId331" Type="http://schemas.openxmlformats.org/officeDocument/2006/relationships/slide" Target="slides/slide270.xml"/><Relationship Id="rId352" Type="http://schemas.openxmlformats.org/officeDocument/2006/relationships/slide" Target="slides/slide291.xml"/><Relationship Id="rId373" Type="http://schemas.openxmlformats.org/officeDocument/2006/relationships/slide" Target="slides/slide312.xml"/><Relationship Id="rId394" Type="http://schemas.openxmlformats.org/officeDocument/2006/relationships/slide" Target="slides/slide333.xml"/><Relationship Id="rId408" Type="http://schemas.openxmlformats.org/officeDocument/2006/relationships/slide" Target="slides/slide347.xml"/><Relationship Id="rId429" Type="http://schemas.openxmlformats.org/officeDocument/2006/relationships/slide" Target="slides/slide36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51.xml"/><Relationship Id="rId233" Type="http://schemas.openxmlformats.org/officeDocument/2006/relationships/slide" Target="slides/slide172.xml"/><Relationship Id="rId254" Type="http://schemas.openxmlformats.org/officeDocument/2006/relationships/slide" Target="slides/slide193.xml"/><Relationship Id="rId440" Type="http://schemas.openxmlformats.org/officeDocument/2006/relationships/slide" Target="slides/slide379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" Target="slides/slide53.xml"/><Relationship Id="rId275" Type="http://schemas.openxmlformats.org/officeDocument/2006/relationships/slide" Target="slides/slide214.xml"/><Relationship Id="rId296" Type="http://schemas.openxmlformats.org/officeDocument/2006/relationships/slide" Target="slides/slide235.xml"/><Relationship Id="rId300" Type="http://schemas.openxmlformats.org/officeDocument/2006/relationships/slide" Target="slides/slide239.xml"/><Relationship Id="rId461" Type="http://schemas.openxmlformats.org/officeDocument/2006/relationships/slide" Target="slides/slide400.xml"/><Relationship Id="rId482" Type="http://schemas.openxmlformats.org/officeDocument/2006/relationships/slide" Target="slides/slide421.xml"/><Relationship Id="rId60" Type="http://schemas.openxmlformats.org/officeDocument/2006/relationships/slideMaster" Target="slideMasters/slideMaster60.xml"/><Relationship Id="rId81" Type="http://schemas.openxmlformats.org/officeDocument/2006/relationships/slide" Target="slides/slide20.xml"/><Relationship Id="rId135" Type="http://schemas.openxmlformats.org/officeDocument/2006/relationships/slide" Target="slides/slide74.xml"/><Relationship Id="rId156" Type="http://schemas.openxmlformats.org/officeDocument/2006/relationships/slide" Target="slides/slide95.xml"/><Relationship Id="rId177" Type="http://schemas.openxmlformats.org/officeDocument/2006/relationships/slide" Target="slides/slide116.xml"/><Relationship Id="rId198" Type="http://schemas.openxmlformats.org/officeDocument/2006/relationships/slide" Target="slides/slide137.xml"/><Relationship Id="rId321" Type="http://schemas.openxmlformats.org/officeDocument/2006/relationships/slide" Target="slides/slide260.xml"/><Relationship Id="rId342" Type="http://schemas.openxmlformats.org/officeDocument/2006/relationships/slide" Target="slides/slide281.xml"/><Relationship Id="rId363" Type="http://schemas.openxmlformats.org/officeDocument/2006/relationships/slide" Target="slides/slide302.xml"/><Relationship Id="rId384" Type="http://schemas.openxmlformats.org/officeDocument/2006/relationships/slide" Target="slides/slide323.xml"/><Relationship Id="rId419" Type="http://schemas.openxmlformats.org/officeDocument/2006/relationships/slide" Target="slides/slide358.xml"/><Relationship Id="rId202" Type="http://schemas.openxmlformats.org/officeDocument/2006/relationships/slide" Target="slides/slide141.xml"/><Relationship Id="rId223" Type="http://schemas.openxmlformats.org/officeDocument/2006/relationships/slide" Target="slides/slide162.xml"/><Relationship Id="rId244" Type="http://schemas.openxmlformats.org/officeDocument/2006/relationships/slide" Target="slides/slide183.xml"/><Relationship Id="rId430" Type="http://schemas.openxmlformats.org/officeDocument/2006/relationships/slide" Target="slides/slide369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265" Type="http://schemas.openxmlformats.org/officeDocument/2006/relationships/slide" Target="slides/slide204.xml"/><Relationship Id="rId286" Type="http://schemas.openxmlformats.org/officeDocument/2006/relationships/slide" Target="slides/slide225.xml"/><Relationship Id="rId451" Type="http://schemas.openxmlformats.org/officeDocument/2006/relationships/slide" Target="slides/slide390.xml"/><Relationship Id="rId472" Type="http://schemas.openxmlformats.org/officeDocument/2006/relationships/slide" Target="slides/slide411.xml"/><Relationship Id="rId493" Type="http://schemas.openxmlformats.org/officeDocument/2006/relationships/viewProps" Target="viewProps.xml"/><Relationship Id="rId50" Type="http://schemas.openxmlformats.org/officeDocument/2006/relationships/slideMaster" Target="slideMasters/slideMaster50.xml"/><Relationship Id="rId104" Type="http://schemas.openxmlformats.org/officeDocument/2006/relationships/slide" Target="slides/slide43.xml"/><Relationship Id="rId125" Type="http://schemas.openxmlformats.org/officeDocument/2006/relationships/slide" Target="slides/slide64.xml"/><Relationship Id="rId146" Type="http://schemas.openxmlformats.org/officeDocument/2006/relationships/slide" Target="slides/slide85.xml"/><Relationship Id="rId167" Type="http://schemas.openxmlformats.org/officeDocument/2006/relationships/slide" Target="slides/slide106.xml"/><Relationship Id="rId188" Type="http://schemas.openxmlformats.org/officeDocument/2006/relationships/slide" Target="slides/slide127.xml"/><Relationship Id="rId311" Type="http://schemas.openxmlformats.org/officeDocument/2006/relationships/slide" Target="slides/slide250.xml"/><Relationship Id="rId332" Type="http://schemas.openxmlformats.org/officeDocument/2006/relationships/slide" Target="slides/slide271.xml"/><Relationship Id="rId353" Type="http://schemas.openxmlformats.org/officeDocument/2006/relationships/slide" Target="slides/slide292.xml"/><Relationship Id="rId374" Type="http://schemas.openxmlformats.org/officeDocument/2006/relationships/slide" Target="slides/slide313.xml"/><Relationship Id="rId395" Type="http://schemas.openxmlformats.org/officeDocument/2006/relationships/slide" Target="slides/slide334.xml"/><Relationship Id="rId409" Type="http://schemas.openxmlformats.org/officeDocument/2006/relationships/slide" Target="slides/slide348.xml"/><Relationship Id="rId71" Type="http://schemas.openxmlformats.org/officeDocument/2006/relationships/slide" Target="slides/slide10.xml"/><Relationship Id="rId92" Type="http://schemas.openxmlformats.org/officeDocument/2006/relationships/slide" Target="slides/slide31.xml"/><Relationship Id="rId213" Type="http://schemas.openxmlformats.org/officeDocument/2006/relationships/slide" Target="slides/slide152.xml"/><Relationship Id="rId234" Type="http://schemas.openxmlformats.org/officeDocument/2006/relationships/slide" Target="slides/slide173.xml"/><Relationship Id="rId420" Type="http://schemas.openxmlformats.org/officeDocument/2006/relationships/slide" Target="slides/slide359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55" Type="http://schemas.openxmlformats.org/officeDocument/2006/relationships/slide" Target="slides/slide194.xml"/><Relationship Id="rId276" Type="http://schemas.openxmlformats.org/officeDocument/2006/relationships/slide" Target="slides/slide215.xml"/><Relationship Id="rId297" Type="http://schemas.openxmlformats.org/officeDocument/2006/relationships/slide" Target="slides/slide236.xml"/><Relationship Id="rId441" Type="http://schemas.openxmlformats.org/officeDocument/2006/relationships/slide" Target="slides/slide380.xml"/><Relationship Id="rId462" Type="http://schemas.openxmlformats.org/officeDocument/2006/relationships/slide" Target="slides/slide401.xml"/><Relationship Id="rId483" Type="http://schemas.openxmlformats.org/officeDocument/2006/relationships/slide" Target="slides/slide422.xml"/><Relationship Id="rId40" Type="http://schemas.openxmlformats.org/officeDocument/2006/relationships/slideMaster" Target="slideMasters/slideMaster40.xml"/><Relationship Id="rId115" Type="http://schemas.openxmlformats.org/officeDocument/2006/relationships/slide" Target="slides/slide54.xml"/><Relationship Id="rId136" Type="http://schemas.openxmlformats.org/officeDocument/2006/relationships/slide" Target="slides/slide75.xml"/><Relationship Id="rId157" Type="http://schemas.openxmlformats.org/officeDocument/2006/relationships/slide" Target="slides/slide96.xml"/><Relationship Id="rId178" Type="http://schemas.openxmlformats.org/officeDocument/2006/relationships/slide" Target="slides/slide117.xml"/><Relationship Id="rId301" Type="http://schemas.openxmlformats.org/officeDocument/2006/relationships/slide" Target="slides/slide240.xml"/><Relationship Id="rId322" Type="http://schemas.openxmlformats.org/officeDocument/2006/relationships/slide" Target="slides/slide261.xml"/><Relationship Id="rId343" Type="http://schemas.openxmlformats.org/officeDocument/2006/relationships/slide" Target="slides/slide282.xml"/><Relationship Id="rId364" Type="http://schemas.openxmlformats.org/officeDocument/2006/relationships/slide" Target="slides/slide303.xml"/><Relationship Id="rId61" Type="http://schemas.openxmlformats.org/officeDocument/2006/relationships/slideMaster" Target="slideMasters/slideMaster61.xml"/><Relationship Id="rId82" Type="http://schemas.openxmlformats.org/officeDocument/2006/relationships/slide" Target="slides/slide21.xml"/><Relationship Id="rId199" Type="http://schemas.openxmlformats.org/officeDocument/2006/relationships/slide" Target="slides/slide138.xml"/><Relationship Id="rId203" Type="http://schemas.openxmlformats.org/officeDocument/2006/relationships/slide" Target="slides/slide142.xml"/><Relationship Id="rId385" Type="http://schemas.openxmlformats.org/officeDocument/2006/relationships/slide" Target="slides/slide324.xml"/><Relationship Id="rId19" Type="http://schemas.openxmlformats.org/officeDocument/2006/relationships/slideMaster" Target="slideMasters/slideMaster19.xml"/><Relationship Id="rId224" Type="http://schemas.openxmlformats.org/officeDocument/2006/relationships/slide" Target="slides/slide163.xml"/><Relationship Id="rId245" Type="http://schemas.openxmlformats.org/officeDocument/2006/relationships/slide" Target="slides/slide184.xml"/><Relationship Id="rId266" Type="http://schemas.openxmlformats.org/officeDocument/2006/relationships/slide" Target="slides/slide205.xml"/><Relationship Id="rId287" Type="http://schemas.openxmlformats.org/officeDocument/2006/relationships/slide" Target="slides/slide226.xml"/><Relationship Id="rId410" Type="http://schemas.openxmlformats.org/officeDocument/2006/relationships/slide" Target="slides/slide349.xml"/><Relationship Id="rId431" Type="http://schemas.openxmlformats.org/officeDocument/2006/relationships/slide" Target="slides/slide370.xml"/><Relationship Id="rId452" Type="http://schemas.openxmlformats.org/officeDocument/2006/relationships/slide" Target="slides/slide391.xml"/><Relationship Id="rId473" Type="http://schemas.openxmlformats.org/officeDocument/2006/relationships/slide" Target="slides/slide412.xml"/><Relationship Id="rId494" Type="http://schemas.openxmlformats.org/officeDocument/2006/relationships/theme" Target="theme/theme1.xml"/><Relationship Id="rId30" Type="http://schemas.openxmlformats.org/officeDocument/2006/relationships/slideMaster" Target="slideMasters/slideMaster30.xml"/><Relationship Id="rId105" Type="http://schemas.openxmlformats.org/officeDocument/2006/relationships/slide" Target="slides/slide44.xml"/><Relationship Id="rId126" Type="http://schemas.openxmlformats.org/officeDocument/2006/relationships/slide" Target="slides/slide65.xml"/><Relationship Id="rId147" Type="http://schemas.openxmlformats.org/officeDocument/2006/relationships/slide" Target="slides/slide86.xml"/><Relationship Id="rId168" Type="http://schemas.openxmlformats.org/officeDocument/2006/relationships/slide" Target="slides/slide107.xml"/><Relationship Id="rId312" Type="http://schemas.openxmlformats.org/officeDocument/2006/relationships/slide" Target="slides/slide251.xml"/><Relationship Id="rId333" Type="http://schemas.openxmlformats.org/officeDocument/2006/relationships/slide" Target="slides/slide272.xml"/><Relationship Id="rId354" Type="http://schemas.openxmlformats.org/officeDocument/2006/relationships/slide" Target="slides/slide293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11.xml"/><Relationship Id="rId93" Type="http://schemas.openxmlformats.org/officeDocument/2006/relationships/slide" Target="slides/slide32.xml"/><Relationship Id="rId189" Type="http://schemas.openxmlformats.org/officeDocument/2006/relationships/slide" Target="slides/slide128.xml"/><Relationship Id="rId375" Type="http://schemas.openxmlformats.org/officeDocument/2006/relationships/slide" Target="slides/slide314.xml"/><Relationship Id="rId396" Type="http://schemas.openxmlformats.org/officeDocument/2006/relationships/slide" Target="slides/slide335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53.xml"/><Relationship Id="rId235" Type="http://schemas.openxmlformats.org/officeDocument/2006/relationships/slide" Target="slides/slide174.xml"/><Relationship Id="rId256" Type="http://schemas.openxmlformats.org/officeDocument/2006/relationships/slide" Target="slides/slide195.xml"/><Relationship Id="rId277" Type="http://schemas.openxmlformats.org/officeDocument/2006/relationships/slide" Target="slides/slide216.xml"/><Relationship Id="rId298" Type="http://schemas.openxmlformats.org/officeDocument/2006/relationships/slide" Target="slides/slide237.xml"/><Relationship Id="rId400" Type="http://schemas.openxmlformats.org/officeDocument/2006/relationships/slide" Target="slides/slide339.xml"/><Relationship Id="rId421" Type="http://schemas.openxmlformats.org/officeDocument/2006/relationships/slide" Target="slides/slide360.xml"/><Relationship Id="rId442" Type="http://schemas.openxmlformats.org/officeDocument/2006/relationships/slide" Target="slides/slide381.xml"/><Relationship Id="rId463" Type="http://schemas.openxmlformats.org/officeDocument/2006/relationships/slide" Target="slides/slide402.xml"/><Relationship Id="rId484" Type="http://schemas.openxmlformats.org/officeDocument/2006/relationships/slide" Target="slides/slide423.xml"/><Relationship Id="rId116" Type="http://schemas.openxmlformats.org/officeDocument/2006/relationships/slide" Target="slides/slide55.xml"/><Relationship Id="rId137" Type="http://schemas.openxmlformats.org/officeDocument/2006/relationships/slide" Target="slides/slide76.xml"/><Relationship Id="rId158" Type="http://schemas.openxmlformats.org/officeDocument/2006/relationships/slide" Target="slides/slide97.xml"/><Relationship Id="rId302" Type="http://schemas.openxmlformats.org/officeDocument/2006/relationships/slide" Target="slides/slide241.xml"/><Relationship Id="rId323" Type="http://schemas.openxmlformats.org/officeDocument/2006/relationships/slide" Target="slides/slide262.xml"/><Relationship Id="rId344" Type="http://schemas.openxmlformats.org/officeDocument/2006/relationships/slide" Target="slides/slide283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" Target="slides/slide1.xml"/><Relationship Id="rId83" Type="http://schemas.openxmlformats.org/officeDocument/2006/relationships/slide" Target="slides/slide22.xml"/><Relationship Id="rId179" Type="http://schemas.openxmlformats.org/officeDocument/2006/relationships/slide" Target="slides/slide118.xml"/><Relationship Id="rId365" Type="http://schemas.openxmlformats.org/officeDocument/2006/relationships/slide" Target="slides/slide304.xml"/><Relationship Id="rId386" Type="http://schemas.openxmlformats.org/officeDocument/2006/relationships/slide" Target="slides/slide325.xml"/><Relationship Id="rId190" Type="http://schemas.openxmlformats.org/officeDocument/2006/relationships/slide" Target="slides/slide129.xml"/><Relationship Id="rId204" Type="http://schemas.openxmlformats.org/officeDocument/2006/relationships/slide" Target="slides/slide143.xml"/><Relationship Id="rId225" Type="http://schemas.openxmlformats.org/officeDocument/2006/relationships/slide" Target="slides/slide164.xml"/><Relationship Id="rId246" Type="http://schemas.openxmlformats.org/officeDocument/2006/relationships/slide" Target="slides/slide185.xml"/><Relationship Id="rId267" Type="http://schemas.openxmlformats.org/officeDocument/2006/relationships/slide" Target="slides/slide206.xml"/><Relationship Id="rId288" Type="http://schemas.openxmlformats.org/officeDocument/2006/relationships/slide" Target="slides/slide227.xml"/><Relationship Id="rId411" Type="http://schemas.openxmlformats.org/officeDocument/2006/relationships/slide" Target="slides/slide350.xml"/><Relationship Id="rId432" Type="http://schemas.openxmlformats.org/officeDocument/2006/relationships/slide" Target="slides/slide371.xml"/><Relationship Id="rId453" Type="http://schemas.openxmlformats.org/officeDocument/2006/relationships/slide" Target="slides/slide392.xml"/><Relationship Id="rId474" Type="http://schemas.openxmlformats.org/officeDocument/2006/relationships/slide" Target="slides/slide413.xml"/><Relationship Id="rId106" Type="http://schemas.openxmlformats.org/officeDocument/2006/relationships/slide" Target="slides/slide45.xml"/><Relationship Id="rId127" Type="http://schemas.openxmlformats.org/officeDocument/2006/relationships/slide" Target="slides/slide66.xml"/><Relationship Id="rId313" Type="http://schemas.openxmlformats.org/officeDocument/2006/relationships/slide" Target="slides/slide252.xml"/><Relationship Id="rId495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" Target="slides/slide12.xml"/><Relationship Id="rId94" Type="http://schemas.openxmlformats.org/officeDocument/2006/relationships/slide" Target="slides/slide33.xml"/><Relationship Id="rId148" Type="http://schemas.openxmlformats.org/officeDocument/2006/relationships/slide" Target="slides/slide87.xml"/><Relationship Id="rId169" Type="http://schemas.openxmlformats.org/officeDocument/2006/relationships/slide" Target="slides/slide108.xml"/><Relationship Id="rId334" Type="http://schemas.openxmlformats.org/officeDocument/2006/relationships/slide" Target="slides/slide273.xml"/><Relationship Id="rId355" Type="http://schemas.openxmlformats.org/officeDocument/2006/relationships/slide" Target="slides/slide294.xml"/><Relationship Id="rId376" Type="http://schemas.openxmlformats.org/officeDocument/2006/relationships/slide" Target="slides/slide315.xml"/><Relationship Id="rId397" Type="http://schemas.openxmlformats.org/officeDocument/2006/relationships/slide" Target="slides/slide336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19.xml"/><Relationship Id="rId215" Type="http://schemas.openxmlformats.org/officeDocument/2006/relationships/slide" Target="slides/slide154.xml"/><Relationship Id="rId236" Type="http://schemas.openxmlformats.org/officeDocument/2006/relationships/slide" Target="slides/slide175.xml"/><Relationship Id="rId257" Type="http://schemas.openxmlformats.org/officeDocument/2006/relationships/slide" Target="slides/slide196.xml"/><Relationship Id="rId278" Type="http://schemas.openxmlformats.org/officeDocument/2006/relationships/slide" Target="slides/slide217.xml"/><Relationship Id="rId401" Type="http://schemas.openxmlformats.org/officeDocument/2006/relationships/slide" Target="slides/slide340.xml"/><Relationship Id="rId422" Type="http://schemas.openxmlformats.org/officeDocument/2006/relationships/slide" Target="slides/slide361.xml"/><Relationship Id="rId443" Type="http://schemas.openxmlformats.org/officeDocument/2006/relationships/slide" Target="slides/slide382.xml"/><Relationship Id="rId464" Type="http://schemas.openxmlformats.org/officeDocument/2006/relationships/slide" Target="slides/slide403.xml"/><Relationship Id="rId303" Type="http://schemas.openxmlformats.org/officeDocument/2006/relationships/slide" Target="slides/slide242.xml"/><Relationship Id="rId485" Type="http://schemas.openxmlformats.org/officeDocument/2006/relationships/slide" Target="slides/slide424.xml"/><Relationship Id="rId42" Type="http://schemas.openxmlformats.org/officeDocument/2006/relationships/slideMaster" Target="slideMasters/slideMaster42.xml"/><Relationship Id="rId84" Type="http://schemas.openxmlformats.org/officeDocument/2006/relationships/slide" Target="slides/slide23.xml"/><Relationship Id="rId138" Type="http://schemas.openxmlformats.org/officeDocument/2006/relationships/slide" Target="slides/slide77.xml"/><Relationship Id="rId345" Type="http://schemas.openxmlformats.org/officeDocument/2006/relationships/slide" Target="slides/slide284.xml"/><Relationship Id="rId387" Type="http://schemas.openxmlformats.org/officeDocument/2006/relationships/slide" Target="slides/slide326.xml"/><Relationship Id="rId191" Type="http://schemas.openxmlformats.org/officeDocument/2006/relationships/slide" Target="slides/slide130.xml"/><Relationship Id="rId205" Type="http://schemas.openxmlformats.org/officeDocument/2006/relationships/slide" Target="slides/slide144.xml"/><Relationship Id="rId247" Type="http://schemas.openxmlformats.org/officeDocument/2006/relationships/slide" Target="slides/slide186.xml"/><Relationship Id="rId412" Type="http://schemas.openxmlformats.org/officeDocument/2006/relationships/slide" Target="slides/slide351.xml"/><Relationship Id="rId107" Type="http://schemas.openxmlformats.org/officeDocument/2006/relationships/slide" Target="slides/slide46.xml"/><Relationship Id="rId289" Type="http://schemas.openxmlformats.org/officeDocument/2006/relationships/slide" Target="slides/slide228.xml"/><Relationship Id="rId454" Type="http://schemas.openxmlformats.org/officeDocument/2006/relationships/slide" Target="slides/slide393.xml"/><Relationship Id="rId11" Type="http://schemas.openxmlformats.org/officeDocument/2006/relationships/slideMaster" Target="slideMasters/slideMaster11.xml"/><Relationship Id="rId53" Type="http://schemas.openxmlformats.org/officeDocument/2006/relationships/slideMaster" Target="slideMasters/slideMaster53.xml"/><Relationship Id="rId149" Type="http://schemas.openxmlformats.org/officeDocument/2006/relationships/slide" Target="slides/slide88.xml"/><Relationship Id="rId314" Type="http://schemas.openxmlformats.org/officeDocument/2006/relationships/slide" Target="slides/slide253.xml"/><Relationship Id="rId356" Type="http://schemas.openxmlformats.org/officeDocument/2006/relationships/slide" Target="slides/slide295.xml"/><Relationship Id="rId398" Type="http://schemas.openxmlformats.org/officeDocument/2006/relationships/slide" Target="slides/slide337.xml"/><Relationship Id="rId95" Type="http://schemas.openxmlformats.org/officeDocument/2006/relationships/slide" Target="slides/slide34.xml"/><Relationship Id="rId160" Type="http://schemas.openxmlformats.org/officeDocument/2006/relationships/slide" Target="slides/slide99.xml"/><Relationship Id="rId216" Type="http://schemas.openxmlformats.org/officeDocument/2006/relationships/slide" Target="slides/slide155.xml"/><Relationship Id="rId423" Type="http://schemas.openxmlformats.org/officeDocument/2006/relationships/slide" Target="slides/slide362.xml"/><Relationship Id="rId258" Type="http://schemas.openxmlformats.org/officeDocument/2006/relationships/slide" Target="slides/slide197.xml"/><Relationship Id="rId465" Type="http://schemas.openxmlformats.org/officeDocument/2006/relationships/slide" Target="slides/slide404.xml"/><Relationship Id="rId22" Type="http://schemas.openxmlformats.org/officeDocument/2006/relationships/slideMaster" Target="slideMasters/slideMaster22.xml"/><Relationship Id="rId64" Type="http://schemas.openxmlformats.org/officeDocument/2006/relationships/slide" Target="slides/slide3.xml"/><Relationship Id="rId118" Type="http://schemas.openxmlformats.org/officeDocument/2006/relationships/slide" Target="slides/slide57.xml"/><Relationship Id="rId325" Type="http://schemas.openxmlformats.org/officeDocument/2006/relationships/slide" Target="slides/slide264.xml"/><Relationship Id="rId367" Type="http://schemas.openxmlformats.org/officeDocument/2006/relationships/slide" Target="slides/slide306.xml"/><Relationship Id="rId171" Type="http://schemas.openxmlformats.org/officeDocument/2006/relationships/slide" Target="slides/slide110.xml"/><Relationship Id="rId227" Type="http://schemas.openxmlformats.org/officeDocument/2006/relationships/slide" Target="slides/slide166.xml"/><Relationship Id="rId269" Type="http://schemas.openxmlformats.org/officeDocument/2006/relationships/slide" Target="slides/slide208.xml"/><Relationship Id="rId434" Type="http://schemas.openxmlformats.org/officeDocument/2006/relationships/slide" Target="slides/slide373.xml"/><Relationship Id="rId476" Type="http://schemas.openxmlformats.org/officeDocument/2006/relationships/slide" Target="slides/slide415.xml"/><Relationship Id="rId33" Type="http://schemas.openxmlformats.org/officeDocument/2006/relationships/slideMaster" Target="slideMasters/slideMaster33.xml"/><Relationship Id="rId129" Type="http://schemas.openxmlformats.org/officeDocument/2006/relationships/slide" Target="slides/slide68.xml"/><Relationship Id="rId280" Type="http://schemas.openxmlformats.org/officeDocument/2006/relationships/slide" Target="slides/slide219.xml"/><Relationship Id="rId336" Type="http://schemas.openxmlformats.org/officeDocument/2006/relationships/slide" Target="slides/slide275.xml"/><Relationship Id="rId75" Type="http://schemas.openxmlformats.org/officeDocument/2006/relationships/slide" Target="slides/slide14.xml"/><Relationship Id="rId140" Type="http://schemas.openxmlformats.org/officeDocument/2006/relationships/slide" Target="slides/slide79.xml"/><Relationship Id="rId182" Type="http://schemas.openxmlformats.org/officeDocument/2006/relationships/slide" Target="slides/slide121.xml"/><Relationship Id="rId378" Type="http://schemas.openxmlformats.org/officeDocument/2006/relationships/slide" Target="slides/slide317.xml"/><Relationship Id="rId403" Type="http://schemas.openxmlformats.org/officeDocument/2006/relationships/slide" Target="slides/slide342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177.xml"/><Relationship Id="rId445" Type="http://schemas.openxmlformats.org/officeDocument/2006/relationships/slide" Target="slides/slide384.xml"/><Relationship Id="rId487" Type="http://schemas.openxmlformats.org/officeDocument/2006/relationships/slide" Target="slides/slide426.xml"/><Relationship Id="rId291" Type="http://schemas.openxmlformats.org/officeDocument/2006/relationships/slide" Target="slides/slide230.xml"/><Relationship Id="rId305" Type="http://schemas.openxmlformats.org/officeDocument/2006/relationships/slide" Target="slides/slide244.xml"/><Relationship Id="rId347" Type="http://schemas.openxmlformats.org/officeDocument/2006/relationships/slide" Target="slides/slide286.xml"/><Relationship Id="rId44" Type="http://schemas.openxmlformats.org/officeDocument/2006/relationships/slideMaster" Target="slideMasters/slideMaster44.xml"/><Relationship Id="rId86" Type="http://schemas.openxmlformats.org/officeDocument/2006/relationships/slide" Target="slides/slide25.xml"/><Relationship Id="rId151" Type="http://schemas.openxmlformats.org/officeDocument/2006/relationships/slide" Target="slides/slide90.xml"/><Relationship Id="rId389" Type="http://schemas.openxmlformats.org/officeDocument/2006/relationships/slide" Target="slides/slide328.xml"/><Relationship Id="rId193" Type="http://schemas.openxmlformats.org/officeDocument/2006/relationships/slide" Target="slides/slide132.xml"/><Relationship Id="rId207" Type="http://schemas.openxmlformats.org/officeDocument/2006/relationships/slide" Target="slides/slide146.xml"/><Relationship Id="rId249" Type="http://schemas.openxmlformats.org/officeDocument/2006/relationships/slide" Target="slides/slide188.xml"/><Relationship Id="rId414" Type="http://schemas.openxmlformats.org/officeDocument/2006/relationships/slide" Target="slides/slide353.xml"/><Relationship Id="rId456" Type="http://schemas.openxmlformats.org/officeDocument/2006/relationships/slide" Target="slides/slide395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48.xml"/><Relationship Id="rId260" Type="http://schemas.openxmlformats.org/officeDocument/2006/relationships/slide" Target="slides/slide199.xml"/><Relationship Id="rId316" Type="http://schemas.openxmlformats.org/officeDocument/2006/relationships/slide" Target="slides/slide255.xml"/><Relationship Id="rId55" Type="http://schemas.openxmlformats.org/officeDocument/2006/relationships/slideMaster" Target="slideMasters/slideMaster55.xml"/><Relationship Id="rId97" Type="http://schemas.openxmlformats.org/officeDocument/2006/relationships/slide" Target="slides/slide36.xml"/><Relationship Id="rId120" Type="http://schemas.openxmlformats.org/officeDocument/2006/relationships/slide" Target="slides/slide59.xml"/><Relationship Id="rId358" Type="http://schemas.openxmlformats.org/officeDocument/2006/relationships/slide" Target="slides/slide297.xml"/><Relationship Id="rId162" Type="http://schemas.openxmlformats.org/officeDocument/2006/relationships/slide" Target="slides/slide101.xml"/><Relationship Id="rId218" Type="http://schemas.openxmlformats.org/officeDocument/2006/relationships/slide" Target="slides/slide157.xml"/><Relationship Id="rId425" Type="http://schemas.openxmlformats.org/officeDocument/2006/relationships/slide" Target="slides/slide364.xml"/><Relationship Id="rId467" Type="http://schemas.openxmlformats.org/officeDocument/2006/relationships/slide" Target="slides/slide40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10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wmf"/><Relationship Id="rId1" Type="http://schemas.openxmlformats.org/officeDocument/2006/relationships/image" Target="../media/image246.wmf"/></Relationships>
</file>

<file path=ppt/drawings/_rels/vmlDrawing10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wmf"/><Relationship Id="rId1" Type="http://schemas.openxmlformats.org/officeDocument/2006/relationships/image" Target="../media/image248.wmf"/></Relationships>
</file>

<file path=ppt/drawings/_rels/vmlDrawing10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wmf"/><Relationship Id="rId1" Type="http://schemas.openxmlformats.org/officeDocument/2006/relationships/image" Target="../media/image250.w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2.wmf"/></Relationships>
</file>

<file path=ppt/drawings/_rels/vmlDrawing10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wmf"/><Relationship Id="rId2" Type="http://schemas.openxmlformats.org/officeDocument/2006/relationships/image" Target="../media/image254.wmf"/><Relationship Id="rId1" Type="http://schemas.openxmlformats.org/officeDocument/2006/relationships/image" Target="../media/image253.w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6.wmf"/></Relationships>
</file>

<file path=ppt/drawings/_rels/vmlDrawing10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wmf"/><Relationship Id="rId1" Type="http://schemas.openxmlformats.org/officeDocument/2006/relationships/image" Target="../media/image257.w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9.w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6.wmf"/></Relationships>
</file>

<file path=ppt/drawings/_rels/vmlDrawing10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wmf"/><Relationship Id="rId1" Type="http://schemas.openxmlformats.org/officeDocument/2006/relationships/image" Target="../media/image26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wmf"/><Relationship Id="rId2" Type="http://schemas.openxmlformats.org/officeDocument/2006/relationships/image" Target="../media/image263.wmf"/><Relationship Id="rId1" Type="http://schemas.openxmlformats.org/officeDocument/2006/relationships/image" Target="../media/image262.wmf"/><Relationship Id="rId4" Type="http://schemas.openxmlformats.org/officeDocument/2006/relationships/image" Target="../media/image265.wmf"/></Relationships>
</file>

<file path=ppt/drawings/_rels/vmlDrawing1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wmf"/><Relationship Id="rId3" Type="http://schemas.openxmlformats.org/officeDocument/2006/relationships/image" Target="../media/image268.wmf"/><Relationship Id="rId7" Type="http://schemas.openxmlformats.org/officeDocument/2006/relationships/image" Target="../media/image272.wmf"/><Relationship Id="rId2" Type="http://schemas.openxmlformats.org/officeDocument/2006/relationships/image" Target="../media/image267.wmf"/><Relationship Id="rId1" Type="http://schemas.openxmlformats.org/officeDocument/2006/relationships/image" Target="../media/image266.wmf"/><Relationship Id="rId6" Type="http://schemas.openxmlformats.org/officeDocument/2006/relationships/image" Target="../media/image271.wmf"/><Relationship Id="rId5" Type="http://schemas.openxmlformats.org/officeDocument/2006/relationships/image" Target="../media/image270.wmf"/><Relationship Id="rId4" Type="http://schemas.openxmlformats.org/officeDocument/2006/relationships/image" Target="../media/image269.wmf"/></Relationships>
</file>

<file path=ppt/drawings/_rels/vmlDrawing1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wmf"/><Relationship Id="rId2" Type="http://schemas.openxmlformats.org/officeDocument/2006/relationships/image" Target="../media/image275.wmf"/><Relationship Id="rId1" Type="http://schemas.openxmlformats.org/officeDocument/2006/relationships/image" Target="../media/image274.wmf"/><Relationship Id="rId4" Type="http://schemas.openxmlformats.org/officeDocument/2006/relationships/image" Target="../media/image277.wmf"/></Relationships>
</file>

<file path=ppt/drawings/_rels/vmlDrawing1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wmf"/><Relationship Id="rId2" Type="http://schemas.openxmlformats.org/officeDocument/2006/relationships/image" Target="../media/image254.wmf"/><Relationship Id="rId1" Type="http://schemas.openxmlformats.org/officeDocument/2006/relationships/image" Target="../media/image253.wmf"/></Relationships>
</file>

<file path=ppt/drawings/_rels/vmlDrawing1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wmf"/><Relationship Id="rId2" Type="http://schemas.openxmlformats.org/officeDocument/2006/relationships/image" Target="../media/image254.wmf"/><Relationship Id="rId1" Type="http://schemas.openxmlformats.org/officeDocument/2006/relationships/image" Target="../media/image253.w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8.w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8.w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9.w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0.w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32.wmf"/></Relationships>
</file>

<file path=ppt/drawings/_rels/vmlDrawing1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wmf"/><Relationship Id="rId1" Type="http://schemas.openxmlformats.org/officeDocument/2006/relationships/image" Target="../media/image282.wmf"/></Relationships>
</file>

<file path=ppt/drawings/_rels/vmlDrawing1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wmf"/><Relationship Id="rId1" Type="http://schemas.openxmlformats.org/officeDocument/2006/relationships/image" Target="../media/image284.w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6.wmf"/></Relationships>
</file>

<file path=ppt/drawings/_rels/vmlDrawing1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wmf"/><Relationship Id="rId1" Type="http://schemas.openxmlformats.org/officeDocument/2006/relationships/image" Target="../media/image287.w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9.w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8.w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0.w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wmf"/></Relationships>
</file>

<file path=ppt/drawings/_rels/vmlDrawing1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wmf"/><Relationship Id="rId2" Type="http://schemas.openxmlformats.org/officeDocument/2006/relationships/image" Target="../media/image293.wmf"/><Relationship Id="rId1" Type="http://schemas.openxmlformats.org/officeDocument/2006/relationships/image" Target="../media/image292.wmf"/></Relationships>
</file>

<file path=ppt/drawings/_rels/vmlDrawing1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wmf"/><Relationship Id="rId2" Type="http://schemas.openxmlformats.org/officeDocument/2006/relationships/image" Target="../media/image294.wmf"/><Relationship Id="rId1" Type="http://schemas.openxmlformats.org/officeDocument/2006/relationships/image" Target="../media/image29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wmf"/><Relationship Id="rId2" Type="http://schemas.openxmlformats.org/officeDocument/2006/relationships/image" Target="../media/image294.wmf"/><Relationship Id="rId1" Type="http://schemas.openxmlformats.org/officeDocument/2006/relationships/image" Target="../media/image292.wmf"/></Relationships>
</file>

<file path=ppt/drawings/_rels/vmlDrawing1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wmf"/><Relationship Id="rId1" Type="http://schemas.openxmlformats.org/officeDocument/2006/relationships/image" Target="../media/image297.wmf"/></Relationships>
</file>

<file path=ppt/drawings/_rels/vmlDrawing1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wmf"/><Relationship Id="rId2" Type="http://schemas.openxmlformats.org/officeDocument/2006/relationships/image" Target="../media/image299.wmf"/><Relationship Id="rId1" Type="http://schemas.openxmlformats.org/officeDocument/2006/relationships/image" Target="../media/image298.wmf"/></Relationships>
</file>

<file path=ppt/drawings/_rels/vmlDrawing1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wmf"/><Relationship Id="rId2" Type="http://schemas.openxmlformats.org/officeDocument/2006/relationships/image" Target="../media/image301.wmf"/><Relationship Id="rId1" Type="http://schemas.openxmlformats.org/officeDocument/2006/relationships/image" Target="../media/image300.wmf"/><Relationship Id="rId5" Type="http://schemas.openxmlformats.org/officeDocument/2006/relationships/image" Target="../media/image304.wmf"/><Relationship Id="rId4" Type="http://schemas.openxmlformats.org/officeDocument/2006/relationships/image" Target="../media/image303.wmf"/></Relationships>
</file>

<file path=ppt/drawings/_rels/vmlDrawing1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wmf"/><Relationship Id="rId2" Type="http://schemas.openxmlformats.org/officeDocument/2006/relationships/image" Target="../media/image301.wmf"/><Relationship Id="rId1" Type="http://schemas.openxmlformats.org/officeDocument/2006/relationships/image" Target="../media/image300.wmf"/><Relationship Id="rId6" Type="http://schemas.openxmlformats.org/officeDocument/2006/relationships/image" Target="../media/image307.wmf"/><Relationship Id="rId5" Type="http://schemas.openxmlformats.org/officeDocument/2006/relationships/image" Target="../media/image306.wmf"/><Relationship Id="rId4" Type="http://schemas.openxmlformats.org/officeDocument/2006/relationships/image" Target="../media/image305.w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8.w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9.wmf"/></Relationships>
</file>

<file path=ppt/drawings/_rels/vmlDrawing1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wmf"/><Relationship Id="rId2" Type="http://schemas.openxmlformats.org/officeDocument/2006/relationships/image" Target="../media/image311.wmf"/><Relationship Id="rId1" Type="http://schemas.openxmlformats.org/officeDocument/2006/relationships/image" Target="../media/image310.wmf"/><Relationship Id="rId5" Type="http://schemas.openxmlformats.org/officeDocument/2006/relationships/image" Target="../media/image314.wmf"/><Relationship Id="rId4" Type="http://schemas.openxmlformats.org/officeDocument/2006/relationships/image" Target="../media/image313.wmf"/></Relationships>
</file>

<file path=ppt/drawings/_rels/vmlDrawing1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wmf"/><Relationship Id="rId2" Type="http://schemas.openxmlformats.org/officeDocument/2006/relationships/image" Target="../media/image316.wmf"/><Relationship Id="rId1" Type="http://schemas.openxmlformats.org/officeDocument/2006/relationships/image" Target="../media/image315.wmf"/><Relationship Id="rId5" Type="http://schemas.openxmlformats.org/officeDocument/2006/relationships/image" Target="../media/image319.wmf"/><Relationship Id="rId4" Type="http://schemas.openxmlformats.org/officeDocument/2006/relationships/image" Target="../media/image318.wmf"/></Relationships>
</file>

<file path=ppt/drawings/_rels/vmlDrawing1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wmf"/><Relationship Id="rId1" Type="http://schemas.openxmlformats.org/officeDocument/2006/relationships/image" Target="../media/image32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1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wmf"/><Relationship Id="rId1" Type="http://schemas.openxmlformats.org/officeDocument/2006/relationships/image" Target="../media/image322.wmf"/></Relationships>
</file>

<file path=ppt/drawings/_rels/vmlDrawing1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wmf"/><Relationship Id="rId1" Type="http://schemas.openxmlformats.org/officeDocument/2006/relationships/image" Target="../media/image324.w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wmf"/></Relationships>
</file>

<file path=ppt/drawings/_rels/vmlDrawing1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wmf"/><Relationship Id="rId3" Type="http://schemas.openxmlformats.org/officeDocument/2006/relationships/image" Target="../media/image328.wmf"/><Relationship Id="rId7" Type="http://schemas.openxmlformats.org/officeDocument/2006/relationships/image" Target="../media/image332.wmf"/><Relationship Id="rId2" Type="http://schemas.openxmlformats.org/officeDocument/2006/relationships/image" Target="../media/image327.wmf"/><Relationship Id="rId1" Type="http://schemas.openxmlformats.org/officeDocument/2006/relationships/image" Target="../media/image326.wmf"/><Relationship Id="rId6" Type="http://schemas.openxmlformats.org/officeDocument/2006/relationships/image" Target="../media/image331.wmf"/><Relationship Id="rId5" Type="http://schemas.openxmlformats.org/officeDocument/2006/relationships/image" Target="../media/image330.wmf"/><Relationship Id="rId4" Type="http://schemas.openxmlformats.org/officeDocument/2006/relationships/image" Target="../media/image329.wmf"/><Relationship Id="rId9" Type="http://schemas.openxmlformats.org/officeDocument/2006/relationships/image" Target="../media/image334.wmf"/></Relationships>
</file>

<file path=ppt/drawings/_rels/vmlDrawing1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wmf"/><Relationship Id="rId1" Type="http://schemas.openxmlformats.org/officeDocument/2006/relationships/image" Target="../media/image234.wmf"/></Relationships>
</file>

<file path=ppt/drawings/_rels/vmlDrawing1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wmf"/><Relationship Id="rId1" Type="http://schemas.openxmlformats.org/officeDocument/2006/relationships/image" Target="../media/image234.wmf"/></Relationships>
</file>

<file path=ppt/drawings/_rels/vmlDrawing1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wmf"/><Relationship Id="rId1" Type="http://schemas.openxmlformats.org/officeDocument/2006/relationships/image" Target="../media/image335.wmf"/></Relationships>
</file>

<file path=ppt/drawings/_rels/vmlDrawing1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wmf"/><Relationship Id="rId1" Type="http://schemas.openxmlformats.org/officeDocument/2006/relationships/image" Target="../media/image335.wmf"/></Relationships>
</file>

<file path=ppt/drawings/_rels/vmlDrawing1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wmf"/><Relationship Id="rId2" Type="http://schemas.openxmlformats.org/officeDocument/2006/relationships/image" Target="../media/image339.wmf"/><Relationship Id="rId1" Type="http://schemas.openxmlformats.org/officeDocument/2006/relationships/image" Target="../media/image338.wmf"/><Relationship Id="rId5" Type="http://schemas.openxmlformats.org/officeDocument/2006/relationships/image" Target="../media/image342.wmf"/><Relationship Id="rId4" Type="http://schemas.openxmlformats.org/officeDocument/2006/relationships/image" Target="../media/image341.wmf"/></Relationships>
</file>

<file path=ppt/drawings/_rels/vmlDrawing1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wmf"/><Relationship Id="rId2" Type="http://schemas.openxmlformats.org/officeDocument/2006/relationships/image" Target="../media/image344.wmf"/><Relationship Id="rId1" Type="http://schemas.openxmlformats.org/officeDocument/2006/relationships/image" Target="../media/image34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image" Target="../media/image76.wmf"/><Relationship Id="rId7" Type="http://schemas.openxmlformats.org/officeDocument/2006/relationships/image" Target="../media/image69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7" Type="http://schemas.openxmlformats.org/officeDocument/2006/relationships/image" Target="../media/image88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87.wmf"/><Relationship Id="rId5" Type="http://schemas.openxmlformats.org/officeDocument/2006/relationships/image" Target="../media/image86.wmf"/><Relationship Id="rId4" Type="http://schemas.openxmlformats.org/officeDocument/2006/relationships/image" Target="../media/image8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7" Type="http://schemas.openxmlformats.org/officeDocument/2006/relationships/image" Target="../media/image96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6" Type="http://schemas.openxmlformats.org/officeDocument/2006/relationships/image" Target="../media/image95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7" Type="http://schemas.openxmlformats.org/officeDocument/2006/relationships/image" Target="../media/image103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6" Type="http://schemas.openxmlformats.org/officeDocument/2006/relationships/image" Target="../media/image102.wmf"/><Relationship Id="rId5" Type="http://schemas.openxmlformats.org/officeDocument/2006/relationships/image" Target="../media/image101.wmf"/><Relationship Id="rId4" Type="http://schemas.openxmlformats.org/officeDocument/2006/relationships/image" Target="../media/image100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image" Target="../media/image99.wmf"/><Relationship Id="rId7" Type="http://schemas.openxmlformats.org/officeDocument/2006/relationships/image" Target="../media/image107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6" Type="http://schemas.openxmlformats.org/officeDocument/2006/relationships/image" Target="../media/image106.wmf"/><Relationship Id="rId5" Type="http://schemas.openxmlformats.org/officeDocument/2006/relationships/image" Target="../media/image105.wmf"/><Relationship Id="rId4" Type="http://schemas.openxmlformats.org/officeDocument/2006/relationships/image" Target="../media/image104.wmf"/><Relationship Id="rId9" Type="http://schemas.openxmlformats.org/officeDocument/2006/relationships/image" Target="../media/image10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image" Target="../media/image99.wmf"/><Relationship Id="rId7" Type="http://schemas.openxmlformats.org/officeDocument/2006/relationships/image" Target="../media/image112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6" Type="http://schemas.openxmlformats.org/officeDocument/2006/relationships/image" Target="../media/image111.wmf"/><Relationship Id="rId5" Type="http://schemas.openxmlformats.org/officeDocument/2006/relationships/image" Target="../media/image108.wmf"/><Relationship Id="rId4" Type="http://schemas.openxmlformats.org/officeDocument/2006/relationships/image" Target="../media/image110.wmf"/><Relationship Id="rId9" Type="http://schemas.openxmlformats.org/officeDocument/2006/relationships/image" Target="../media/image104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Relationship Id="rId4" Type="http://schemas.openxmlformats.org/officeDocument/2006/relationships/image" Target="../media/image120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Relationship Id="rId5" Type="http://schemas.openxmlformats.org/officeDocument/2006/relationships/image" Target="../media/image128.wmf"/><Relationship Id="rId4" Type="http://schemas.openxmlformats.org/officeDocument/2006/relationships/image" Target="../media/image127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wmf"/><Relationship Id="rId1" Type="http://schemas.openxmlformats.org/officeDocument/2006/relationships/image" Target="../media/image123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wmf"/><Relationship Id="rId1" Type="http://schemas.openxmlformats.org/officeDocument/2006/relationships/image" Target="../media/image132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w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wmf"/><Relationship Id="rId1" Type="http://schemas.openxmlformats.org/officeDocument/2006/relationships/image" Target="../media/image143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wmf"/></Relationships>
</file>

<file path=ppt/drawings/_rels/vmlDrawing5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3" Type="http://schemas.openxmlformats.org/officeDocument/2006/relationships/image" Target="../media/image147.wmf"/><Relationship Id="rId7" Type="http://schemas.openxmlformats.org/officeDocument/2006/relationships/image" Target="../media/image151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Relationship Id="rId6" Type="http://schemas.openxmlformats.org/officeDocument/2006/relationships/image" Target="../media/image150.wmf"/><Relationship Id="rId11" Type="http://schemas.openxmlformats.org/officeDocument/2006/relationships/image" Target="../media/image155.wmf"/><Relationship Id="rId5" Type="http://schemas.openxmlformats.org/officeDocument/2006/relationships/image" Target="../media/image149.wmf"/><Relationship Id="rId10" Type="http://schemas.openxmlformats.org/officeDocument/2006/relationships/image" Target="../media/image154.wmf"/><Relationship Id="rId4" Type="http://schemas.openxmlformats.org/officeDocument/2006/relationships/image" Target="../media/image148.wmf"/><Relationship Id="rId9" Type="http://schemas.openxmlformats.org/officeDocument/2006/relationships/image" Target="../media/image153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2" Type="http://schemas.openxmlformats.org/officeDocument/2006/relationships/image" Target="../media/image158.wmf"/><Relationship Id="rId1" Type="http://schemas.openxmlformats.org/officeDocument/2006/relationships/image" Target="../media/image157.wmf"/><Relationship Id="rId4" Type="http://schemas.openxmlformats.org/officeDocument/2006/relationships/image" Target="../media/image16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2" Type="http://schemas.openxmlformats.org/officeDocument/2006/relationships/image" Target="../media/image162.wmf"/><Relationship Id="rId1" Type="http://schemas.openxmlformats.org/officeDocument/2006/relationships/image" Target="../media/image161.wmf"/><Relationship Id="rId5" Type="http://schemas.openxmlformats.org/officeDocument/2006/relationships/image" Target="../media/image165.wmf"/><Relationship Id="rId4" Type="http://schemas.openxmlformats.org/officeDocument/2006/relationships/image" Target="../media/image164.w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wmf"/><Relationship Id="rId1" Type="http://schemas.openxmlformats.org/officeDocument/2006/relationships/image" Target="../media/image166.w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wmf"/><Relationship Id="rId1" Type="http://schemas.openxmlformats.org/officeDocument/2006/relationships/image" Target="../media/image168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wmf"/><Relationship Id="rId2" Type="http://schemas.openxmlformats.org/officeDocument/2006/relationships/image" Target="../media/image170.wmf"/><Relationship Id="rId1" Type="http://schemas.openxmlformats.org/officeDocument/2006/relationships/image" Target="../media/image97.w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2" Type="http://schemas.openxmlformats.org/officeDocument/2006/relationships/image" Target="../media/image173.wmf"/><Relationship Id="rId1" Type="http://schemas.openxmlformats.org/officeDocument/2006/relationships/image" Target="../media/image172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w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wmf"/><Relationship Id="rId2" Type="http://schemas.openxmlformats.org/officeDocument/2006/relationships/image" Target="../media/image177.wmf"/><Relationship Id="rId1" Type="http://schemas.openxmlformats.org/officeDocument/2006/relationships/image" Target="../media/image176.wmf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wmf"/><Relationship Id="rId1" Type="http://schemas.openxmlformats.org/officeDocument/2006/relationships/image" Target="../media/image179.w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w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wmf"/><Relationship Id="rId1" Type="http://schemas.openxmlformats.org/officeDocument/2006/relationships/image" Target="../media/image18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4.w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wmf"/></Relationships>
</file>

<file path=ppt/drawings/_rels/vmlDrawing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wmf"/><Relationship Id="rId1" Type="http://schemas.openxmlformats.org/officeDocument/2006/relationships/image" Target="../media/image185.w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wmf"/><Relationship Id="rId1" Type="http://schemas.openxmlformats.org/officeDocument/2006/relationships/image" Target="../media/image187.w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w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wmf"/></Relationships>
</file>

<file path=ppt/drawings/_rels/vmlDrawing7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wmf"/><Relationship Id="rId1" Type="http://schemas.openxmlformats.org/officeDocument/2006/relationships/image" Target="../media/image191.wmf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wmf"/><Relationship Id="rId2" Type="http://schemas.openxmlformats.org/officeDocument/2006/relationships/image" Target="../media/image194.wmf"/><Relationship Id="rId1" Type="http://schemas.openxmlformats.org/officeDocument/2006/relationships/image" Target="../media/image193.w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wmf"/></Relationships>
</file>

<file path=ppt/drawings/_rels/vmlDrawing7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wmf"/><Relationship Id="rId3" Type="http://schemas.openxmlformats.org/officeDocument/2006/relationships/image" Target="../media/image198.wmf"/><Relationship Id="rId7" Type="http://schemas.openxmlformats.org/officeDocument/2006/relationships/image" Target="../media/image202.wmf"/><Relationship Id="rId2" Type="http://schemas.openxmlformats.org/officeDocument/2006/relationships/image" Target="../media/image197.wmf"/><Relationship Id="rId1" Type="http://schemas.openxmlformats.org/officeDocument/2006/relationships/image" Target="../media/image97.wmf"/><Relationship Id="rId6" Type="http://schemas.openxmlformats.org/officeDocument/2006/relationships/image" Target="../media/image201.wmf"/><Relationship Id="rId5" Type="http://schemas.openxmlformats.org/officeDocument/2006/relationships/image" Target="../media/image200.wmf"/><Relationship Id="rId10" Type="http://schemas.openxmlformats.org/officeDocument/2006/relationships/image" Target="../media/image205.wmf"/><Relationship Id="rId4" Type="http://schemas.openxmlformats.org/officeDocument/2006/relationships/image" Target="../media/image199.wmf"/><Relationship Id="rId9" Type="http://schemas.openxmlformats.org/officeDocument/2006/relationships/image" Target="../media/image204.w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wmf"/><Relationship Id="rId1" Type="http://schemas.openxmlformats.org/officeDocument/2006/relationships/image" Target="../media/image206.w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wmf"/></Relationships>
</file>

<file path=ppt/drawings/_rels/vmlDrawing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wmf"/><Relationship Id="rId1" Type="http://schemas.openxmlformats.org/officeDocument/2006/relationships/image" Target="../media/image209.wmf"/></Relationships>
</file>

<file path=ppt/drawings/_rels/vmlDrawing8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wmf"/><Relationship Id="rId1" Type="http://schemas.openxmlformats.org/officeDocument/2006/relationships/image" Target="../media/image211.wmf"/></Relationships>
</file>

<file path=ppt/drawings/_rels/vmlDrawing8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wmf"/><Relationship Id="rId2" Type="http://schemas.openxmlformats.org/officeDocument/2006/relationships/image" Target="../media/image214.wmf"/><Relationship Id="rId1" Type="http://schemas.openxmlformats.org/officeDocument/2006/relationships/image" Target="../media/image213.wmf"/><Relationship Id="rId6" Type="http://schemas.openxmlformats.org/officeDocument/2006/relationships/image" Target="../media/image218.wmf"/><Relationship Id="rId5" Type="http://schemas.openxmlformats.org/officeDocument/2006/relationships/image" Target="../media/image217.wmf"/><Relationship Id="rId4" Type="http://schemas.openxmlformats.org/officeDocument/2006/relationships/image" Target="../media/image216.wmf"/></Relationships>
</file>

<file path=ppt/drawings/_rels/vmlDrawing8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wmf"/><Relationship Id="rId2" Type="http://schemas.openxmlformats.org/officeDocument/2006/relationships/image" Target="../media/image220.wmf"/><Relationship Id="rId1" Type="http://schemas.openxmlformats.org/officeDocument/2006/relationships/image" Target="../media/image219.wmf"/><Relationship Id="rId6" Type="http://schemas.openxmlformats.org/officeDocument/2006/relationships/image" Target="../media/image224.wmf"/><Relationship Id="rId5" Type="http://schemas.openxmlformats.org/officeDocument/2006/relationships/image" Target="../media/image223.wmf"/><Relationship Id="rId4" Type="http://schemas.openxmlformats.org/officeDocument/2006/relationships/image" Target="../media/image222.wmf"/></Relationships>
</file>

<file path=ppt/drawings/_rels/vmlDrawing8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wmf"/><Relationship Id="rId1" Type="http://schemas.openxmlformats.org/officeDocument/2006/relationships/image" Target="../media/image225.wmf"/></Relationships>
</file>

<file path=ppt/drawings/_rels/vmlDrawing8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wmf"/><Relationship Id="rId2" Type="http://schemas.openxmlformats.org/officeDocument/2006/relationships/image" Target="../media/image226.wmf"/><Relationship Id="rId1" Type="http://schemas.openxmlformats.org/officeDocument/2006/relationships/image" Target="../media/image225.wmf"/></Relationships>
</file>

<file path=ppt/drawings/_rels/vmlDrawing8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wmf"/><Relationship Id="rId1" Type="http://schemas.openxmlformats.org/officeDocument/2006/relationships/image" Target="../media/image228.wmf"/></Relationships>
</file>

<file path=ppt/drawings/_rels/vmlDrawing8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wmf"/><Relationship Id="rId2" Type="http://schemas.openxmlformats.org/officeDocument/2006/relationships/image" Target="../media/image231.wmf"/><Relationship Id="rId1" Type="http://schemas.openxmlformats.org/officeDocument/2006/relationships/image" Target="../media/image230.wmf"/><Relationship Id="rId4" Type="http://schemas.openxmlformats.org/officeDocument/2006/relationships/image" Target="../media/image22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3.w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3.w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3.wmf"/></Relationships>
</file>

<file path=ppt/drawings/_rels/vmlDrawing9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wmf"/><Relationship Id="rId2" Type="http://schemas.openxmlformats.org/officeDocument/2006/relationships/image" Target="../media/image235.wmf"/><Relationship Id="rId1" Type="http://schemas.openxmlformats.org/officeDocument/2006/relationships/image" Target="../media/image234.wmf"/></Relationships>
</file>

<file path=ppt/drawings/_rels/vmlDrawing9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wmf"/><Relationship Id="rId2" Type="http://schemas.openxmlformats.org/officeDocument/2006/relationships/image" Target="../media/image235.wmf"/><Relationship Id="rId1" Type="http://schemas.openxmlformats.org/officeDocument/2006/relationships/image" Target="../media/image234.wmf"/><Relationship Id="rId4" Type="http://schemas.openxmlformats.org/officeDocument/2006/relationships/image" Target="../media/image236.wmf"/></Relationships>
</file>

<file path=ppt/drawings/_rels/vmlDrawing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wmf"/><Relationship Id="rId2" Type="http://schemas.openxmlformats.org/officeDocument/2006/relationships/image" Target="../media/image235.wmf"/><Relationship Id="rId1" Type="http://schemas.openxmlformats.org/officeDocument/2006/relationships/image" Target="../media/image238.wmf"/><Relationship Id="rId5" Type="http://schemas.openxmlformats.org/officeDocument/2006/relationships/image" Target="../media/image234.wmf"/><Relationship Id="rId4" Type="http://schemas.openxmlformats.org/officeDocument/2006/relationships/image" Target="../media/image239.wmf"/></Relationships>
</file>

<file path=ppt/drawings/_rels/vmlDrawing9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wmf"/><Relationship Id="rId1" Type="http://schemas.openxmlformats.org/officeDocument/2006/relationships/image" Target="../media/image240.w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2.w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3.wmf"/></Relationships>
</file>

<file path=ppt/drawings/_rels/vmlDrawing9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wmf"/><Relationship Id="rId1" Type="http://schemas.openxmlformats.org/officeDocument/2006/relationships/image" Target="../media/image24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5261 w 6027"/>
                <a:gd name="T1" fmla="*/ 369 h 2296"/>
                <a:gd name="T2" fmla="*/ 0 w 6027"/>
                <a:gd name="T3" fmla="*/ 369 h 2296"/>
                <a:gd name="T4" fmla="*/ 0 w 6027"/>
                <a:gd name="T5" fmla="*/ 0 h 2296"/>
                <a:gd name="T6" fmla="*/ 5261 w 6027"/>
                <a:gd name="T7" fmla="*/ 0 h 2296"/>
                <a:gd name="T8" fmla="*/ 5261 w 6027"/>
                <a:gd name="T9" fmla="*/ 369 h 2296"/>
                <a:gd name="T10" fmla="*/ 5261 w 6027"/>
                <a:gd name="T11" fmla="*/ 369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25 h 353"/>
                  <a:gd name="T4" fmla="*/ 24 w 186"/>
                  <a:gd name="T5" fmla="*/ 43 h 353"/>
                  <a:gd name="T6" fmla="*/ 18 w 186"/>
                  <a:gd name="T7" fmla="*/ 93 h 353"/>
                  <a:gd name="T8" fmla="*/ 42 w 186"/>
                  <a:gd name="T9" fmla="*/ 160 h 353"/>
                  <a:gd name="T10" fmla="*/ 48 w 186"/>
                  <a:gd name="T11" fmla="*/ 227 h 353"/>
                  <a:gd name="T12" fmla="*/ 0 w 186"/>
                  <a:gd name="T13" fmla="*/ 495 h 353"/>
                  <a:gd name="T14" fmla="*/ 54 w 186"/>
                  <a:gd name="T15" fmla="*/ 327 h 353"/>
                  <a:gd name="T16" fmla="*/ 84 w 186"/>
                  <a:gd name="T17" fmla="*/ 303 h 353"/>
                  <a:gd name="T18" fmla="*/ 126 w 186"/>
                  <a:gd name="T19" fmla="*/ 177 h 353"/>
                  <a:gd name="T20" fmla="*/ 144 w 186"/>
                  <a:gd name="T21" fmla="*/ 168 h 353"/>
                  <a:gd name="T22" fmla="*/ 144 w 186"/>
                  <a:gd name="T23" fmla="*/ 126 h 353"/>
                  <a:gd name="T24" fmla="*/ 186 w 186"/>
                  <a:gd name="T25" fmla="*/ 93 h 353"/>
                  <a:gd name="T26" fmla="*/ 162 w 186"/>
                  <a:gd name="T27" fmla="*/ 84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9 h 66"/>
                  <a:gd name="T8" fmla="*/ 6 w 155"/>
                  <a:gd name="T9" fmla="*/ 25 h 66"/>
                  <a:gd name="T10" fmla="*/ 0 w 155"/>
                  <a:gd name="T11" fmla="*/ 34 h 66"/>
                  <a:gd name="T12" fmla="*/ 78 w 155"/>
                  <a:gd name="T13" fmla="*/ 84 h 66"/>
                  <a:gd name="T14" fmla="*/ 96 w 155"/>
                  <a:gd name="T15" fmla="*/ 59 h 66"/>
                  <a:gd name="T16" fmla="*/ 155 w 155"/>
                  <a:gd name="T17" fmla="*/ 93 h 66"/>
                  <a:gd name="T18" fmla="*/ 126 w 155"/>
                  <a:gd name="T19" fmla="*/ 3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52 h 72"/>
                  <a:gd name="T2" fmla="*/ 0 w 42"/>
                  <a:gd name="T3" fmla="*/ 26 h 72"/>
                  <a:gd name="T4" fmla="*/ 12 w 42"/>
                  <a:gd name="T5" fmla="*/ 9 h 72"/>
                  <a:gd name="T6" fmla="*/ 0 w 42"/>
                  <a:gd name="T7" fmla="*/ 9 h 72"/>
                  <a:gd name="T8" fmla="*/ 12 w 42"/>
                  <a:gd name="T9" fmla="*/ 9 h 72"/>
                  <a:gd name="T10" fmla="*/ 24 w 42"/>
                  <a:gd name="T11" fmla="*/ 9 h 72"/>
                  <a:gd name="T12" fmla="*/ 36 w 42"/>
                  <a:gd name="T13" fmla="*/ 9 h 72"/>
                  <a:gd name="T14" fmla="*/ 42 w 42"/>
                  <a:gd name="T15" fmla="*/ 0 h 72"/>
                  <a:gd name="T16" fmla="*/ 30 w 42"/>
                  <a:gd name="T17" fmla="*/ 26 h 72"/>
                  <a:gd name="T18" fmla="*/ 42 w 42"/>
                  <a:gd name="T19" fmla="*/ 69 h 72"/>
                  <a:gd name="T20" fmla="*/ 12 w 42"/>
                  <a:gd name="T21" fmla="*/ 102 h 72"/>
                  <a:gd name="T22" fmla="*/ 6 w 42"/>
                  <a:gd name="T23" fmla="*/ 52 h 72"/>
                  <a:gd name="T24" fmla="*/ 6 w 42"/>
                  <a:gd name="T25" fmla="*/ 52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3 h 287"/>
                <a:gd name="T4" fmla="*/ 66 w 365"/>
                <a:gd name="T5" fmla="*/ 114 h 287"/>
                <a:gd name="T6" fmla="*/ 143 w 365"/>
                <a:gd name="T7" fmla="*/ 189 h 287"/>
                <a:gd name="T8" fmla="*/ 191 w 365"/>
                <a:gd name="T9" fmla="*/ 174 h 287"/>
                <a:gd name="T10" fmla="*/ 341 w 365"/>
                <a:gd name="T11" fmla="*/ 299 h 287"/>
                <a:gd name="T12" fmla="*/ 305 w 365"/>
                <a:gd name="T13" fmla="*/ 180 h 287"/>
                <a:gd name="T14" fmla="*/ 365 w 365"/>
                <a:gd name="T15" fmla="*/ 138 h 287"/>
                <a:gd name="T16" fmla="*/ 359 w 365"/>
                <a:gd name="T17" fmla="*/ 132 h 287"/>
                <a:gd name="T18" fmla="*/ 335 w 365"/>
                <a:gd name="T19" fmla="*/ 120 h 287"/>
                <a:gd name="T20" fmla="*/ 299 w 365"/>
                <a:gd name="T21" fmla="*/ 93 h 287"/>
                <a:gd name="T22" fmla="*/ 257 w 365"/>
                <a:gd name="T23" fmla="*/ 75 h 287"/>
                <a:gd name="T24" fmla="*/ 215 w 365"/>
                <a:gd name="T25" fmla="*/ 57 h 287"/>
                <a:gd name="T26" fmla="*/ 173 w 365"/>
                <a:gd name="T27" fmla="*/ 39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3 h 60"/>
                <a:gd name="T16" fmla="*/ 65 w 71"/>
                <a:gd name="T17" fmla="*/ 45 h 60"/>
                <a:gd name="T18" fmla="*/ 71 w 71"/>
                <a:gd name="T19" fmla="*/ 57 h 60"/>
                <a:gd name="T20" fmla="*/ 71 w 71"/>
                <a:gd name="T21" fmla="*/ 63 h 60"/>
                <a:gd name="T22" fmla="*/ 59 w 71"/>
                <a:gd name="T23" fmla="*/ 57 h 60"/>
                <a:gd name="T24" fmla="*/ 47 w 71"/>
                <a:gd name="T25" fmla="*/ 45 h 60"/>
                <a:gd name="T26" fmla="*/ 23 w 71"/>
                <a:gd name="T27" fmla="*/ 33 h 60"/>
                <a:gd name="T28" fmla="*/ 23 w 71"/>
                <a:gd name="T29" fmla="*/ 39 h 60"/>
                <a:gd name="T30" fmla="*/ 18 w 71"/>
                <a:gd name="T31" fmla="*/ 45 h 60"/>
                <a:gd name="T32" fmla="*/ 12 w 71"/>
                <a:gd name="T33" fmla="*/ 51 h 60"/>
                <a:gd name="T34" fmla="*/ 6 w 71"/>
                <a:gd name="T35" fmla="*/ 51 h 60"/>
                <a:gd name="T36" fmla="*/ 6 w 71"/>
                <a:gd name="T37" fmla="*/ 51 h 60"/>
                <a:gd name="T38" fmla="*/ 6 w 71"/>
                <a:gd name="T39" fmla="*/ 39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7 h 162"/>
                <a:gd name="T10" fmla="*/ 96 w 161"/>
                <a:gd name="T11" fmla="*/ 63 h 162"/>
                <a:gd name="T12" fmla="*/ 102 w 161"/>
                <a:gd name="T13" fmla="*/ 75 h 162"/>
                <a:gd name="T14" fmla="*/ 108 w 161"/>
                <a:gd name="T15" fmla="*/ 87 h 162"/>
                <a:gd name="T16" fmla="*/ 120 w 161"/>
                <a:gd name="T17" fmla="*/ 99 h 162"/>
                <a:gd name="T18" fmla="*/ 143 w 161"/>
                <a:gd name="T19" fmla="*/ 117 h 162"/>
                <a:gd name="T20" fmla="*/ 155 w 161"/>
                <a:gd name="T21" fmla="*/ 144 h 162"/>
                <a:gd name="T22" fmla="*/ 161 w 161"/>
                <a:gd name="T23" fmla="*/ 162 h 162"/>
                <a:gd name="T24" fmla="*/ 161 w 161"/>
                <a:gd name="T25" fmla="*/ 168 h 162"/>
                <a:gd name="T26" fmla="*/ 96 w 161"/>
                <a:gd name="T27" fmla="*/ 105 h 162"/>
                <a:gd name="T28" fmla="*/ 30 w 161"/>
                <a:gd name="T29" fmla="*/ 57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3 h 60"/>
                <a:gd name="T4" fmla="*/ 41 w 59"/>
                <a:gd name="T5" fmla="*/ 39 h 60"/>
                <a:gd name="T6" fmla="*/ 47 w 59"/>
                <a:gd name="T7" fmla="*/ 45 h 60"/>
                <a:gd name="T8" fmla="*/ 53 w 59"/>
                <a:gd name="T9" fmla="*/ 57 h 60"/>
                <a:gd name="T10" fmla="*/ 53 w 59"/>
                <a:gd name="T11" fmla="*/ 63 h 60"/>
                <a:gd name="T12" fmla="*/ 47 w 59"/>
                <a:gd name="T13" fmla="*/ 57 h 60"/>
                <a:gd name="T14" fmla="*/ 35 w 59"/>
                <a:gd name="T15" fmla="*/ 51 h 60"/>
                <a:gd name="T16" fmla="*/ 23 w 59"/>
                <a:gd name="T17" fmla="*/ 39 h 60"/>
                <a:gd name="T18" fmla="*/ 17 w 59"/>
                <a:gd name="T19" fmla="*/ 33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9 h 204"/>
                <a:gd name="T2" fmla="*/ 245 w 245"/>
                <a:gd name="T3" fmla="*/ 45 h 204"/>
                <a:gd name="T4" fmla="*/ 209 w 245"/>
                <a:gd name="T5" fmla="*/ 87 h 204"/>
                <a:gd name="T6" fmla="*/ 143 w 245"/>
                <a:gd name="T7" fmla="*/ 138 h 204"/>
                <a:gd name="T8" fmla="*/ 167 w 245"/>
                <a:gd name="T9" fmla="*/ 162 h 204"/>
                <a:gd name="T10" fmla="*/ 179 w 245"/>
                <a:gd name="T11" fmla="*/ 213 h 204"/>
                <a:gd name="T12" fmla="*/ 77 w 245"/>
                <a:gd name="T13" fmla="*/ 138 h 204"/>
                <a:gd name="T14" fmla="*/ 47 w 245"/>
                <a:gd name="T15" fmla="*/ 87 h 204"/>
                <a:gd name="T16" fmla="*/ 89 w 245"/>
                <a:gd name="T17" fmla="*/ 69 h 204"/>
                <a:gd name="T18" fmla="*/ 59 w 245"/>
                <a:gd name="T19" fmla="*/ 39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9 h 204"/>
                <a:gd name="T50" fmla="*/ 233 w 245"/>
                <a:gd name="T51" fmla="*/ 39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79670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79671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Rectangle 2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3F058-2BCC-48FF-AA09-047D0083FA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123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5A096-D003-4D51-9236-005C439C28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926130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891A20-E062-43A1-8A03-DB44D004DB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134764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AA1061-C98C-40C5-B4F0-367938276D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9328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28D40-188B-4A8C-B237-C473A3F1B9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038145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45E0F-9D68-4757-9D76-6CB5E2E19A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665297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E67947-F2EF-45B4-9146-A4B2F7A575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168569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174BFE-D531-48AD-9770-CBAA4E7E10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543582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6A0284-BE1F-45DF-98ED-F974CC3B84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67443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E0291B-5958-47C2-94BC-1FCE778907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037209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0759B-549F-4F18-AC2C-6320E3F43E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035440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401408-5E6A-494E-BEDC-BE37F07A05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8907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E6622-6C02-4CD1-95C7-6DD88C0008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504189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3D9F0-BC52-4E85-A0B0-DEB09B1EC3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395207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D3143F-C6C7-472A-AAD8-E13FA4D043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094289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17302-3121-4E41-847C-1E32AAAC77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356748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F14D93-7D33-4479-A2AA-A82F19EEEA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077597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07B5DE-9D80-4CB8-A732-A76005DC44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317102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0BF52-160F-4893-8BFF-E69D3DC83C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17591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68504F-FCD5-460C-836F-0ABE22C90F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461235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5B1B7E-90A6-42C9-A415-C8C1BBA818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86650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27452-3481-462C-BF02-2D5041AD6F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62867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7FFBBF-9AFB-4548-AC65-40A4481DF2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5186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C27798-0F49-4AB7-A6E5-175845B95E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522959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0ABDCE-6FDB-4A06-9095-EC433D3138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855263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94F351-B043-477E-A515-3E3263986D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099209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B648A2-B294-4C63-A74B-361DC920E4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777366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8B3755-744D-4FB7-A534-384604A3E7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609563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5261 w 6027"/>
                <a:gd name="T1" fmla="*/ 369 h 2296"/>
                <a:gd name="T2" fmla="*/ 0 w 6027"/>
                <a:gd name="T3" fmla="*/ 369 h 2296"/>
                <a:gd name="T4" fmla="*/ 0 w 6027"/>
                <a:gd name="T5" fmla="*/ 0 h 2296"/>
                <a:gd name="T6" fmla="*/ 5261 w 6027"/>
                <a:gd name="T7" fmla="*/ 0 h 2296"/>
                <a:gd name="T8" fmla="*/ 5261 w 6027"/>
                <a:gd name="T9" fmla="*/ 369 h 2296"/>
                <a:gd name="T10" fmla="*/ 5261 w 6027"/>
                <a:gd name="T11" fmla="*/ 369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grpSp>
          <p:nvGrpSpPr>
            <p:cNvPr id="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25 h 353"/>
                  <a:gd name="T4" fmla="*/ 24 w 186"/>
                  <a:gd name="T5" fmla="*/ 43 h 353"/>
                  <a:gd name="T6" fmla="*/ 18 w 186"/>
                  <a:gd name="T7" fmla="*/ 93 h 353"/>
                  <a:gd name="T8" fmla="*/ 42 w 186"/>
                  <a:gd name="T9" fmla="*/ 160 h 353"/>
                  <a:gd name="T10" fmla="*/ 48 w 186"/>
                  <a:gd name="T11" fmla="*/ 227 h 353"/>
                  <a:gd name="T12" fmla="*/ 0 w 186"/>
                  <a:gd name="T13" fmla="*/ 495 h 353"/>
                  <a:gd name="T14" fmla="*/ 54 w 186"/>
                  <a:gd name="T15" fmla="*/ 327 h 353"/>
                  <a:gd name="T16" fmla="*/ 84 w 186"/>
                  <a:gd name="T17" fmla="*/ 303 h 353"/>
                  <a:gd name="T18" fmla="*/ 126 w 186"/>
                  <a:gd name="T19" fmla="*/ 177 h 353"/>
                  <a:gd name="T20" fmla="*/ 144 w 186"/>
                  <a:gd name="T21" fmla="*/ 168 h 353"/>
                  <a:gd name="T22" fmla="*/ 144 w 186"/>
                  <a:gd name="T23" fmla="*/ 126 h 353"/>
                  <a:gd name="T24" fmla="*/ 186 w 186"/>
                  <a:gd name="T25" fmla="*/ 93 h 353"/>
                  <a:gd name="T26" fmla="*/ 162 w 186"/>
                  <a:gd name="T27" fmla="*/ 84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9 h 66"/>
                  <a:gd name="T8" fmla="*/ 6 w 155"/>
                  <a:gd name="T9" fmla="*/ 25 h 66"/>
                  <a:gd name="T10" fmla="*/ 0 w 155"/>
                  <a:gd name="T11" fmla="*/ 34 h 66"/>
                  <a:gd name="T12" fmla="*/ 78 w 155"/>
                  <a:gd name="T13" fmla="*/ 84 h 66"/>
                  <a:gd name="T14" fmla="*/ 96 w 155"/>
                  <a:gd name="T15" fmla="*/ 59 h 66"/>
                  <a:gd name="T16" fmla="*/ 155 w 155"/>
                  <a:gd name="T17" fmla="*/ 93 h 66"/>
                  <a:gd name="T18" fmla="*/ 126 w 155"/>
                  <a:gd name="T19" fmla="*/ 3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52 h 72"/>
                  <a:gd name="T2" fmla="*/ 0 w 42"/>
                  <a:gd name="T3" fmla="*/ 26 h 72"/>
                  <a:gd name="T4" fmla="*/ 12 w 42"/>
                  <a:gd name="T5" fmla="*/ 9 h 72"/>
                  <a:gd name="T6" fmla="*/ 0 w 42"/>
                  <a:gd name="T7" fmla="*/ 9 h 72"/>
                  <a:gd name="T8" fmla="*/ 12 w 42"/>
                  <a:gd name="T9" fmla="*/ 9 h 72"/>
                  <a:gd name="T10" fmla="*/ 24 w 42"/>
                  <a:gd name="T11" fmla="*/ 9 h 72"/>
                  <a:gd name="T12" fmla="*/ 36 w 42"/>
                  <a:gd name="T13" fmla="*/ 9 h 72"/>
                  <a:gd name="T14" fmla="*/ 42 w 42"/>
                  <a:gd name="T15" fmla="*/ 0 h 72"/>
                  <a:gd name="T16" fmla="*/ 30 w 42"/>
                  <a:gd name="T17" fmla="*/ 26 h 72"/>
                  <a:gd name="T18" fmla="*/ 42 w 42"/>
                  <a:gd name="T19" fmla="*/ 69 h 72"/>
                  <a:gd name="T20" fmla="*/ 12 w 42"/>
                  <a:gd name="T21" fmla="*/ 102 h 72"/>
                  <a:gd name="T22" fmla="*/ 6 w 42"/>
                  <a:gd name="T23" fmla="*/ 52 h 72"/>
                  <a:gd name="T24" fmla="*/ 6 w 42"/>
                  <a:gd name="T25" fmla="*/ 52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3 h 287"/>
                <a:gd name="T4" fmla="*/ 66 w 365"/>
                <a:gd name="T5" fmla="*/ 114 h 287"/>
                <a:gd name="T6" fmla="*/ 143 w 365"/>
                <a:gd name="T7" fmla="*/ 189 h 287"/>
                <a:gd name="T8" fmla="*/ 191 w 365"/>
                <a:gd name="T9" fmla="*/ 174 h 287"/>
                <a:gd name="T10" fmla="*/ 341 w 365"/>
                <a:gd name="T11" fmla="*/ 299 h 287"/>
                <a:gd name="T12" fmla="*/ 305 w 365"/>
                <a:gd name="T13" fmla="*/ 180 h 287"/>
                <a:gd name="T14" fmla="*/ 365 w 365"/>
                <a:gd name="T15" fmla="*/ 138 h 287"/>
                <a:gd name="T16" fmla="*/ 359 w 365"/>
                <a:gd name="T17" fmla="*/ 132 h 287"/>
                <a:gd name="T18" fmla="*/ 335 w 365"/>
                <a:gd name="T19" fmla="*/ 120 h 287"/>
                <a:gd name="T20" fmla="*/ 299 w 365"/>
                <a:gd name="T21" fmla="*/ 93 h 287"/>
                <a:gd name="T22" fmla="*/ 257 w 365"/>
                <a:gd name="T23" fmla="*/ 75 h 287"/>
                <a:gd name="T24" fmla="*/ 215 w 365"/>
                <a:gd name="T25" fmla="*/ 57 h 287"/>
                <a:gd name="T26" fmla="*/ 173 w 365"/>
                <a:gd name="T27" fmla="*/ 39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3 h 60"/>
                <a:gd name="T16" fmla="*/ 65 w 71"/>
                <a:gd name="T17" fmla="*/ 45 h 60"/>
                <a:gd name="T18" fmla="*/ 71 w 71"/>
                <a:gd name="T19" fmla="*/ 57 h 60"/>
                <a:gd name="T20" fmla="*/ 71 w 71"/>
                <a:gd name="T21" fmla="*/ 63 h 60"/>
                <a:gd name="T22" fmla="*/ 59 w 71"/>
                <a:gd name="T23" fmla="*/ 57 h 60"/>
                <a:gd name="T24" fmla="*/ 47 w 71"/>
                <a:gd name="T25" fmla="*/ 45 h 60"/>
                <a:gd name="T26" fmla="*/ 23 w 71"/>
                <a:gd name="T27" fmla="*/ 33 h 60"/>
                <a:gd name="T28" fmla="*/ 23 w 71"/>
                <a:gd name="T29" fmla="*/ 39 h 60"/>
                <a:gd name="T30" fmla="*/ 18 w 71"/>
                <a:gd name="T31" fmla="*/ 45 h 60"/>
                <a:gd name="T32" fmla="*/ 12 w 71"/>
                <a:gd name="T33" fmla="*/ 51 h 60"/>
                <a:gd name="T34" fmla="*/ 6 w 71"/>
                <a:gd name="T35" fmla="*/ 51 h 60"/>
                <a:gd name="T36" fmla="*/ 6 w 71"/>
                <a:gd name="T37" fmla="*/ 51 h 60"/>
                <a:gd name="T38" fmla="*/ 6 w 71"/>
                <a:gd name="T39" fmla="*/ 39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7 h 162"/>
                <a:gd name="T10" fmla="*/ 96 w 161"/>
                <a:gd name="T11" fmla="*/ 63 h 162"/>
                <a:gd name="T12" fmla="*/ 102 w 161"/>
                <a:gd name="T13" fmla="*/ 75 h 162"/>
                <a:gd name="T14" fmla="*/ 108 w 161"/>
                <a:gd name="T15" fmla="*/ 87 h 162"/>
                <a:gd name="T16" fmla="*/ 120 w 161"/>
                <a:gd name="T17" fmla="*/ 99 h 162"/>
                <a:gd name="T18" fmla="*/ 143 w 161"/>
                <a:gd name="T19" fmla="*/ 117 h 162"/>
                <a:gd name="T20" fmla="*/ 155 w 161"/>
                <a:gd name="T21" fmla="*/ 144 h 162"/>
                <a:gd name="T22" fmla="*/ 161 w 161"/>
                <a:gd name="T23" fmla="*/ 162 h 162"/>
                <a:gd name="T24" fmla="*/ 161 w 161"/>
                <a:gd name="T25" fmla="*/ 168 h 162"/>
                <a:gd name="T26" fmla="*/ 96 w 161"/>
                <a:gd name="T27" fmla="*/ 105 h 162"/>
                <a:gd name="T28" fmla="*/ 30 w 161"/>
                <a:gd name="T29" fmla="*/ 57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3 h 60"/>
                <a:gd name="T4" fmla="*/ 41 w 59"/>
                <a:gd name="T5" fmla="*/ 39 h 60"/>
                <a:gd name="T6" fmla="*/ 47 w 59"/>
                <a:gd name="T7" fmla="*/ 45 h 60"/>
                <a:gd name="T8" fmla="*/ 53 w 59"/>
                <a:gd name="T9" fmla="*/ 57 h 60"/>
                <a:gd name="T10" fmla="*/ 53 w 59"/>
                <a:gd name="T11" fmla="*/ 63 h 60"/>
                <a:gd name="T12" fmla="*/ 47 w 59"/>
                <a:gd name="T13" fmla="*/ 57 h 60"/>
                <a:gd name="T14" fmla="*/ 35 w 59"/>
                <a:gd name="T15" fmla="*/ 51 h 60"/>
                <a:gd name="T16" fmla="*/ 23 w 59"/>
                <a:gd name="T17" fmla="*/ 39 h 60"/>
                <a:gd name="T18" fmla="*/ 17 w 59"/>
                <a:gd name="T19" fmla="*/ 33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9 h 204"/>
                <a:gd name="T2" fmla="*/ 245 w 245"/>
                <a:gd name="T3" fmla="*/ 45 h 204"/>
                <a:gd name="T4" fmla="*/ 209 w 245"/>
                <a:gd name="T5" fmla="*/ 87 h 204"/>
                <a:gd name="T6" fmla="*/ 143 w 245"/>
                <a:gd name="T7" fmla="*/ 138 h 204"/>
                <a:gd name="T8" fmla="*/ 167 w 245"/>
                <a:gd name="T9" fmla="*/ 162 h 204"/>
                <a:gd name="T10" fmla="*/ 179 w 245"/>
                <a:gd name="T11" fmla="*/ 213 h 204"/>
                <a:gd name="T12" fmla="*/ 77 w 245"/>
                <a:gd name="T13" fmla="*/ 138 h 204"/>
                <a:gd name="T14" fmla="*/ 47 w 245"/>
                <a:gd name="T15" fmla="*/ 87 h 204"/>
                <a:gd name="T16" fmla="*/ 89 w 245"/>
                <a:gd name="T17" fmla="*/ 69 h 204"/>
                <a:gd name="T18" fmla="*/ 59 w 245"/>
                <a:gd name="T19" fmla="*/ 39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9 h 204"/>
                <a:gd name="T50" fmla="*/ 233 w 245"/>
                <a:gd name="T51" fmla="*/ 39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79670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79671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Rectangle 2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C63A4E-37F6-4F1D-B310-F594C6586F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208768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FD04DD-0594-4438-B1D2-9CF10CA37A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862440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DDCDA3-744C-4606-B69A-1413532F68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004484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0AA9F4-5720-4A05-B56F-4AD6BE66A3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405619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C2F6A-066C-4061-9772-29547B4393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349414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D51EDB-7A8A-4987-A643-A7FA8FF9C6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11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BAECD-7493-4B45-89F5-73DC01A17D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163815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1CABE-CA43-4E19-BA63-222265BDC3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842938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B0951-5DD7-42D6-98AE-DF604C5A73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560435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20392C-7789-41AA-BBBB-44D5D3D6BC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56911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357A58-20FD-45C2-997E-455BD8CE4D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42806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ACA4D-388E-4106-ABA3-60562F4087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916400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FBD2-530F-47C4-B943-B84AD34450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359432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01C63-CA4E-46D2-960A-99001962B2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181986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1DE9AC-3579-4327-8685-BE41BB7DB8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04808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9BA105-2489-4791-881E-397DB9D222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46725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89A38-2EBE-46DC-885E-34910BAF5E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312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341289-986D-4699-977A-500C9B7B77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394273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45D467-B253-42C7-8FF2-ADEDA990BE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528967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3DC5A-EF06-4FEE-AB00-AE10EBE996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08832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DF33A-3146-4D92-B1D0-CD0D84527B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704797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BDF73D-DF4A-4EEA-BE1F-77391AF550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847155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844A5-4FE3-41D1-86D7-305B53B968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736987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A2A6C-4C6E-49B6-B2D6-BF0EECF39D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198584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EEE56C-C641-4B4C-86A6-E37D2E65F9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950785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7CE2B-470D-4454-B20C-17CD1C5E5C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697489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26B4CB-54D8-48DE-A09E-A7C4A80FEC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32972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991BFD-667B-463D-B6FC-7035075D41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4094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D35A0-9B8B-48EE-A9A4-725C3F803E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969228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A95EE9-9A5E-413A-BBC3-C66D57A7E3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467053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A7881-9FF0-48DD-9BFA-EBE0825F31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22036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7D9E05-3AE2-43BF-8D83-2E43EC76D3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214827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EA64B-FF8A-47DC-902D-20A31086AB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780732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7CD34B-89AE-44E0-A1BC-D60016A32E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892270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D7DC96-BF28-4031-8197-CE4D0691B7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628510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35BFC-7958-48C2-922D-8E1B9EEE08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01336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533ED3-174C-4E95-82B3-8FE761B1A6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388999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9FB43-14A1-4AA0-890F-8BCA68FF8B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039580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CDB967-F3EE-475A-92ED-2DF82BE684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0110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83628-083A-4B55-9228-B27F0A55CE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921608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BC52E7-812A-411E-B770-6E4AC97730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791214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94F24-D2FE-4E94-AABD-4908879162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552206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14DA27-9538-4C32-BCAF-9EC130D65C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3868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1B4A20-4BF2-4357-8060-754492F06E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839765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20940D-68FF-4583-AF2B-EEF49E09AE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934343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84FE6A-DACC-4DB9-A70A-40262ABE0A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754368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14189B-F043-46AF-A4E7-5851ED4E00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997682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960A52-AAAB-4FA9-A3E1-F77306E795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076519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92988C-2CEA-4B0B-BB5F-A2A8415A2A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049045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5261 w 6027"/>
                <a:gd name="T1" fmla="*/ 369 h 2296"/>
                <a:gd name="T2" fmla="*/ 0 w 6027"/>
                <a:gd name="T3" fmla="*/ 369 h 2296"/>
                <a:gd name="T4" fmla="*/ 0 w 6027"/>
                <a:gd name="T5" fmla="*/ 0 h 2296"/>
                <a:gd name="T6" fmla="*/ 5261 w 6027"/>
                <a:gd name="T7" fmla="*/ 0 h 2296"/>
                <a:gd name="T8" fmla="*/ 5261 w 6027"/>
                <a:gd name="T9" fmla="*/ 369 h 2296"/>
                <a:gd name="T10" fmla="*/ 5261 w 6027"/>
                <a:gd name="T11" fmla="*/ 369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grpSp>
          <p:nvGrpSpPr>
            <p:cNvPr id="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25 h 353"/>
                  <a:gd name="T4" fmla="*/ 24 w 186"/>
                  <a:gd name="T5" fmla="*/ 43 h 353"/>
                  <a:gd name="T6" fmla="*/ 18 w 186"/>
                  <a:gd name="T7" fmla="*/ 93 h 353"/>
                  <a:gd name="T8" fmla="*/ 42 w 186"/>
                  <a:gd name="T9" fmla="*/ 160 h 353"/>
                  <a:gd name="T10" fmla="*/ 48 w 186"/>
                  <a:gd name="T11" fmla="*/ 227 h 353"/>
                  <a:gd name="T12" fmla="*/ 0 w 186"/>
                  <a:gd name="T13" fmla="*/ 495 h 353"/>
                  <a:gd name="T14" fmla="*/ 54 w 186"/>
                  <a:gd name="T15" fmla="*/ 327 h 353"/>
                  <a:gd name="T16" fmla="*/ 84 w 186"/>
                  <a:gd name="T17" fmla="*/ 303 h 353"/>
                  <a:gd name="T18" fmla="*/ 126 w 186"/>
                  <a:gd name="T19" fmla="*/ 177 h 353"/>
                  <a:gd name="T20" fmla="*/ 144 w 186"/>
                  <a:gd name="T21" fmla="*/ 168 h 353"/>
                  <a:gd name="T22" fmla="*/ 144 w 186"/>
                  <a:gd name="T23" fmla="*/ 126 h 353"/>
                  <a:gd name="T24" fmla="*/ 186 w 186"/>
                  <a:gd name="T25" fmla="*/ 93 h 353"/>
                  <a:gd name="T26" fmla="*/ 162 w 186"/>
                  <a:gd name="T27" fmla="*/ 84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9 h 66"/>
                  <a:gd name="T8" fmla="*/ 6 w 155"/>
                  <a:gd name="T9" fmla="*/ 25 h 66"/>
                  <a:gd name="T10" fmla="*/ 0 w 155"/>
                  <a:gd name="T11" fmla="*/ 34 h 66"/>
                  <a:gd name="T12" fmla="*/ 78 w 155"/>
                  <a:gd name="T13" fmla="*/ 84 h 66"/>
                  <a:gd name="T14" fmla="*/ 96 w 155"/>
                  <a:gd name="T15" fmla="*/ 59 h 66"/>
                  <a:gd name="T16" fmla="*/ 155 w 155"/>
                  <a:gd name="T17" fmla="*/ 93 h 66"/>
                  <a:gd name="T18" fmla="*/ 126 w 155"/>
                  <a:gd name="T19" fmla="*/ 3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52 h 72"/>
                  <a:gd name="T2" fmla="*/ 0 w 42"/>
                  <a:gd name="T3" fmla="*/ 26 h 72"/>
                  <a:gd name="T4" fmla="*/ 12 w 42"/>
                  <a:gd name="T5" fmla="*/ 9 h 72"/>
                  <a:gd name="T6" fmla="*/ 0 w 42"/>
                  <a:gd name="T7" fmla="*/ 9 h 72"/>
                  <a:gd name="T8" fmla="*/ 12 w 42"/>
                  <a:gd name="T9" fmla="*/ 9 h 72"/>
                  <a:gd name="T10" fmla="*/ 24 w 42"/>
                  <a:gd name="T11" fmla="*/ 9 h 72"/>
                  <a:gd name="T12" fmla="*/ 36 w 42"/>
                  <a:gd name="T13" fmla="*/ 9 h 72"/>
                  <a:gd name="T14" fmla="*/ 42 w 42"/>
                  <a:gd name="T15" fmla="*/ 0 h 72"/>
                  <a:gd name="T16" fmla="*/ 30 w 42"/>
                  <a:gd name="T17" fmla="*/ 26 h 72"/>
                  <a:gd name="T18" fmla="*/ 42 w 42"/>
                  <a:gd name="T19" fmla="*/ 69 h 72"/>
                  <a:gd name="T20" fmla="*/ 12 w 42"/>
                  <a:gd name="T21" fmla="*/ 102 h 72"/>
                  <a:gd name="T22" fmla="*/ 6 w 42"/>
                  <a:gd name="T23" fmla="*/ 52 h 72"/>
                  <a:gd name="T24" fmla="*/ 6 w 42"/>
                  <a:gd name="T25" fmla="*/ 52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3 h 287"/>
                <a:gd name="T4" fmla="*/ 66 w 365"/>
                <a:gd name="T5" fmla="*/ 114 h 287"/>
                <a:gd name="T6" fmla="*/ 143 w 365"/>
                <a:gd name="T7" fmla="*/ 189 h 287"/>
                <a:gd name="T8" fmla="*/ 191 w 365"/>
                <a:gd name="T9" fmla="*/ 174 h 287"/>
                <a:gd name="T10" fmla="*/ 341 w 365"/>
                <a:gd name="T11" fmla="*/ 299 h 287"/>
                <a:gd name="T12" fmla="*/ 305 w 365"/>
                <a:gd name="T13" fmla="*/ 180 h 287"/>
                <a:gd name="T14" fmla="*/ 365 w 365"/>
                <a:gd name="T15" fmla="*/ 138 h 287"/>
                <a:gd name="T16" fmla="*/ 359 w 365"/>
                <a:gd name="T17" fmla="*/ 132 h 287"/>
                <a:gd name="T18" fmla="*/ 335 w 365"/>
                <a:gd name="T19" fmla="*/ 120 h 287"/>
                <a:gd name="T20" fmla="*/ 299 w 365"/>
                <a:gd name="T21" fmla="*/ 93 h 287"/>
                <a:gd name="T22" fmla="*/ 257 w 365"/>
                <a:gd name="T23" fmla="*/ 75 h 287"/>
                <a:gd name="T24" fmla="*/ 215 w 365"/>
                <a:gd name="T25" fmla="*/ 57 h 287"/>
                <a:gd name="T26" fmla="*/ 173 w 365"/>
                <a:gd name="T27" fmla="*/ 39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3 h 60"/>
                <a:gd name="T16" fmla="*/ 65 w 71"/>
                <a:gd name="T17" fmla="*/ 45 h 60"/>
                <a:gd name="T18" fmla="*/ 71 w 71"/>
                <a:gd name="T19" fmla="*/ 57 h 60"/>
                <a:gd name="T20" fmla="*/ 71 w 71"/>
                <a:gd name="T21" fmla="*/ 63 h 60"/>
                <a:gd name="T22" fmla="*/ 59 w 71"/>
                <a:gd name="T23" fmla="*/ 57 h 60"/>
                <a:gd name="T24" fmla="*/ 47 w 71"/>
                <a:gd name="T25" fmla="*/ 45 h 60"/>
                <a:gd name="T26" fmla="*/ 23 w 71"/>
                <a:gd name="T27" fmla="*/ 33 h 60"/>
                <a:gd name="T28" fmla="*/ 23 w 71"/>
                <a:gd name="T29" fmla="*/ 39 h 60"/>
                <a:gd name="T30" fmla="*/ 18 w 71"/>
                <a:gd name="T31" fmla="*/ 45 h 60"/>
                <a:gd name="T32" fmla="*/ 12 w 71"/>
                <a:gd name="T33" fmla="*/ 51 h 60"/>
                <a:gd name="T34" fmla="*/ 6 w 71"/>
                <a:gd name="T35" fmla="*/ 51 h 60"/>
                <a:gd name="T36" fmla="*/ 6 w 71"/>
                <a:gd name="T37" fmla="*/ 51 h 60"/>
                <a:gd name="T38" fmla="*/ 6 w 71"/>
                <a:gd name="T39" fmla="*/ 39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7 h 162"/>
                <a:gd name="T10" fmla="*/ 96 w 161"/>
                <a:gd name="T11" fmla="*/ 63 h 162"/>
                <a:gd name="T12" fmla="*/ 102 w 161"/>
                <a:gd name="T13" fmla="*/ 75 h 162"/>
                <a:gd name="T14" fmla="*/ 108 w 161"/>
                <a:gd name="T15" fmla="*/ 87 h 162"/>
                <a:gd name="T16" fmla="*/ 120 w 161"/>
                <a:gd name="T17" fmla="*/ 99 h 162"/>
                <a:gd name="T18" fmla="*/ 143 w 161"/>
                <a:gd name="T19" fmla="*/ 117 h 162"/>
                <a:gd name="T20" fmla="*/ 155 w 161"/>
                <a:gd name="T21" fmla="*/ 144 h 162"/>
                <a:gd name="T22" fmla="*/ 161 w 161"/>
                <a:gd name="T23" fmla="*/ 162 h 162"/>
                <a:gd name="T24" fmla="*/ 161 w 161"/>
                <a:gd name="T25" fmla="*/ 168 h 162"/>
                <a:gd name="T26" fmla="*/ 96 w 161"/>
                <a:gd name="T27" fmla="*/ 105 h 162"/>
                <a:gd name="T28" fmla="*/ 30 w 161"/>
                <a:gd name="T29" fmla="*/ 57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3 h 60"/>
                <a:gd name="T4" fmla="*/ 41 w 59"/>
                <a:gd name="T5" fmla="*/ 39 h 60"/>
                <a:gd name="T6" fmla="*/ 47 w 59"/>
                <a:gd name="T7" fmla="*/ 45 h 60"/>
                <a:gd name="T8" fmla="*/ 53 w 59"/>
                <a:gd name="T9" fmla="*/ 57 h 60"/>
                <a:gd name="T10" fmla="*/ 53 w 59"/>
                <a:gd name="T11" fmla="*/ 63 h 60"/>
                <a:gd name="T12" fmla="*/ 47 w 59"/>
                <a:gd name="T13" fmla="*/ 57 h 60"/>
                <a:gd name="T14" fmla="*/ 35 w 59"/>
                <a:gd name="T15" fmla="*/ 51 h 60"/>
                <a:gd name="T16" fmla="*/ 23 w 59"/>
                <a:gd name="T17" fmla="*/ 39 h 60"/>
                <a:gd name="T18" fmla="*/ 17 w 59"/>
                <a:gd name="T19" fmla="*/ 33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9 h 204"/>
                <a:gd name="T2" fmla="*/ 245 w 245"/>
                <a:gd name="T3" fmla="*/ 45 h 204"/>
                <a:gd name="T4" fmla="*/ 209 w 245"/>
                <a:gd name="T5" fmla="*/ 87 h 204"/>
                <a:gd name="T6" fmla="*/ 143 w 245"/>
                <a:gd name="T7" fmla="*/ 138 h 204"/>
                <a:gd name="T8" fmla="*/ 167 w 245"/>
                <a:gd name="T9" fmla="*/ 162 h 204"/>
                <a:gd name="T10" fmla="*/ 179 w 245"/>
                <a:gd name="T11" fmla="*/ 213 h 204"/>
                <a:gd name="T12" fmla="*/ 77 w 245"/>
                <a:gd name="T13" fmla="*/ 138 h 204"/>
                <a:gd name="T14" fmla="*/ 47 w 245"/>
                <a:gd name="T15" fmla="*/ 87 h 204"/>
                <a:gd name="T16" fmla="*/ 89 w 245"/>
                <a:gd name="T17" fmla="*/ 69 h 204"/>
                <a:gd name="T18" fmla="*/ 59 w 245"/>
                <a:gd name="T19" fmla="*/ 39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9 h 204"/>
                <a:gd name="T50" fmla="*/ 233 w 245"/>
                <a:gd name="T51" fmla="*/ 39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79670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79671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Rectangle 2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C486F-7B03-413E-8FFA-699CE37407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5026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7B4F5C-1DF1-4C74-BFE3-59012DC1D1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028961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92C11-0AEE-4425-AEE5-2E23FBCCD7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114473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38420-D5AB-4EBE-8034-CED5AECC28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739471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42405-0A2C-4FDF-A594-0E1C16713B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650366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10C28-5A91-4701-BCBC-7D7013D56A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352499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02D88-8A15-41E3-85C5-4FA44F5D87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288632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D5EEB9-0F5C-490B-8C54-BFFA331B53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375618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3CB4A-2747-4789-BF20-E177521BEC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406428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D701F-69C4-45FF-B098-DC43D067F7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567069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C6847D-25EA-4C33-A282-805EDE4267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74969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7E0A1-8A11-4A9D-91D8-7478F488AE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242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B3498-C18A-4987-A4CB-965E960DE1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788523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4DBCD-EEEA-4279-ADBB-C741920F1F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082575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0B5FD3-D514-4820-B6C6-60F99D9AED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693733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E8AB76-BD82-4963-97E6-C05C60673F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95920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749F5-E8A9-4CC3-944C-8AA9A29DF5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209859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CF093-B0DE-4031-B5FF-3F878EAB0E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323588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1A468F-FB4C-4E25-A480-13990E2061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388688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070FCE-DC1D-4F48-B365-E68ABC250C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167551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188FF5-4040-4DE3-A8B6-DCA0623BAB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763633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AADC4E-D05C-437E-BECA-CBD24A7BB5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02998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2C96C6-7AEE-436E-82DC-C272F29808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7384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7E436-D020-460E-843B-AA7E3ACC25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528282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CE5733-B6A5-4134-9397-533D0A4CE1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8991702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7DEA9-EBED-46F9-9E44-C1B38FF33C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751641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EA934-6EFF-41E8-9A57-5AAAC7B478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643981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E5EB24-94EE-4C52-B90F-78467B8FB8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979614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33992-8E01-4E53-96C8-5734FCF5FA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448207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B25317-4E20-47E8-8AE8-8B1521EF01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072594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4D40C9-C8C5-44AB-9748-669BE973B1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5902937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4310F5-FB8A-4F2B-BC8C-1716DC41CB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099503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25CA2-4F50-4011-85B2-EA0A345977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996439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68BFE7-8782-4380-BAA0-3071C53F28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1612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16093C-AA5B-4ACA-B58E-6FAC57DE30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3977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E8FAB8-0575-4E04-9CE7-56279938FA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998127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AA85A8-DF92-475C-9554-CFE5F7BD43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66544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D6C9F3-C179-4457-8C40-A8454C7831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4046327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5A54C419-25BA-4401-AE31-98A8361302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954237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39FF422B-E6CC-4BDB-9BFF-CD501ED514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432039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9B459D8F-190C-4997-9BD7-D94693EE62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566304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41AD9C37-1EB5-4212-A022-D0C544F7B3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892415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47E45913-3836-4ADC-B619-0126148559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667250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798956A5-3397-447F-A1B3-577CBE5F26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3868231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58EA5E39-D2FA-4C0F-AD3B-767689CF81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0991046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B2C1E164-00F9-48B7-B256-C86EDE14AC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32025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6E5BF5-287D-4E11-A3EF-B954BBC3C7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1739790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48E6A510-F5F1-45A5-87D1-A32DA67F0B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9764847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501217B2-C668-4A25-B964-9841A4137F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3246053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kumimoji="1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942F415B-C26F-417D-B882-EC48798C08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56420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F69E8-3B0F-4D3A-9487-BD56B83262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889707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C663D-BDD1-4E08-B78E-36485D5BD8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928308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E359B8-2B44-43E7-A911-E87D20ADCE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738984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620E1E-5D0F-43F2-A204-96F93B340B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405294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55B485-B7CB-4C4D-9700-DDC0A62283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080389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DE039A-4687-474E-956A-C78A3F6A7B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0329620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1898D7-46F7-4AD9-A89B-E4811500D8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4435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ABF0E-5D19-4B19-BD23-E9026075A5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222244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391E0-CA1D-44AC-883A-15B69F68E0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959146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CAA2F-6767-4A68-A750-A8C00F7783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3792361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6E21D-8A8E-4FB5-896C-A03FBA52F2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226987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BB1341-E00B-4BAC-B450-32E6703765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8649350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EF9CB-A1CE-414F-8D5F-D9B5BAF33C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594391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B66ACC4E-7C78-4A99-A865-7B63080BEE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646693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97AEB63B-9225-4824-9382-1A8359367D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4759770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FD9D78E7-3BE5-4FED-8272-816EDA6418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019198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E309CB46-7DF7-4836-B216-A2A03D4101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8106970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907ED398-87B7-4770-9332-84D5DF21BF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4298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32EE7F-8317-47B7-A873-36BB96D76C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146327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6A597856-3F28-46E2-9537-E894895D07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9831444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AB5FBE88-2D7E-4DD0-B4EE-C5073DED2D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09945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83C957FA-5C18-4BAF-938F-A5F833F3BC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658935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4AFFC730-F091-48BB-A194-3B24C96536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677120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9158FC9C-5BBA-4570-8A45-2388971D14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91536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D5CDEA6A-7864-4937-8CA1-8DDA2D80F0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8443788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A9D7F273-391F-4C9E-B161-3864074661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280951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040561EC-9CE1-4E4D-8506-FAAA46AED2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0696614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6057E12E-658A-48DC-9DC2-40CF584E95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429259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F3C4100A-38EE-409F-84E4-A6496851CE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88584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3EDBA-B7CF-4C25-9077-B2AB845FE6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821411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D085D9EE-9566-4DFF-9F7E-3843928A54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099183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0766F588-FFA5-4AE5-BD1E-ADC7824B4D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681081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A2AB1F38-94FF-4C32-9036-77A033B8A9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561444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2EACD6D8-DE61-4AF2-A266-1BA3F5001B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394331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BFEF8D93-83C3-40E8-B0DC-CC17732F44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043190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5FABF03B-01A4-4C2D-A329-59E8743368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6448826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0A8C1813-CCD7-4EB3-8F40-4584BE0778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430465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1F350-45E5-432C-8094-DB9E4263C8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5196633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9A617-E7F7-49FD-9DB3-387D92C4FF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409247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FF95B-8ACF-4481-A2AB-F1274A4168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5368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E5844-45E3-4BE4-B084-F091B20E14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4432986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ACDA05-154D-4103-81EC-D223948BD1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3922800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9CF22C-9B9D-43E1-B48F-B588BE17B6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1970960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68777A-75CC-4DDA-ACB8-06F275A5C1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7110873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BFD7BA-162E-48D1-B5F1-904E73B443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550899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1B5267-E0F1-4B9F-B406-31F011AAEC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4003266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B6F87-DAE8-4324-8F92-DEFDDABE1E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200150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22241D-D33E-4EE6-B56D-417210B3D3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550995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23BED4-872D-4B26-A6AD-39E5665CAC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5577964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B81D3-69F3-412E-B234-7C8E7A0709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288132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292181-2B74-41CB-8E26-8D7C4CBF8C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3568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290448-E98D-4849-8D3F-FD887F5022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9238853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D30A0-CFFC-4AC5-996A-6AAE942F10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6860960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10EB2F-2AEA-4222-9DD4-52048EAA34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5022975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1D397-3397-4005-9EBA-23C2485548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0368039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E77B31-FC07-4AE4-8EEF-3359650D73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4515674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55550-DFC0-4E75-8C7A-AA2870E31A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1785404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D4954F-0358-4FE9-A86C-656C12106D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0762462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E3B69-A056-44A1-95A1-742588F23B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8573563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159783-237F-43D0-A1C6-849B9DE114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2261028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4781F5-8984-48C9-8AB0-1AD1CE121A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167281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ABD2B-AF82-45AF-98D0-2B9D2FE777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11190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B1794-6D52-4655-8F1F-579B5C0AE5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1647603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1E359D-05EB-4AF2-BAC3-BE05DC0C18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221480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8B234-7A09-4266-8DCD-44B9902468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1925141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C72A2A-06FD-482C-B666-80BFF5CACB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178681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C49200-598B-496C-A4B3-83D283DE13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792883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BF0A4F-15A8-4593-A4A6-458C6F7E8E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503641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E11A-AAE3-462B-8DBB-E5167336D3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4952737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D60189-2562-496D-AFDF-B66FBFE652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5276420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B4B53-ECA0-4628-8161-14ABBC2726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185735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A14A5-0573-418D-9E4E-02D769AD98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476806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A080F-15E8-4E48-95C5-079DAE0EC1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19934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77527A-EACC-400B-BF75-68BFAF34D4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4614307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D00038-7BDE-4A5A-9B1F-089CB91132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5802226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D5ECB1-DFC5-4712-95E8-31F4376C0E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5669553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78F64-DADE-40AA-A4B3-BD62386C4A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0875743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4E4703-BFC5-48CC-946F-5F22E97F1E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28040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AC149-5B42-40BE-98B7-6B78D5A055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0573450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9734C0-F052-4BD1-A124-0D1275A38D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469792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7B8C0-15CF-4655-A1F5-4C72C3E654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4405025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166A91-F46B-473F-8095-BA51DD7B0F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9501414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0B6D4-3C46-4065-AA67-490E2DD25C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594966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4EE3E-6FE3-4E25-9C10-B79C947D87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7431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3F9547-744B-4C49-A200-400242C756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2378342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8BCBB5-CAE6-4716-B12B-ACB4248D2A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0356552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2A1F9D-6D9A-4A88-A004-239F0467AA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8278299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A399D-AC4C-44D6-AF6F-46EDB8F6CF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5598506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9ABB02-0748-415A-AE3C-F95D632E9F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1532019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6AFB6-07E7-4887-AB07-618EF6D79F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5836099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23952B-2E8D-47F7-A853-35BF916C0A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5476920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1376FF-C05F-418A-BA11-6D0CE40D15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782496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F08BC6-2770-4D84-99CA-0C64FBB3CD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7948328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8667C-EFCD-422D-A312-FAF066117C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9383547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7801E3-03BA-4BE9-835D-DDF80C86C1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012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AF13C9-9C4E-468B-842B-8F49B0B2E7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36944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84FE8-70FF-4012-BF00-F2B2516041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658849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72B831-D239-4F36-A8B8-4800FBCB46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4867848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9B7D13-6849-4838-884F-B5429717F2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7737376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2E90D-1A92-42B3-B7A8-DC9DF2E9CC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2415519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36D0FC-F8E1-4BA6-B645-1EFB41DD64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8570502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D8E38-A83C-484E-91F4-76832B6D9F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7453586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F01B42-C611-43DB-8532-AE1E8284FB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2399233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C9B279-4138-49BB-A9A9-583FDB8D26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3203698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C4E9B-CD8F-4677-BEB6-DCAF28413D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124946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4B52B-E7A3-42FF-845B-9B9916D443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9722100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8D734C-0C58-4B3D-BF87-292209D7C2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3868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519EF8-A444-42B6-9C4A-07516AA0C8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0379665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F869C-2D9F-46C8-B8FD-3590CD1EEA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2256721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D3EECF-BD1F-482A-8C76-216E8C0AD4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166494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474CC-E816-4C3B-AC61-50C921ADAF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268411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8F6FE2-AE76-450B-A715-8C16778DB1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5175658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71EF7B-9C94-4743-BFF4-94E4966ED8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8655765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57BAF-F8A0-491A-A176-C24BBC873C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7567966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F2623-CF51-42C4-A8EA-B904A2A414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8819191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32D19-0F9B-48D5-A03E-0C5877E8CA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9615017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7CC04A-0D3D-40F5-8B97-FA48F7C129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675296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31F65-C980-4EB3-8D0E-627A920D79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982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92762-91DE-47F6-A88B-93766A027A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5170128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4E3423-2374-4F96-BA9F-FF934BA3C8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8198558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B17C7-C30B-48FF-AE45-0CEBC0F361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4104298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B8BFE7-DCCE-48C2-9A14-EA8669C924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1922344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4C4F89-A1D5-41CF-AFE3-5113D294F0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5560935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328536-AB51-4D43-BFB0-CF9B4B048C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793193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ACEB98-F089-403E-B4B9-D083D072A2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559579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B2F744-6DFF-4400-8C54-7B065ED8E1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8629833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7FBDC-C3F3-4E13-9196-5C9DCA68B7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1985383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8E0177-CE9A-4B59-9B63-8CD657AEFF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2934706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78D825-D911-4D9F-982A-F6BA0F95A2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86404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243F3-A540-4301-8137-726D013EFB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5525415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7697E2-2DA8-4FB0-922B-A2DBB54045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0625271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F2429-A7C5-48A7-8B6E-1D54CCDD95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985321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0F5762-7EAA-496D-BCEB-2EE2888BFE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2829656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E42A5-9DF2-4FE9-B46E-9A3E95BDEC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7978732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323D22-48F3-427E-B789-CBD4E01554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4161902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FEB4B-CC30-4596-BA4E-355E7DA7B2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8928089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19E5D-B375-477F-8EE9-9ED345E878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462332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021E-61DF-462C-82BD-ECD00A9BFD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9920525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832DE3-53D5-4BDB-91F9-44D658536F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2193572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A8C542-7755-4222-8C6C-31BCFA3F51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35717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F9474F-0439-4444-99F9-D01131ABF6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0296920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15127-3EED-4529-A7E2-C8C3E659D2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3850514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BF1D43-0721-44FD-8232-5FFC8E1540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9593950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3344 w 6027"/>
                <a:gd name="T1" fmla="*/ 1 h 2296"/>
                <a:gd name="T2" fmla="*/ 0 w 6027"/>
                <a:gd name="T3" fmla="*/ 1 h 2296"/>
                <a:gd name="T4" fmla="*/ 0 w 6027"/>
                <a:gd name="T5" fmla="*/ 0 h 2296"/>
                <a:gd name="T6" fmla="*/ 3344 w 6027"/>
                <a:gd name="T7" fmla="*/ 0 h 2296"/>
                <a:gd name="T8" fmla="*/ 3344 w 6027"/>
                <a:gd name="T9" fmla="*/ 1 h 2296"/>
                <a:gd name="T10" fmla="*/ 3344 w 6027"/>
                <a:gd name="T11" fmla="*/ 1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77 h 353"/>
                  <a:gd name="T4" fmla="*/ 24 w 186"/>
                  <a:gd name="T5" fmla="*/ 131 h 353"/>
                  <a:gd name="T6" fmla="*/ 18 w 186"/>
                  <a:gd name="T7" fmla="*/ 284 h 353"/>
                  <a:gd name="T8" fmla="*/ 42 w 186"/>
                  <a:gd name="T9" fmla="*/ 492 h 353"/>
                  <a:gd name="T10" fmla="*/ 48 w 186"/>
                  <a:gd name="T11" fmla="*/ 697 h 353"/>
                  <a:gd name="T12" fmla="*/ 0 w 186"/>
                  <a:gd name="T13" fmla="*/ 1524 h 353"/>
                  <a:gd name="T14" fmla="*/ 54 w 186"/>
                  <a:gd name="T15" fmla="*/ 1009 h 353"/>
                  <a:gd name="T16" fmla="*/ 84 w 186"/>
                  <a:gd name="T17" fmla="*/ 930 h 353"/>
                  <a:gd name="T18" fmla="*/ 126 w 186"/>
                  <a:gd name="T19" fmla="*/ 545 h 353"/>
                  <a:gd name="T20" fmla="*/ 144 w 186"/>
                  <a:gd name="T21" fmla="*/ 516 h 353"/>
                  <a:gd name="T22" fmla="*/ 144 w 186"/>
                  <a:gd name="T23" fmla="*/ 389 h 353"/>
                  <a:gd name="T24" fmla="*/ 186 w 186"/>
                  <a:gd name="T25" fmla="*/ 284 h 353"/>
                  <a:gd name="T26" fmla="*/ 162 w 186"/>
                  <a:gd name="T27" fmla="*/ 258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27 h 66"/>
                  <a:gd name="T8" fmla="*/ 6 w 155"/>
                  <a:gd name="T9" fmla="*/ 78 h 66"/>
                  <a:gd name="T10" fmla="*/ 0 w 155"/>
                  <a:gd name="T11" fmla="*/ 107 h 66"/>
                  <a:gd name="T12" fmla="*/ 78 w 155"/>
                  <a:gd name="T13" fmla="*/ 262 h 66"/>
                  <a:gd name="T14" fmla="*/ 96 w 155"/>
                  <a:gd name="T15" fmla="*/ 185 h 66"/>
                  <a:gd name="T16" fmla="*/ 155 w 155"/>
                  <a:gd name="T17" fmla="*/ 292 h 66"/>
                  <a:gd name="T18" fmla="*/ 126 w 155"/>
                  <a:gd name="T19" fmla="*/ 107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169 h 72"/>
                  <a:gd name="T2" fmla="*/ 0 w 42"/>
                  <a:gd name="T3" fmla="*/ 87 h 72"/>
                  <a:gd name="T4" fmla="*/ 12 w 42"/>
                  <a:gd name="T5" fmla="*/ 29 h 72"/>
                  <a:gd name="T6" fmla="*/ 0 w 42"/>
                  <a:gd name="T7" fmla="*/ 29 h 72"/>
                  <a:gd name="T8" fmla="*/ 12 w 42"/>
                  <a:gd name="T9" fmla="*/ 29 h 72"/>
                  <a:gd name="T10" fmla="*/ 24 w 42"/>
                  <a:gd name="T11" fmla="*/ 29 h 72"/>
                  <a:gd name="T12" fmla="*/ 36 w 42"/>
                  <a:gd name="T13" fmla="*/ 29 h 72"/>
                  <a:gd name="T14" fmla="*/ 42 w 42"/>
                  <a:gd name="T15" fmla="*/ 0 h 72"/>
                  <a:gd name="T16" fmla="*/ 30 w 42"/>
                  <a:gd name="T17" fmla="*/ 87 h 72"/>
                  <a:gd name="T18" fmla="*/ 42 w 42"/>
                  <a:gd name="T19" fmla="*/ 226 h 72"/>
                  <a:gd name="T20" fmla="*/ 12 w 42"/>
                  <a:gd name="T21" fmla="*/ 331 h 72"/>
                  <a:gd name="T22" fmla="*/ 6 w 42"/>
                  <a:gd name="T23" fmla="*/ 169 h 72"/>
                  <a:gd name="T24" fmla="*/ 6 w 42"/>
                  <a:gd name="T25" fmla="*/ 169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73 h 287"/>
                <a:gd name="T4" fmla="*/ 66 w 365"/>
                <a:gd name="T5" fmla="*/ 134 h 287"/>
                <a:gd name="T6" fmla="*/ 143 w 365"/>
                <a:gd name="T7" fmla="*/ 219 h 287"/>
                <a:gd name="T8" fmla="*/ 191 w 365"/>
                <a:gd name="T9" fmla="*/ 201 h 287"/>
                <a:gd name="T10" fmla="*/ 341 w 365"/>
                <a:gd name="T11" fmla="*/ 343 h 287"/>
                <a:gd name="T12" fmla="*/ 305 w 365"/>
                <a:gd name="T13" fmla="*/ 210 h 287"/>
                <a:gd name="T14" fmla="*/ 365 w 365"/>
                <a:gd name="T15" fmla="*/ 158 h 287"/>
                <a:gd name="T16" fmla="*/ 359 w 365"/>
                <a:gd name="T17" fmla="*/ 152 h 287"/>
                <a:gd name="T18" fmla="*/ 335 w 365"/>
                <a:gd name="T19" fmla="*/ 140 h 287"/>
                <a:gd name="T20" fmla="*/ 299 w 365"/>
                <a:gd name="T21" fmla="*/ 103 h 287"/>
                <a:gd name="T22" fmla="*/ 257 w 365"/>
                <a:gd name="T23" fmla="*/ 85 h 287"/>
                <a:gd name="T24" fmla="*/ 215 w 365"/>
                <a:gd name="T25" fmla="*/ 67 h 287"/>
                <a:gd name="T26" fmla="*/ 173 w 365"/>
                <a:gd name="T27" fmla="*/ 49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43 h 60"/>
                <a:gd name="T16" fmla="*/ 65 w 71"/>
                <a:gd name="T17" fmla="*/ 55 h 60"/>
                <a:gd name="T18" fmla="*/ 71 w 71"/>
                <a:gd name="T19" fmla="*/ 67 h 60"/>
                <a:gd name="T20" fmla="*/ 71 w 71"/>
                <a:gd name="T21" fmla="*/ 73 h 60"/>
                <a:gd name="T22" fmla="*/ 59 w 71"/>
                <a:gd name="T23" fmla="*/ 67 h 60"/>
                <a:gd name="T24" fmla="*/ 47 w 71"/>
                <a:gd name="T25" fmla="*/ 55 h 60"/>
                <a:gd name="T26" fmla="*/ 23 w 71"/>
                <a:gd name="T27" fmla="*/ 43 h 60"/>
                <a:gd name="T28" fmla="*/ 23 w 71"/>
                <a:gd name="T29" fmla="*/ 49 h 60"/>
                <a:gd name="T30" fmla="*/ 18 w 71"/>
                <a:gd name="T31" fmla="*/ 55 h 60"/>
                <a:gd name="T32" fmla="*/ 12 w 71"/>
                <a:gd name="T33" fmla="*/ 61 h 60"/>
                <a:gd name="T34" fmla="*/ 6 w 71"/>
                <a:gd name="T35" fmla="*/ 61 h 60"/>
                <a:gd name="T36" fmla="*/ 6 w 71"/>
                <a:gd name="T37" fmla="*/ 61 h 60"/>
                <a:gd name="T38" fmla="*/ 6 w 71"/>
                <a:gd name="T39" fmla="*/ 49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67 h 162"/>
                <a:gd name="T10" fmla="*/ 96 w 161"/>
                <a:gd name="T11" fmla="*/ 73 h 162"/>
                <a:gd name="T12" fmla="*/ 102 w 161"/>
                <a:gd name="T13" fmla="*/ 85 h 162"/>
                <a:gd name="T14" fmla="*/ 108 w 161"/>
                <a:gd name="T15" fmla="*/ 97 h 162"/>
                <a:gd name="T16" fmla="*/ 120 w 161"/>
                <a:gd name="T17" fmla="*/ 109 h 162"/>
                <a:gd name="T18" fmla="*/ 143 w 161"/>
                <a:gd name="T19" fmla="*/ 132 h 162"/>
                <a:gd name="T20" fmla="*/ 155 w 161"/>
                <a:gd name="T21" fmla="*/ 164 h 162"/>
                <a:gd name="T22" fmla="*/ 161 w 161"/>
                <a:gd name="T23" fmla="*/ 182 h 162"/>
                <a:gd name="T24" fmla="*/ 161 w 161"/>
                <a:gd name="T25" fmla="*/ 188 h 162"/>
                <a:gd name="T26" fmla="*/ 96 w 161"/>
                <a:gd name="T27" fmla="*/ 115 h 162"/>
                <a:gd name="T28" fmla="*/ 30 w 161"/>
                <a:gd name="T29" fmla="*/ 67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43 h 60"/>
                <a:gd name="T4" fmla="*/ 41 w 59"/>
                <a:gd name="T5" fmla="*/ 49 h 60"/>
                <a:gd name="T6" fmla="*/ 47 w 59"/>
                <a:gd name="T7" fmla="*/ 55 h 60"/>
                <a:gd name="T8" fmla="*/ 53 w 59"/>
                <a:gd name="T9" fmla="*/ 67 h 60"/>
                <a:gd name="T10" fmla="*/ 53 w 59"/>
                <a:gd name="T11" fmla="*/ 73 h 60"/>
                <a:gd name="T12" fmla="*/ 47 w 59"/>
                <a:gd name="T13" fmla="*/ 67 h 60"/>
                <a:gd name="T14" fmla="*/ 35 w 59"/>
                <a:gd name="T15" fmla="*/ 61 h 60"/>
                <a:gd name="T16" fmla="*/ 23 w 59"/>
                <a:gd name="T17" fmla="*/ 49 h 60"/>
                <a:gd name="T18" fmla="*/ 17 w 59"/>
                <a:gd name="T19" fmla="*/ 43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49 h 204"/>
                <a:gd name="T2" fmla="*/ 245 w 245"/>
                <a:gd name="T3" fmla="*/ 55 h 204"/>
                <a:gd name="T4" fmla="*/ 209 w 245"/>
                <a:gd name="T5" fmla="*/ 97 h 204"/>
                <a:gd name="T6" fmla="*/ 143 w 245"/>
                <a:gd name="T7" fmla="*/ 158 h 204"/>
                <a:gd name="T8" fmla="*/ 167 w 245"/>
                <a:gd name="T9" fmla="*/ 188 h 204"/>
                <a:gd name="T10" fmla="*/ 179 w 245"/>
                <a:gd name="T11" fmla="*/ 244 h 204"/>
                <a:gd name="T12" fmla="*/ 77 w 245"/>
                <a:gd name="T13" fmla="*/ 158 h 204"/>
                <a:gd name="T14" fmla="*/ 47 w 245"/>
                <a:gd name="T15" fmla="*/ 97 h 204"/>
                <a:gd name="T16" fmla="*/ 89 w 245"/>
                <a:gd name="T17" fmla="*/ 79 h 204"/>
                <a:gd name="T18" fmla="*/ 59 w 245"/>
                <a:gd name="T19" fmla="*/ 49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49 h 204"/>
                <a:gd name="T50" fmla="*/ 233 w 245"/>
                <a:gd name="T51" fmla="*/ 49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79670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79671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Rectangle 2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6A4DC-B33A-45BD-A682-770AB82361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2186955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D01AF-0C0A-4CEF-8ABB-18F79C64CF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5402154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2FE47-F52F-44D1-BFF7-EBF44B9366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8017137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33256D-05C5-4E12-A233-491F8D7AEE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4880170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857A0-08AE-453F-86C9-A74515AFFD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8682304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435A15-B8FA-4DE0-974E-26A5B1B60E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0949140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2AA74-89E6-4976-94F3-7E42B903B1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63240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F98BEE-41D5-4B4A-898C-56D940CBB1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44607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91E75-B01A-4C6F-8690-D9EA219592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5374745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7C2292-5C1F-448D-B1E5-D5A07D7F43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6507466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2A055B-C232-4BFE-8BDD-6EED06D8DF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5377894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F01C8-1257-4006-BBD4-FBDE6E8B7D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151886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C3A7B4-794D-4BEF-9849-A8B7985605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6147462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77253-89AD-489E-8A56-F0FB07AA1B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142496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38351-DE7B-4437-8686-3DE5BFF1F5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2519614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7D06F2-00E6-4FB9-A984-F4AA23CE21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9796575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F662F3-169E-49F9-9970-BC20F6434B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6085058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5A7F6-2459-4D7E-ACCC-C54A8AD913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503571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05726-2501-4ABC-BF26-9B861DE298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14384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8D5F4-A326-47AF-ABA2-4BF38FE551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8622732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94B65-11AC-4170-A8A9-973CA5854C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148021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074DDE-0272-4544-AF24-BF4CE6196D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9907768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E60F9B-210F-481E-8255-6995CD6D55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3332904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DFFCDB-E1E0-408B-8407-A01BC4E4EA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0122345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C8436-35CD-4B4B-AE34-4B9A2A995B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582481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A7143-15DC-4831-BD10-45DB34943E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8361496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43B442-19B7-46CD-93B1-F497038B03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3152927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03A31E-8643-44D2-B14A-B01625BBD4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1388959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65C1B5-B377-40BE-85C8-508E59C269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4008958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30004-718A-4F71-828D-C2249006B6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54955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3C3D39-9048-43D7-91D6-724919E002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3585556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4E552-E243-40D8-B268-083C435E50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7346740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7EF544-B317-41E5-B900-EBF20DB8C8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9984421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BEC588-8EC3-40EC-9E59-D061609BAF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1936650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580237-62B2-4E71-83B7-7534C68909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1474938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99B8E-C36D-4B1B-BCC7-B0DFFC82B9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1892735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76891F-637F-4448-8983-534DA66190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3937613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67003-FA6C-47EE-9522-03807FF55C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1866892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A4C01C-F3D2-40BB-9F23-316B108EB7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5349996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C702CC-B30D-4743-BD40-5EEFD287EC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846356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E51B46-EEFD-43F0-969E-BC96615401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9824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601B66-DE96-4CD7-BB02-81D84719E3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8171427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987291-1381-4995-A9B8-822D38F283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6755902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4BECA-EFAA-4CC8-AFEB-AF06398BF7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8334663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90D69-049A-46FF-807E-309DA1F0CC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9623669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3297F-A7A6-41A7-A233-F69B3FDA03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294532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B819C-D890-4B89-AD57-9E133D6411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1172192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AAB7FD-2838-4E60-9B79-9DE8848439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5960033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640346-D4F6-4B1C-8AB6-B043769CF2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6243051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18F88-48E5-447C-BE4E-3D20FFEA5B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8528736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1F24D3-64B9-4652-B793-ABBC20BD62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6192710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880A5-AC50-4251-9BE9-91D0031F4B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54782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95208-4509-416E-AB20-0079720EB2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7339687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229EC4-299E-48A3-B671-B100C39238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1180839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97CF4-BA18-4A92-82D0-ECFE227008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26332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CF7C6-4F90-40EB-A80A-183D1C082A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0331924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A65890-F8E3-49CD-8651-A079B5F017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8962842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3777A-437C-4B4C-82F2-320C3B42CF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6107360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96F84-2A4E-43EB-9CC1-74C1543F8A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5018809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8E1D1-12D8-43A3-8DB8-C932686614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8852796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1B292-27A8-441C-8CC0-22CC4EF187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4982234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EDC46-6D3B-4629-AEBE-9239805093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3138150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61EEA-27D0-4E95-A9FC-20BABA29DC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9964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3A823-8CAB-41B4-A173-F893A3C1D3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38202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F3B8F-3BFD-419E-BACE-C924A59611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4737611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64795-9438-42D0-B5D1-2B24D09297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8084492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680CD8-B200-47AB-805D-22EDD905E9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581282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89C8C-8FD9-4B90-8163-28849EB46F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1350457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EE0585-B87B-4326-B376-AFE569345D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2389133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1E9C74-4E60-4C88-B731-4611039E84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5635496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D400F5-1D26-41CB-AAD4-F6FB3EAB13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286506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9FC6-597A-4F5E-A37D-84613743AA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237205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A5F2B8-C62B-4321-814C-51A7D9A8D5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863873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91EE51-F3D0-4B41-99E0-EE32DCA8F6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5340342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6854F7-592E-448E-80B0-AD383D8727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04463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A12117-236B-40AD-A615-9CB1ABF4C6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7656191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900C64-BECD-4C76-BD76-1D5CD78C5A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9789783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4E08F-FBD1-4B54-AB11-12AB126E02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4552450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DBD77-6BEE-4E61-A788-2BABC68F5D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4332756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F59E9-D11E-4C3F-9BAD-C9603A4874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9258108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5979BB-5DE3-4E3E-A74E-F1530287FB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7552184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3D4C6-5D30-4D17-8ED2-9973925AA7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4486216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B49F2-F9B0-4223-A41F-FA96CB73D0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0349708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27CEF-F7EE-491C-BFE4-3B060F9D5E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2440627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F37C4D-71D5-4C64-89A9-6417F9A422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3955140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A1C9E-12E1-4698-96B4-082B3590CA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82762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D18A0-4C33-49CC-8FA3-0825909CCC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2368149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59422-2E75-4226-8F13-3C741DF093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5649686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A2FDE3-9BE7-4531-A69B-6055B21466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6251309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10A40-F311-4EC8-9365-6A516C1C67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7731812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3D5C-87CA-448D-8B43-F31440C5F8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4074801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C27798-0F49-4AB7-A6E5-175845B95EC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922304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BAECD-7493-4B45-89F5-73DC01A17D5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953456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341289-986D-4699-977A-500C9B7B77A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72567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D35A0-9B8B-48EE-A9A4-725C3F803EE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820075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83628-083A-4B55-9228-B27F0A55CE1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42947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7B4F5C-1DF1-4C74-BFE3-59012DC1D18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6132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A993C-6C7D-43B8-96FF-97BD2A55D8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0627022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B3498-C18A-4987-A4CB-965E960DE1E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166187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7E436-D020-460E-843B-AA7E3ACC25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59296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E8FAB8-0575-4E04-9CE7-56279938FA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619232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6E5BF5-287D-4E11-A3EF-B954BBC3C76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636428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ABF0E-5D19-4B19-BD23-E9026075A59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60649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32EE7F-8317-47B7-A873-36BB96D76CF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167532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C27798-0F49-4AB7-A6E5-175845B95EC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893281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BAECD-7493-4B45-89F5-73DC01A17D5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615764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341289-986D-4699-977A-500C9B7B77A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082513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D35A0-9B8B-48EE-A9A4-725C3F803EE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5694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9EBD2-25B3-490D-B533-963CFC6B59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8771971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83628-083A-4B55-9228-B27F0A55CE1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873166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7B4F5C-1DF1-4C74-BFE3-59012DC1D18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444273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B3498-C18A-4987-A4CB-965E960DE1E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009330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7E436-D020-460E-843B-AA7E3ACC25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454009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E8FAB8-0575-4E04-9CE7-56279938FA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8329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6E5BF5-287D-4E11-A3EF-B954BBC3C76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242011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ABF0E-5D19-4B19-BD23-E9026075A59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402786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32EE7F-8317-47B7-A873-36BB96D76CF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466639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45454A-10F4-4B11-9A06-70864A7A6D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1025054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F1AAE-049E-4FD3-922F-E1BBDED7D3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25292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2F291-D4AC-44AB-9EB5-9F2C1ECDDA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1734268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E7CFD-F04D-4DA3-B724-DD0ACC7515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1401936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368C1F-F206-4F7C-8ED0-E7E5FBCFA9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7423607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398A5-8482-46D2-A226-C1F1B0CDBE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5055800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36D6F-3AA0-41ED-A5C1-93AA0EF43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0898976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8680A-EC0B-4B0B-B7AE-55003F92A8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7368019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D001D-DB00-4591-B406-8D34B6308E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9113302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74816-3EEC-43F4-95CC-26FE7A7045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2859909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9A3AB8-2D87-4828-9C0B-A180E85C98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7102494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7D7C0-399D-4DF6-9A15-5C9AD56464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1480901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5994ED-5DD3-4B15-856B-B173A182DA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72978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BCC769-BDEF-4D7F-8A53-E629E3E206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2769983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AA772-9D97-4D7C-9F60-F5B464C94F8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510917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FD5CA-E1F2-44A3-9B73-6B4334203E5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30719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0D6B11-850B-4D26-8F13-CB784C77E7D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450146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2722A-AAF0-4775-B8FA-ED0D9A124D0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594694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D8077F-D49F-4953-B90F-E7562268445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211092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288C5-9F81-4F5C-BCD0-9A303366B59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139854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8A593-3404-4E24-A871-EAFC95946FB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32110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C2D1B6-F144-4147-B94E-540928BC271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59866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C587A8-E68F-49ED-AC45-FEA10715D97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081164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EDEB7-21B6-4FA1-A095-9A5AF3EB589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854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809239-D326-481A-A06B-593F2E26E4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9630285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CF35E-5979-4942-8D09-6BD514EF4FA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409345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F64886-26B8-4BFB-B23B-B9B6BEE5311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32780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F0B33A-5F94-4C94-84E2-AF51E1A898A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824841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7BF15-F1A4-4A5B-9AD6-CBDB2C68C1D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998034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81DBDD-9C36-48A2-99B5-D61358CC87E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208802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90105-12D8-49B9-BF31-273F3974175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201076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19765-1DC5-4C13-BFA1-E49EC6BC419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821062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C995A-F2A0-44AB-8855-FC8D52B2536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602707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5DD92E-B4EF-412C-8AC1-911C376C09E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537801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88924-02E8-4153-9DA6-3CD6C02F8B3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7324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AD02E-D1F4-4B1C-B9C1-CFBF1D89E7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6914710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2CC31C-D0FD-403D-991A-0B980996E6C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15022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1C8C54-23C3-4704-B16C-16A74CBC599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76210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C27798-0F49-4AB7-A6E5-175845B95EC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356078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BAECD-7493-4B45-89F5-73DC01A17D5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29637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341289-986D-4699-977A-500C9B7B77A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553123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D35A0-9B8B-48EE-A9A4-725C3F803EE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649502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83628-083A-4B55-9228-B27F0A55CE1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431180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7B4F5C-1DF1-4C74-BFE3-59012DC1D18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331333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B3498-C18A-4987-A4CB-965E960DE1E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77050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7E436-D020-460E-843B-AA7E3ACC25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8981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503EC-4833-4834-899F-E05562FA1B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9360449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E8FAB8-0575-4E04-9CE7-56279938FA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567543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6E5BF5-287D-4E11-A3EF-B954BBC3C76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36713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ABF0E-5D19-4B19-BD23-E9026075A59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628391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32EE7F-8317-47B7-A873-36BB96D76CF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125528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C27798-0F49-4AB7-A6E5-175845B95EC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7987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BAECD-7493-4B45-89F5-73DC01A17D5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452570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341289-986D-4699-977A-500C9B7B77A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433774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D35A0-9B8B-48EE-A9A4-725C3F803EE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142910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83628-083A-4B55-9228-B27F0A55CE1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812837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7B4F5C-1DF1-4C74-BFE3-59012DC1D18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126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4F6EAA-8CB5-4B82-BEFE-75F904C9BB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23566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D02EB8-98D7-4E05-8E6F-CFE7A00D1F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1276749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B3498-C18A-4987-A4CB-965E960DE1E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127245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7E436-D020-460E-843B-AA7E3ACC25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470237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E8FAB8-0575-4E04-9CE7-56279938FA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252910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6E5BF5-287D-4E11-A3EF-B954BBC3C76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43403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ABF0E-5D19-4B19-BD23-E9026075A59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051147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32EE7F-8317-47B7-A873-36BB96D76CF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119619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C27798-0F49-4AB7-A6E5-175845B95EC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571809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BAECD-7493-4B45-89F5-73DC01A17D5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367353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341289-986D-4699-977A-500C9B7B77A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305659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D35A0-9B8B-48EE-A9A4-725C3F803EE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4855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7BDAA2-0B74-4AF6-A6C3-AD9781341D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1574996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83628-083A-4B55-9228-B27F0A55CE1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20676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7B4F5C-1DF1-4C74-BFE3-59012DC1D18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81180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B3498-C18A-4987-A4CB-965E960DE1E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507704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7E436-D020-460E-843B-AA7E3ACC25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670619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E8FAB8-0575-4E04-9CE7-56279938FA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322203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6E5BF5-287D-4E11-A3EF-B954BBC3C76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554328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ABF0E-5D19-4B19-BD23-E9026075A59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07819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32EE7F-8317-47B7-A873-36BB96D76CF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829591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F64886-26B8-4BFB-B23B-B9B6BEE5311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92071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F0B33A-5F94-4C94-84E2-AF51E1A898A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6599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25A68-6F91-49C2-98D6-EE1C216045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2874350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7BF15-F1A4-4A5B-9AD6-CBDB2C68C1D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411852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81DBDD-9C36-48A2-99B5-D61358CC87E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405439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90105-12D8-49B9-BF31-273F3974175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981897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19765-1DC5-4C13-BFA1-E49EC6BC419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77695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C995A-F2A0-44AB-8855-FC8D52B2536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167680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5DD92E-B4EF-412C-8AC1-911C376C09E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956926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88924-02E8-4153-9DA6-3CD6C02F8B3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728663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2CC31C-D0FD-403D-991A-0B980996E6C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920683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1C8C54-23C3-4704-B16C-16A74CBC599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409767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/>
            <a:ahLst/>
            <a:cxnLst>
              <a:cxn ang="0">
                <a:pos x="5748" y="246"/>
              </a:cxn>
              <a:cxn ang="0">
                <a:pos x="0" y="246"/>
              </a:cxn>
              <a:cxn ang="0">
                <a:pos x="0" y="0"/>
              </a:cxn>
              <a:cxn ang="0">
                <a:pos x="5748" y="0"/>
              </a:cxn>
              <a:cxn ang="0">
                <a:pos x="5748" y="246"/>
              </a:cxn>
              <a:cxn ang="0">
                <a:pos x="5748" y="246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800">
              <a:solidFill>
                <a:srgbClr val="FFFFFF"/>
              </a:solidFill>
            </a:endParaRPr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grpSp>
          <p:nvGrpSpPr>
            <p:cNvPr id="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/>
                <a:ahLst/>
                <a:cxnLst>
                  <a:cxn ang="0">
                    <a:pos x="636" y="373"/>
                  </a:cxn>
                  <a:cxn ang="0">
                    <a:pos x="495" y="370"/>
                  </a:cxn>
                  <a:cxn ang="0">
                    <a:pos x="280" y="249"/>
                  </a:cxn>
                  <a:cxn ang="0">
                    <a:pos x="127" y="66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0" y="65"/>
                  </a:cxn>
                  <a:cxn ang="0">
                    <a:pos x="30" y="119"/>
                  </a:cxn>
                  <a:cxn ang="0">
                    <a:pos x="75" y="243"/>
                  </a:cxn>
                  <a:cxn ang="0">
                    <a:pos x="45" y="422"/>
                  </a:cxn>
                  <a:cxn ang="0">
                    <a:pos x="200" y="329"/>
                  </a:cxn>
                  <a:cxn ang="0">
                    <a:pos x="592" y="527"/>
                  </a:cxn>
                  <a:cxn ang="0">
                    <a:pos x="994" y="529"/>
                  </a:cxn>
                  <a:cxn ang="0">
                    <a:pos x="828" y="473"/>
                  </a:cxn>
                  <a:cxn ang="0">
                    <a:pos x="636" y="373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54" y="18"/>
                  </a:cxn>
                  <a:cxn ang="0">
                    <a:pos x="24" y="30"/>
                  </a:cxn>
                  <a:cxn ang="0">
                    <a:pos x="18" y="66"/>
                  </a:cxn>
                  <a:cxn ang="0">
                    <a:pos x="42" y="114"/>
                  </a:cxn>
                  <a:cxn ang="0">
                    <a:pos x="48" y="162"/>
                  </a:cxn>
                  <a:cxn ang="0">
                    <a:pos x="0" y="353"/>
                  </a:cxn>
                  <a:cxn ang="0">
                    <a:pos x="54" y="233"/>
                  </a:cxn>
                  <a:cxn ang="0">
                    <a:pos x="84" y="216"/>
                  </a:cxn>
                  <a:cxn ang="0">
                    <a:pos x="126" y="126"/>
                  </a:cxn>
                  <a:cxn ang="0">
                    <a:pos x="144" y="120"/>
                  </a:cxn>
                  <a:cxn ang="0">
                    <a:pos x="144" y="90"/>
                  </a:cxn>
                  <a:cxn ang="0">
                    <a:pos x="186" y="66"/>
                  </a:cxn>
                  <a:cxn ang="0">
                    <a:pos x="162" y="60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2" y="13"/>
                  </a:cxn>
                  <a:cxn ang="0">
                    <a:pos x="0" y="40"/>
                  </a:cxn>
                  <a:cxn ang="0">
                    <a:pos x="60" y="121"/>
                  </a:cxn>
                  <a:cxn ang="0">
                    <a:pos x="310" y="271"/>
                  </a:cxn>
                  <a:cxn ang="0">
                    <a:pos x="290" y="139"/>
                  </a:cxn>
                  <a:cxn ang="0">
                    <a:pos x="378" y="76"/>
                  </a:cxn>
                  <a:cxn ang="0">
                    <a:pos x="251" y="94"/>
                  </a:cxn>
                  <a:cxn ang="0">
                    <a:pos x="90" y="54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/>
                <a:ahLst/>
                <a:cxnLst>
                  <a:cxn ang="0">
                    <a:pos x="11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6"/>
                  </a:cxn>
                  <a:cxn ang="0">
                    <a:pos x="6" y="18"/>
                  </a:cxn>
                  <a:cxn ang="0">
                    <a:pos x="0" y="24"/>
                  </a:cxn>
                  <a:cxn ang="0">
                    <a:pos x="78" y="60"/>
                  </a:cxn>
                  <a:cxn ang="0">
                    <a:pos x="96" y="42"/>
                  </a:cxn>
                  <a:cxn ang="0">
                    <a:pos x="155" y="66"/>
                  </a:cxn>
                  <a:cxn ang="0">
                    <a:pos x="126" y="24"/>
                  </a:cxn>
                  <a:cxn ang="0">
                    <a:pos x="149" y="0"/>
                  </a:cxn>
                  <a:cxn ang="0">
                    <a:pos x="114" y="0"/>
                  </a:cxn>
                  <a:cxn ang="0">
                    <a:pos x="114" y="0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/>
                <a:ahLst/>
                <a:cxnLst>
                  <a:cxn ang="0">
                    <a:pos x="6" y="36"/>
                  </a:cxn>
                  <a:cxn ang="0">
                    <a:pos x="0" y="18"/>
                  </a:cxn>
                  <a:cxn ang="0">
                    <a:pos x="12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24" y="6"/>
                  </a:cxn>
                  <a:cxn ang="0">
                    <a:pos x="36" y="6"/>
                  </a:cxn>
                  <a:cxn ang="0">
                    <a:pos x="42" y="0"/>
                  </a:cxn>
                  <a:cxn ang="0">
                    <a:pos x="30" y="18"/>
                  </a:cxn>
                  <a:cxn ang="0">
                    <a:pos x="42" y="48"/>
                  </a:cxn>
                  <a:cxn ang="0">
                    <a:pos x="12" y="72"/>
                  </a:cxn>
                  <a:cxn ang="0">
                    <a:pos x="6" y="36"/>
                  </a:cxn>
                  <a:cxn ang="0">
                    <a:pos x="6" y="36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60"/>
                </a:cxn>
                <a:cxn ang="0">
                  <a:pos x="66" y="108"/>
                </a:cxn>
                <a:cxn ang="0">
                  <a:pos x="143" y="180"/>
                </a:cxn>
                <a:cxn ang="0">
                  <a:pos x="191" y="168"/>
                </a:cxn>
                <a:cxn ang="0">
                  <a:pos x="341" y="287"/>
                </a:cxn>
                <a:cxn ang="0">
                  <a:pos x="305" y="174"/>
                </a:cxn>
                <a:cxn ang="0">
                  <a:pos x="365" y="132"/>
                </a:cxn>
                <a:cxn ang="0">
                  <a:pos x="359" y="126"/>
                </a:cxn>
                <a:cxn ang="0">
                  <a:pos x="335" y="114"/>
                </a:cxn>
                <a:cxn ang="0">
                  <a:pos x="299" y="90"/>
                </a:cxn>
                <a:cxn ang="0">
                  <a:pos x="257" y="72"/>
                </a:cxn>
                <a:cxn ang="0">
                  <a:pos x="215" y="54"/>
                </a:cxn>
                <a:cxn ang="0">
                  <a:pos x="173" y="36"/>
                </a:cxn>
                <a:cxn ang="0">
                  <a:pos x="143" y="24"/>
                </a:cxn>
                <a:cxn ang="0">
                  <a:pos x="131" y="18"/>
                </a:cxn>
                <a:cxn ang="0">
                  <a:pos x="107" y="18"/>
                </a:cxn>
                <a:cxn ang="0">
                  <a:pos x="95" y="18"/>
                </a:cxn>
                <a:cxn ang="0">
                  <a:pos x="72" y="12"/>
                </a:cxn>
                <a:cxn ang="0">
                  <a:pos x="66" y="12"/>
                </a:cxn>
                <a:cxn ang="0">
                  <a:pos x="54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24" y="24"/>
                </a:cxn>
                <a:cxn ang="0">
                  <a:pos x="24" y="24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/>
              <a:ahLst/>
              <a:cxnLst>
                <a:cxn ang="0">
                  <a:pos x="186" y="18"/>
                </a:cxn>
                <a:cxn ang="0">
                  <a:pos x="138" y="6"/>
                </a:cxn>
                <a:cxn ang="0">
                  <a:pos x="96" y="0"/>
                </a:cxn>
                <a:cxn ang="0">
                  <a:pos x="36" y="0"/>
                </a:cxn>
                <a:cxn ang="0">
                  <a:pos x="12" y="25"/>
                </a:cxn>
                <a:cxn ang="0">
                  <a:pos x="0" y="128"/>
                </a:cxn>
                <a:cxn ang="0">
                  <a:pos x="60" y="104"/>
                </a:cxn>
                <a:cxn ang="0">
                  <a:pos x="90" y="134"/>
                </a:cxn>
                <a:cxn ang="0">
                  <a:pos x="150" y="153"/>
                </a:cxn>
                <a:cxn ang="0">
                  <a:pos x="209" y="273"/>
                </a:cxn>
                <a:cxn ang="0">
                  <a:pos x="401" y="359"/>
                </a:cxn>
                <a:cxn ang="0">
                  <a:pos x="777" y="359"/>
                </a:cxn>
                <a:cxn ang="0">
                  <a:pos x="2033" y="499"/>
                </a:cxn>
                <a:cxn ang="0">
                  <a:pos x="2033" y="499"/>
                </a:cxn>
                <a:cxn ang="0">
                  <a:pos x="1991" y="493"/>
                </a:cxn>
                <a:cxn ang="0">
                  <a:pos x="676" y="243"/>
                </a:cxn>
                <a:cxn ang="0">
                  <a:pos x="514" y="159"/>
                </a:cxn>
                <a:cxn ang="0">
                  <a:pos x="425" y="110"/>
                </a:cxn>
                <a:cxn ang="0">
                  <a:pos x="365" y="92"/>
                </a:cxn>
                <a:cxn ang="0">
                  <a:pos x="281" y="61"/>
                </a:cxn>
                <a:cxn ang="0">
                  <a:pos x="186" y="18"/>
                </a:cxn>
                <a:cxn ang="0">
                  <a:pos x="186" y="18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6" y="18"/>
                </a:cxn>
                <a:cxn ang="0">
                  <a:pos x="12" y="12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29" y="18"/>
                </a:cxn>
                <a:cxn ang="0">
                  <a:pos x="53" y="18"/>
                </a:cxn>
                <a:cxn ang="0">
                  <a:pos x="59" y="30"/>
                </a:cxn>
                <a:cxn ang="0">
                  <a:pos x="65" y="42"/>
                </a:cxn>
                <a:cxn ang="0">
                  <a:pos x="71" y="54"/>
                </a:cxn>
                <a:cxn ang="0">
                  <a:pos x="71" y="60"/>
                </a:cxn>
                <a:cxn ang="0">
                  <a:pos x="59" y="54"/>
                </a:cxn>
                <a:cxn ang="0">
                  <a:pos x="47" y="42"/>
                </a:cxn>
                <a:cxn ang="0">
                  <a:pos x="23" y="30"/>
                </a:cxn>
                <a:cxn ang="0">
                  <a:pos x="23" y="36"/>
                </a:cxn>
                <a:cxn ang="0">
                  <a:pos x="18" y="42"/>
                </a:cxn>
                <a:cxn ang="0">
                  <a:pos x="12" y="48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6" y="36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48" y="6"/>
                </a:cxn>
                <a:cxn ang="0">
                  <a:pos x="72" y="6"/>
                </a:cxn>
                <a:cxn ang="0">
                  <a:pos x="114" y="12"/>
                </a:cxn>
                <a:cxn ang="0">
                  <a:pos x="96" y="54"/>
                </a:cxn>
                <a:cxn ang="0">
                  <a:pos x="96" y="60"/>
                </a:cxn>
                <a:cxn ang="0">
                  <a:pos x="102" y="72"/>
                </a:cxn>
                <a:cxn ang="0">
                  <a:pos x="108" y="84"/>
                </a:cxn>
                <a:cxn ang="0">
                  <a:pos x="120" y="96"/>
                </a:cxn>
                <a:cxn ang="0">
                  <a:pos x="143" y="114"/>
                </a:cxn>
                <a:cxn ang="0">
                  <a:pos x="155" y="138"/>
                </a:cxn>
                <a:cxn ang="0">
                  <a:pos x="161" y="156"/>
                </a:cxn>
                <a:cxn ang="0">
                  <a:pos x="161" y="162"/>
                </a:cxn>
                <a:cxn ang="0">
                  <a:pos x="96" y="102"/>
                </a:cxn>
                <a:cxn ang="0">
                  <a:pos x="30" y="54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/>
              <a:ahLst/>
              <a:cxnLst>
                <a:cxn ang="0">
                  <a:pos x="59" y="6"/>
                </a:cxn>
                <a:cxn ang="0">
                  <a:pos x="41" y="30"/>
                </a:cxn>
                <a:cxn ang="0">
                  <a:pos x="41" y="36"/>
                </a:cxn>
                <a:cxn ang="0">
                  <a:pos x="47" y="42"/>
                </a:cxn>
                <a:cxn ang="0">
                  <a:pos x="53" y="54"/>
                </a:cxn>
                <a:cxn ang="0">
                  <a:pos x="53" y="60"/>
                </a:cxn>
                <a:cxn ang="0">
                  <a:pos x="47" y="54"/>
                </a:cxn>
                <a:cxn ang="0">
                  <a:pos x="35" y="48"/>
                </a:cxn>
                <a:cxn ang="0">
                  <a:pos x="23" y="36"/>
                </a:cxn>
                <a:cxn ang="0">
                  <a:pos x="17" y="30"/>
                </a:cxn>
                <a:cxn ang="0">
                  <a:pos x="0" y="0"/>
                </a:cxn>
                <a:cxn ang="0">
                  <a:pos x="59" y="6"/>
                </a:cxn>
                <a:cxn ang="0">
                  <a:pos x="59" y="6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/>
              <a:ahLst/>
              <a:cxnLst>
                <a:cxn ang="0">
                  <a:pos x="233" y="36"/>
                </a:cxn>
                <a:cxn ang="0">
                  <a:pos x="245" y="42"/>
                </a:cxn>
                <a:cxn ang="0">
                  <a:pos x="209" y="84"/>
                </a:cxn>
                <a:cxn ang="0">
                  <a:pos x="143" y="132"/>
                </a:cxn>
                <a:cxn ang="0">
                  <a:pos x="167" y="156"/>
                </a:cxn>
                <a:cxn ang="0">
                  <a:pos x="179" y="204"/>
                </a:cxn>
                <a:cxn ang="0">
                  <a:pos x="77" y="132"/>
                </a:cxn>
                <a:cxn ang="0">
                  <a:pos x="47" y="84"/>
                </a:cxn>
                <a:cxn ang="0">
                  <a:pos x="89" y="66"/>
                </a:cxn>
                <a:cxn ang="0">
                  <a:pos x="59" y="36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2" y="0"/>
                </a:cxn>
                <a:cxn ang="0">
                  <a:pos x="47" y="6"/>
                </a:cxn>
                <a:cxn ang="0">
                  <a:pos x="77" y="6"/>
                </a:cxn>
                <a:cxn ang="0">
                  <a:pos x="83" y="6"/>
                </a:cxn>
                <a:cxn ang="0">
                  <a:pos x="89" y="6"/>
                </a:cxn>
                <a:cxn ang="0">
                  <a:pos x="101" y="12"/>
                </a:cxn>
                <a:cxn ang="0">
                  <a:pos x="125" y="12"/>
                </a:cxn>
                <a:cxn ang="0">
                  <a:pos x="143" y="18"/>
                </a:cxn>
                <a:cxn ang="0">
                  <a:pos x="149" y="18"/>
                </a:cxn>
                <a:cxn ang="0">
                  <a:pos x="149" y="18"/>
                </a:cxn>
                <a:cxn ang="0">
                  <a:pos x="203" y="24"/>
                </a:cxn>
                <a:cxn ang="0">
                  <a:pos x="233" y="36"/>
                </a:cxn>
                <a:cxn ang="0">
                  <a:pos x="233" y="36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</p:grpSp>
      <p:sp>
        <p:nvSpPr>
          <p:cNvPr id="1179670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79671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Rectangle 2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9C839-BB40-4B94-9CA7-2755B3E96CA9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6922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4E2AA-22EC-4F33-BD25-1475055C21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1787875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83CDB4-69D4-4134-8CDE-4A2173C69554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775615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314C4-A1BD-496A-90CD-BB9497EF935D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437858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B0E7AC-81A3-46C2-8909-76E053A24FC5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202936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088C8F-747F-4DAB-BF07-2CC124A1BC34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639444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62F1DC-9F56-43B6-A264-D126D2483CBC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843578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4345D-3F6D-487C-A692-E7776C958B6B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738498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8848EC-9B55-4855-A4CB-0A721709BCFE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224093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1C412A-487F-4E23-8F74-99D0F7304D81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729998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4DBC05-9944-45C4-97D7-183931CCE51B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178621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825BE8-3CDD-4013-A7A8-0D4A24094B8A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4977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61058-C239-426E-8814-F8025A9FCD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4025043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F64886-26B8-4BFB-B23B-B9B6BEE5311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864141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F0B33A-5F94-4C94-84E2-AF51E1A898A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574675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7BF15-F1A4-4A5B-9AD6-CBDB2C68C1D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547604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81DBDD-9C36-48A2-99B5-D61358CC87E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45209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90105-12D8-49B9-BF31-273F3974175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188097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19765-1DC5-4C13-BFA1-E49EC6BC419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73317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C995A-F2A0-44AB-8855-FC8D52B2536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315007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5DD92E-B4EF-412C-8AC1-911C376C09E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339323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88924-02E8-4153-9DA6-3CD6C02F8B3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891764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2CC31C-D0FD-403D-991A-0B980996E6C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0253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044EA-97FC-4CF9-B5B5-6B36632280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4179521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1C8C54-23C3-4704-B16C-16A74CBC599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166369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AB0DA-EE93-483A-95CC-61BFDF5C2A9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033180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C7DFDC-A74C-4E51-8792-86711775D66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094608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DA229-A4BE-4E2D-9A2C-83CED772BC0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632236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9CC3E3-5072-4A76-9D51-6A09EF94583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726465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70D5D9-44A4-4FC7-A3F3-5F5FBDE6FDE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40844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250794-1EE6-4CA8-B631-509315F5249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938957"/>
      </p:ext>
    </p:extLst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D53A8-C830-4695-B785-FBDFA23A378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840679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8C8F3-1EA5-4148-BD5B-621217E2CF5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896096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3BA387-4874-49C0-BB5C-B0765EAEA41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5645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F60B65-6E44-4FBB-910F-F457898182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1352646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54D77C-D301-4D2F-83F6-1091437C03F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544468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023321-2A3B-4FBC-B238-26B468BEEA2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65550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E9E23-E671-4936-BEA4-B6D3333F5F0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507751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F889AC-9B94-4933-803C-5AA9D93C458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35906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18752A-C228-4BAC-967C-B05F738C6F3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635279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1B0973-389E-4F20-8873-ADCA198212E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608249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0CF69-890D-4862-AD82-D1F84508CD7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30919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3333A-D8A8-4F44-BE36-C4F6C8024BF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070001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85F164-4C51-40BE-A0D8-44CD08AC979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367497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62B28-91FE-4689-AB04-F754A418238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9738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kumimoji="0" lang="zh-CN" altLang="zh-CN" sz="2400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2400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119297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9298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1A4454-E278-4CAB-8DB3-C57B99F069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1075327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8ABE2B-B0FA-4E56-9F44-2F79C7FDF15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746642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BE2FCD-3E1B-4356-9BCC-F9D011B9D8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707485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B96FE3-2ECD-434D-8AAF-08239E73CFD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168156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54912-D93D-41B0-AE8E-62C4A8F72FA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261155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E46D5-BC6F-4BBB-85AF-5687C4B3925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892831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2862D-9CB1-48B4-8BC6-2B9B0638486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359602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D9802-A8DA-4E87-8F49-8DA67D0953D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412773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57B6E-AD0A-4ACA-946C-E448248C803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544558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EE8D8B-2396-4728-8EC2-AC93219DFE7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876686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6400C-D52A-4D76-92AD-184DA317151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3284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51C8A-AFD6-430C-9F1F-1A3ADCD25E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8649664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BA0D3-C77A-4870-A0D6-1C068BE2746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472270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93058-0D13-4948-A423-E2FA5FCFCF2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617147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7C4A5D-7F5D-453D-BF0D-A66B1A7FD2B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060694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A6B33D-6B48-4D0B-8D81-A1D1037DA53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556804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C3CFE-24F9-4C4A-9153-E2BA8258D3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5609726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F3827-5788-4ECF-B40C-A59675CA93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8525139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17643-B29E-493C-87CB-ABD8AF228B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4853105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888AC-9C3B-41AD-802B-9993B2089F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0118818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6F469-9BA4-4A38-B883-56D2105D1E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0143779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7A421-D19D-4AC8-B295-E284B90236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04308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A24432-BA72-4E14-9D3C-0BC5E9376C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0062221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514384-DB3A-478B-9A41-2DB344F5F2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8388366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6A53C1-52DE-4081-83AC-03AFE24125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4838166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242F8-CB8B-4AE2-9951-3617EB0E32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9128937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372C4-2D9B-4F09-9BB0-5C2C48462E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3126856"/>
      </p:ext>
    </p:extLst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73B77B-48DE-405A-A563-9834039A67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345020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55E8A-5BFA-4F1B-AAEC-AE86E643218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966087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58F85C-7A30-4584-9A94-8CF6E22F492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722971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AA75F5-A760-46C2-B3B4-B0BE4371B2E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978528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72FCD-5952-42F7-94D2-051A099D3D4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398698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39C74-7A92-4B68-B990-AFE27160B6B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03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ABE3BC-806D-45C0-8AAE-489B70A657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211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578CC1-F286-4D6D-A904-D85D54441E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4006085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EC406-52E5-4C58-9E9B-801FF903BC8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693038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42430A-CA91-43C0-9372-9C52A88D06B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252245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DABE8A-8D5B-4216-96B4-00A9508611F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823354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A2C95-995A-420F-81B5-EDCBC3248CA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305754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D35A1B-3B43-4BE4-A05A-1432DFE8749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169827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5D88B-CCF2-47E5-9A80-09D19F771E9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332287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B35F5-CB02-419F-9451-2BE28D1989E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531481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1479B-1F75-44C2-8F27-3E593A45F0B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864774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DBDEA-F099-4476-8119-4CFF3166146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521618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541C49-E239-48C8-BFB9-F4FADC53A87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1794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138A7B-8167-4C55-A1D8-BF764B8505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2662851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FF4E7-2F31-4D4E-BE6F-3BF6126A2F8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188730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6BBF1-8187-43BE-878D-0E1E6A038E2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47568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2C3E52-1B94-4E1C-8F26-D4F76B69563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42377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DDA34B-E786-4132-B042-D54C3686A9C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04851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449691-E968-427F-9FA0-D74B449D891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835065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2A2D9-8B4E-4C2D-BE54-AB9E2D67323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197599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9DC25C-903E-4450-8AF6-B01F670BEA9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104591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A90F9F-8D9D-48D8-811D-F58352146E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635477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DA0EF-FBE7-4C62-A7F0-009641D92C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886099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651168-D952-46DC-A527-3D28A500B2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93618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E01B1-E523-4ABF-9918-9928B3960A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1373352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707126-7822-43E8-8653-3FEF6F2821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202466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30A8D-1D52-4C27-A84E-AA387878F7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5059868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7735AA-C5B8-4E40-B87E-D1E5C90A99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6892459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82B9FC-E2CA-41B1-8238-A65C86FA0D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1168164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E1A54B-C726-432D-AE3C-CF7942EEA0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98464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D74571-08C7-4BF2-9DC8-B08A57531E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2888457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8A2059-E474-446D-B78E-FCE1326170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8489626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1DDF0-B904-4ED2-80D4-C71365EE32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7834752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926C63-E01B-4243-A404-250EC7D5E5D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231956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F51B8-C8FE-473B-B48F-0A973D32724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0919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1F302-77BC-4EEE-A0B5-192099B1AD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449682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8D7871-FBDF-4CF5-AF76-DAF56022BA4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274000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175CF-424A-4BC0-950C-7A10A3E3060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316003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C2A15-6909-41A3-A5BD-4992E524679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73091"/>
      </p:ext>
    </p:extLst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92AC2-082E-421C-A816-4A4DCEFCE29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61288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4807D0-5324-46E5-BE5E-8017E43F0FA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0140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7C0ED-F849-49C1-A2F4-05EA06D7D66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951638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C5A0D6-E478-4AAE-8AE2-D788775ED6F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215008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121EAF-C03D-4414-9D7F-FAB391198DB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832309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69614-0507-46B3-BD9B-48EC6B8061A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632675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1017B-8EAF-41EA-A577-D8C54CED4F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26881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F8D7C-229D-451C-B290-B3E99F2770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7905014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A982C-89D6-4042-A9F4-B3E3F96E50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0771822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60ECB-6112-4B3C-9486-8FDE4F2559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9714241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8624AE-AEED-4F55-B3DE-0B4444CD9A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4374045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AE1FEE-3822-4D79-AC76-EA78B91B49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1718030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F48CB-7D16-4D69-AB71-2565085F88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332785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D8B1A9-8FA8-4D97-A0BB-5C36C5F82F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9584030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814AA-11D0-4C50-BE11-6CD5E82433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1356275"/>
      </p:ext>
    </p:extLst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9119F2-E888-4C7A-9A3D-833E68B18F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9216281"/>
      </p:ext>
    </p:extLst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3B4F2D-A607-426D-8926-3240B283DF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9359349"/>
      </p:ext>
    </p:extLst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C1806-0147-44F0-8828-5102F6DED0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85471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84FA0-B069-423D-85F8-8D24BE6D2B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4393111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5760 w 6027"/>
                <a:gd name="T1" fmla="*/ 1248 h 2296"/>
                <a:gd name="T2" fmla="*/ 0 w 6027"/>
                <a:gd name="T3" fmla="*/ 1248 h 2296"/>
                <a:gd name="T4" fmla="*/ 0 w 6027"/>
                <a:gd name="T5" fmla="*/ 0 h 2296"/>
                <a:gd name="T6" fmla="*/ 5760 w 6027"/>
                <a:gd name="T7" fmla="*/ 0 h 2296"/>
                <a:gd name="T8" fmla="*/ 5760 w 6027"/>
                <a:gd name="T9" fmla="*/ 1248 h 2296"/>
                <a:gd name="T10" fmla="*/ 5760 w 6027"/>
                <a:gd name="T11" fmla="*/ 1248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800" smtClean="0">
                <a:solidFill>
                  <a:srgbClr val="FFFFFF"/>
                </a:solidFill>
                <a:ea typeface="宋体" charset="-122"/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2895600 w 5748"/>
              <a:gd name="T1" fmla="*/ 609600 h 246"/>
              <a:gd name="T2" fmla="*/ 0 w 5748"/>
              <a:gd name="T3" fmla="*/ 609600 h 246"/>
              <a:gd name="T4" fmla="*/ 0 w 5748"/>
              <a:gd name="T5" fmla="*/ 0 h 246"/>
              <a:gd name="T6" fmla="*/ 2895600 w 5748"/>
              <a:gd name="T7" fmla="*/ 0 h 246"/>
              <a:gd name="T8" fmla="*/ 2895600 w 5748"/>
              <a:gd name="T9" fmla="*/ 609600 h 246"/>
              <a:gd name="T10" fmla="*/ 2895600 w 5748"/>
              <a:gd name="T11" fmla="*/ 609600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800" smtClean="0">
              <a:solidFill>
                <a:srgbClr val="FFFFFF"/>
              </a:solidFill>
              <a:ea typeface="宋体" charset="-122"/>
            </a:endParaRPr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grpSp>
          <p:nvGrpSpPr>
            <p:cNvPr id="1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 smtClean="0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20 h 353"/>
                  <a:gd name="T4" fmla="*/ 24 w 186"/>
                  <a:gd name="T5" fmla="*/ 34 h 353"/>
                  <a:gd name="T6" fmla="*/ 18 w 186"/>
                  <a:gd name="T7" fmla="*/ 74 h 353"/>
                  <a:gd name="T8" fmla="*/ 42 w 186"/>
                  <a:gd name="T9" fmla="*/ 128 h 353"/>
                  <a:gd name="T10" fmla="*/ 48 w 186"/>
                  <a:gd name="T11" fmla="*/ 181 h 353"/>
                  <a:gd name="T12" fmla="*/ 0 w 186"/>
                  <a:gd name="T13" fmla="*/ 395 h 353"/>
                  <a:gd name="T14" fmla="*/ 54 w 186"/>
                  <a:gd name="T15" fmla="*/ 261 h 353"/>
                  <a:gd name="T16" fmla="*/ 84 w 186"/>
                  <a:gd name="T17" fmla="*/ 242 h 353"/>
                  <a:gd name="T18" fmla="*/ 126 w 186"/>
                  <a:gd name="T19" fmla="*/ 141 h 353"/>
                  <a:gd name="T20" fmla="*/ 144 w 186"/>
                  <a:gd name="T21" fmla="*/ 134 h 353"/>
                  <a:gd name="T22" fmla="*/ 144 w 186"/>
                  <a:gd name="T23" fmla="*/ 101 h 353"/>
                  <a:gd name="T24" fmla="*/ 186 w 186"/>
                  <a:gd name="T25" fmla="*/ 74 h 353"/>
                  <a:gd name="T26" fmla="*/ 162 w 186"/>
                  <a:gd name="T27" fmla="*/ 67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 smtClean="0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 smtClean="0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7 h 66"/>
                  <a:gd name="T8" fmla="*/ 6 w 155"/>
                  <a:gd name="T9" fmla="*/ 20 h 66"/>
                  <a:gd name="T10" fmla="*/ 0 w 155"/>
                  <a:gd name="T11" fmla="*/ 27 h 66"/>
                  <a:gd name="T12" fmla="*/ 78 w 155"/>
                  <a:gd name="T13" fmla="*/ 67 h 66"/>
                  <a:gd name="T14" fmla="*/ 96 w 155"/>
                  <a:gd name="T15" fmla="*/ 47 h 66"/>
                  <a:gd name="T16" fmla="*/ 155 w 155"/>
                  <a:gd name="T17" fmla="*/ 74 h 66"/>
                  <a:gd name="T18" fmla="*/ 126 w 155"/>
                  <a:gd name="T19" fmla="*/ 27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 smtClean="0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41 h 72"/>
                  <a:gd name="T2" fmla="*/ 0 w 42"/>
                  <a:gd name="T3" fmla="*/ 20 h 72"/>
                  <a:gd name="T4" fmla="*/ 12 w 42"/>
                  <a:gd name="T5" fmla="*/ 7 h 72"/>
                  <a:gd name="T6" fmla="*/ 0 w 42"/>
                  <a:gd name="T7" fmla="*/ 7 h 72"/>
                  <a:gd name="T8" fmla="*/ 12 w 42"/>
                  <a:gd name="T9" fmla="*/ 7 h 72"/>
                  <a:gd name="T10" fmla="*/ 24 w 42"/>
                  <a:gd name="T11" fmla="*/ 7 h 72"/>
                  <a:gd name="T12" fmla="*/ 36 w 42"/>
                  <a:gd name="T13" fmla="*/ 7 h 72"/>
                  <a:gd name="T14" fmla="*/ 42 w 42"/>
                  <a:gd name="T15" fmla="*/ 0 h 72"/>
                  <a:gd name="T16" fmla="*/ 30 w 42"/>
                  <a:gd name="T17" fmla="*/ 20 h 72"/>
                  <a:gd name="T18" fmla="*/ 42 w 42"/>
                  <a:gd name="T19" fmla="*/ 54 h 72"/>
                  <a:gd name="T20" fmla="*/ 12 w 42"/>
                  <a:gd name="T21" fmla="*/ 81 h 72"/>
                  <a:gd name="T22" fmla="*/ 6 w 42"/>
                  <a:gd name="T23" fmla="*/ 41 h 72"/>
                  <a:gd name="T24" fmla="*/ 6 w 42"/>
                  <a:gd name="T25" fmla="*/ 41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 smtClean="0">
                  <a:solidFill>
                    <a:srgbClr val="FFFFFF"/>
                  </a:solidFill>
                  <a:ea typeface="宋体" charset="-122"/>
                </a:endParaRPr>
              </a:p>
            </p:txBody>
          </p:sp>
        </p:grpSp>
        <p:sp>
          <p:nvSpPr>
            <p:cNvPr id="11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1 h 287"/>
                <a:gd name="T4" fmla="*/ 66 w 365"/>
                <a:gd name="T5" fmla="*/ 110 h 287"/>
                <a:gd name="T6" fmla="*/ 143 w 365"/>
                <a:gd name="T7" fmla="*/ 183 h 287"/>
                <a:gd name="T8" fmla="*/ 191 w 365"/>
                <a:gd name="T9" fmla="*/ 170 h 287"/>
                <a:gd name="T10" fmla="*/ 341 w 365"/>
                <a:gd name="T11" fmla="*/ 291 h 287"/>
                <a:gd name="T12" fmla="*/ 305 w 365"/>
                <a:gd name="T13" fmla="*/ 176 h 287"/>
                <a:gd name="T14" fmla="*/ 365 w 365"/>
                <a:gd name="T15" fmla="*/ 134 h 287"/>
                <a:gd name="T16" fmla="*/ 359 w 365"/>
                <a:gd name="T17" fmla="*/ 128 h 287"/>
                <a:gd name="T18" fmla="*/ 335 w 365"/>
                <a:gd name="T19" fmla="*/ 116 h 287"/>
                <a:gd name="T20" fmla="*/ 299 w 365"/>
                <a:gd name="T21" fmla="*/ 91 h 287"/>
                <a:gd name="T22" fmla="*/ 257 w 365"/>
                <a:gd name="T23" fmla="*/ 73 h 287"/>
                <a:gd name="T24" fmla="*/ 215 w 365"/>
                <a:gd name="T25" fmla="*/ 55 h 287"/>
                <a:gd name="T26" fmla="*/ 173 w 365"/>
                <a:gd name="T27" fmla="*/ 37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800" smtClean="0">
                <a:solidFill>
                  <a:srgbClr val="FFFFFF"/>
                </a:solidFill>
                <a:ea typeface="宋体" charset="-122"/>
              </a:endParaRPr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800" smtClean="0">
                <a:solidFill>
                  <a:srgbClr val="FFFFFF"/>
                </a:solidFill>
                <a:ea typeface="宋体" charset="-122"/>
              </a:endParaRPr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1 h 60"/>
                <a:gd name="T16" fmla="*/ 65 w 71"/>
                <a:gd name="T17" fmla="*/ 43 h 60"/>
                <a:gd name="T18" fmla="*/ 71 w 71"/>
                <a:gd name="T19" fmla="*/ 55 h 60"/>
                <a:gd name="T20" fmla="*/ 71 w 71"/>
                <a:gd name="T21" fmla="*/ 61 h 60"/>
                <a:gd name="T22" fmla="*/ 59 w 71"/>
                <a:gd name="T23" fmla="*/ 55 h 60"/>
                <a:gd name="T24" fmla="*/ 47 w 71"/>
                <a:gd name="T25" fmla="*/ 43 h 60"/>
                <a:gd name="T26" fmla="*/ 23 w 71"/>
                <a:gd name="T27" fmla="*/ 31 h 60"/>
                <a:gd name="T28" fmla="*/ 23 w 71"/>
                <a:gd name="T29" fmla="*/ 37 h 60"/>
                <a:gd name="T30" fmla="*/ 18 w 71"/>
                <a:gd name="T31" fmla="*/ 43 h 60"/>
                <a:gd name="T32" fmla="*/ 12 w 71"/>
                <a:gd name="T33" fmla="*/ 49 h 60"/>
                <a:gd name="T34" fmla="*/ 6 w 71"/>
                <a:gd name="T35" fmla="*/ 49 h 60"/>
                <a:gd name="T36" fmla="*/ 6 w 71"/>
                <a:gd name="T37" fmla="*/ 49 h 60"/>
                <a:gd name="T38" fmla="*/ 6 w 71"/>
                <a:gd name="T39" fmla="*/ 37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800" smtClean="0">
                <a:solidFill>
                  <a:srgbClr val="FFFFFF"/>
                </a:solidFill>
                <a:ea typeface="宋体" charset="-122"/>
              </a:endParaRPr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5 h 162"/>
                <a:gd name="T10" fmla="*/ 96 w 161"/>
                <a:gd name="T11" fmla="*/ 61 h 162"/>
                <a:gd name="T12" fmla="*/ 102 w 161"/>
                <a:gd name="T13" fmla="*/ 73 h 162"/>
                <a:gd name="T14" fmla="*/ 108 w 161"/>
                <a:gd name="T15" fmla="*/ 85 h 162"/>
                <a:gd name="T16" fmla="*/ 120 w 161"/>
                <a:gd name="T17" fmla="*/ 97 h 162"/>
                <a:gd name="T18" fmla="*/ 143 w 161"/>
                <a:gd name="T19" fmla="*/ 115 h 162"/>
                <a:gd name="T20" fmla="*/ 155 w 161"/>
                <a:gd name="T21" fmla="*/ 140 h 162"/>
                <a:gd name="T22" fmla="*/ 161 w 161"/>
                <a:gd name="T23" fmla="*/ 158 h 162"/>
                <a:gd name="T24" fmla="*/ 161 w 161"/>
                <a:gd name="T25" fmla="*/ 164 h 162"/>
                <a:gd name="T26" fmla="*/ 96 w 161"/>
                <a:gd name="T27" fmla="*/ 103 h 162"/>
                <a:gd name="T28" fmla="*/ 30 w 161"/>
                <a:gd name="T29" fmla="*/ 55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800" smtClean="0">
                <a:solidFill>
                  <a:srgbClr val="FFFFFF"/>
                </a:solidFill>
                <a:ea typeface="宋体" charset="-122"/>
              </a:endParaRPr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1 h 60"/>
                <a:gd name="T4" fmla="*/ 41 w 59"/>
                <a:gd name="T5" fmla="*/ 37 h 60"/>
                <a:gd name="T6" fmla="*/ 47 w 59"/>
                <a:gd name="T7" fmla="*/ 43 h 60"/>
                <a:gd name="T8" fmla="*/ 53 w 59"/>
                <a:gd name="T9" fmla="*/ 55 h 60"/>
                <a:gd name="T10" fmla="*/ 53 w 59"/>
                <a:gd name="T11" fmla="*/ 61 h 60"/>
                <a:gd name="T12" fmla="*/ 47 w 59"/>
                <a:gd name="T13" fmla="*/ 55 h 60"/>
                <a:gd name="T14" fmla="*/ 35 w 59"/>
                <a:gd name="T15" fmla="*/ 49 h 60"/>
                <a:gd name="T16" fmla="*/ 23 w 59"/>
                <a:gd name="T17" fmla="*/ 37 h 60"/>
                <a:gd name="T18" fmla="*/ 17 w 59"/>
                <a:gd name="T19" fmla="*/ 31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800" smtClean="0">
                <a:solidFill>
                  <a:srgbClr val="FFFFFF"/>
                </a:solidFill>
                <a:ea typeface="宋体" charset="-122"/>
              </a:endParaRPr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7 h 204"/>
                <a:gd name="T2" fmla="*/ 245 w 245"/>
                <a:gd name="T3" fmla="*/ 43 h 204"/>
                <a:gd name="T4" fmla="*/ 209 w 245"/>
                <a:gd name="T5" fmla="*/ 85 h 204"/>
                <a:gd name="T6" fmla="*/ 143 w 245"/>
                <a:gd name="T7" fmla="*/ 134 h 204"/>
                <a:gd name="T8" fmla="*/ 167 w 245"/>
                <a:gd name="T9" fmla="*/ 158 h 204"/>
                <a:gd name="T10" fmla="*/ 179 w 245"/>
                <a:gd name="T11" fmla="*/ 207 h 204"/>
                <a:gd name="T12" fmla="*/ 77 w 245"/>
                <a:gd name="T13" fmla="*/ 134 h 204"/>
                <a:gd name="T14" fmla="*/ 47 w 245"/>
                <a:gd name="T15" fmla="*/ 85 h 204"/>
                <a:gd name="T16" fmla="*/ 89 w 245"/>
                <a:gd name="T17" fmla="*/ 67 h 204"/>
                <a:gd name="T18" fmla="*/ 59 w 245"/>
                <a:gd name="T19" fmla="*/ 37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7 h 204"/>
                <a:gd name="T50" fmla="*/ 233 w 245"/>
                <a:gd name="T51" fmla="*/ 37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800" smtClean="0">
                <a:solidFill>
                  <a:srgbClr val="FFFFFF"/>
                </a:solidFill>
                <a:ea typeface="宋体" charset="-122"/>
              </a:endParaRPr>
            </a:p>
          </p:txBody>
        </p:sp>
      </p:grpSp>
      <p:sp>
        <p:nvSpPr>
          <p:cNvPr id="1179670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79671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Rectangle 2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41882-8431-4A50-B550-B6842BAF7CFD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031090"/>
      </p:ext>
    </p:extLst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2A1F4F-2717-4BA6-8B44-45B4209E94FF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53668"/>
      </p:ext>
    </p:extLst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5FB3C-E35E-4B0E-A056-9CE2A5E44FD5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0843"/>
      </p:ext>
    </p:extLst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BD7DCE-A0A5-4DA0-A716-DE9F44DD90A0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017170"/>
      </p:ext>
    </p:extLst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8C38D7-0152-41EC-9716-D23C3B2D4BD6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19433"/>
      </p:ext>
    </p:extLst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8867C-869F-4611-B250-BB6C73B9945A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385251"/>
      </p:ext>
    </p:extLst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3F5F5-4A58-4962-BF0F-08038A5F1B03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1426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0FEABE-0149-407E-98A9-A1BA4CFEB27A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931524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36743-47DA-44B4-B905-DD1875D31480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578372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EF84D-34F9-4BDB-A581-09B499AF7AF3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4342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FC7F56-2788-4458-B08C-92459CA325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6580536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4DD734-CD1F-445B-8B76-8293AAB97E55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942436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C855C-866B-4623-BED5-9247E589D3E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07335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5E62A-9313-4672-B438-778B434FB80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757055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6CE92E-70DA-4E22-A835-576F56EBD5C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385150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173647-CF32-4BD1-A2AD-C23838EB28B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255375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0D8610-8CDE-4D07-9312-8373E4623F4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764401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F76677-1E15-4216-8B7E-A80194AFAFE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83447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7F47DD-CA45-45B7-BD0D-1217F321AB3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083964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760945-21CE-4D1C-9F26-C8024972A38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03602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C5BF9-FCF0-45DE-8A6F-53EAF7A52E4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1796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D2C95-6B17-4031-9AC5-FDA6D2E33E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5525714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A85790-8C7C-4FF4-93D6-B2767125C31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891161"/>
      </p:ext>
    </p:extLst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F41C6B-2EF5-475B-8B07-DA27CC35617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338975"/>
      </p:ext>
    </p:extLst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D516E9-27D1-4935-8F10-060861C4018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924530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E513A-DA70-4688-8D30-1FA7537974F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01177"/>
      </p:ext>
    </p:extLst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96751C-9C3F-4409-A3FE-4880679F82F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474229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091475-B350-4B11-AC2D-7264605B6CF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724210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F841D9-E181-41A4-A792-D897FA35FA8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985194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4F5BD4-97E2-4EF0-AD04-D9A5B53921B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315108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97C6E4-CBD5-4974-95ED-FEEB7E1EEBD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179212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6930D3-B8A0-4538-9203-0A5FE65937D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444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B7ECF-32F5-426E-9412-430F6B3FD8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609341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30E8F-B77C-4FD2-911D-59B748FFFAA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029836"/>
      </p:ext>
    </p:extLst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F0542-89E1-4D55-A4B0-773A9839491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850469"/>
      </p:ext>
    </p:extLst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EDABC-3D37-4415-9BF6-A23BAEDE4E8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00482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D96014-919E-4208-B9FC-7DF40BC8EA5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180912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F7DED-C5B9-475D-8358-D12140EA23F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102092"/>
      </p:ext>
    </p:extLst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ACB12-98D1-4C42-AE17-7FD620D0C5C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229729"/>
      </p:ext>
    </p:extLst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DE5C9A-360E-4095-9D8D-8D340F8430D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868628"/>
      </p:ext>
    </p:extLst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10F047-31CC-4028-A38D-8E3B8BC2F0E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999365"/>
      </p:ext>
    </p:extLst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8CD0A3-076A-4CB0-8323-86615D03E6A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824918"/>
      </p:ext>
    </p:extLst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A072A7-2639-48B7-8AF5-29DB2E2797B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3257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2FFDC-DCCB-415E-86D6-7D8026E33C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1007287"/>
      </p:ext>
    </p:extLst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FDB62D-C046-4134-8BD4-4E9B7B0B3EB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827391"/>
      </p:ext>
    </p:extLst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D1CBE7-792F-410D-BB64-43CDECEFCE8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632141"/>
      </p:ext>
    </p:extLst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5B34B5-0063-4376-BBCE-2CC6C84D311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380594"/>
      </p:ext>
    </p:extLst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8BEE77-7C17-456C-8E7B-2A1C7DB0EEF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550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9C64E8-2895-4E41-962A-88F0054BCD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46359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E2FE3F-90F6-4378-8B9A-EBDA6D6CC2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39474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56B88-109D-4B73-8A06-3E6FDAF863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80610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ACB9EC-9B8B-470F-8919-FDECBEEC2A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75715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E0F683-EAE5-4B38-BAC6-F2C1FD757A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582142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83A8D6-9F93-4CED-B592-EF044B4F9A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042826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A9CFC-B0B6-46BA-87B6-8C9C784830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29954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E0AFA-A9DB-434C-B3E2-4EA4B30AD6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478838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EE5B9-2C45-4889-8F05-1A18D58A94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644812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E9901D-E6EA-4E8C-9F7E-7EC06C985F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98744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55E8A-5BFA-4F1B-AAEC-AE86E64321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9827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701BF-D8D4-4195-ABE7-741FB19BEE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806560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58F85C-7A30-4584-9A94-8CF6E22F49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898062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AA75F5-A760-46C2-B3B4-B0BE4371B2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65314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72FCD-5952-42F7-94D2-051A099D3D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26587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39C74-7A92-4B68-B990-AFE27160B6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87245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EC406-52E5-4C58-9E9B-801FF903BC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76304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42430A-CA91-43C0-9372-9C52A88D06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281648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DABE8A-8D5B-4216-96B4-00A9508611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76422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A2C95-995A-420F-81B5-EDCBC3248C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160149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D35A1B-3B43-4BE4-A05A-1432DFE874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514367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5D88B-CCF2-47E5-9A80-09D19F771E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9198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D79AD-4C42-4E68-86FA-74882F5B92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529776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0E02D-7B53-44BF-8BC7-C8B7E8E594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20300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29331F-5EDD-44F1-AFC1-EF2CABB562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383302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3CB74C-CA9F-4A9A-9C24-C9DAB225CE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69101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FB1280-FBB7-40C6-8A83-0F70665801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071568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09BF7-6A6E-4BCA-A61A-BFB7EA4CA1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1562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36144E-7C8D-4221-84D0-2270F89812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424670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8F7F9A-2179-4430-ADE8-1C497B00E9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872345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221324-E485-42B6-A0A5-309C16419A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711222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142EF1-22B3-4E94-B3F3-B1B536A140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970599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BE4E7-92CF-4A08-B479-4448E36D5A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454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6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3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0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9.xml"/><Relationship Id="rId12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8.xml"/><Relationship Id="rId11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217.xml"/><Relationship Id="rId10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216.xml"/><Relationship Id="rId9" Type="http://schemas.openxmlformats.org/officeDocument/2006/relationships/slideLayout" Target="../slideLayouts/slideLayout22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27.xml"/><Relationship Id="rId7" Type="http://schemas.openxmlformats.org/officeDocument/2006/relationships/slideLayout" Target="../slideLayouts/slideLayout231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34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3.xml"/><Relationship Id="rId3" Type="http://schemas.openxmlformats.org/officeDocument/2006/relationships/slideLayout" Target="../slideLayouts/slideLayout238.xml"/><Relationship Id="rId7" Type="http://schemas.openxmlformats.org/officeDocument/2006/relationships/slideLayout" Target="../slideLayouts/slideLayout242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7.xml"/><Relationship Id="rId1" Type="http://schemas.openxmlformats.org/officeDocument/2006/relationships/slideLayout" Target="../slideLayouts/slideLayout236.xml"/><Relationship Id="rId6" Type="http://schemas.openxmlformats.org/officeDocument/2006/relationships/slideLayout" Target="../slideLayouts/slideLayout241.xml"/><Relationship Id="rId11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0.xml"/><Relationship Id="rId10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39.xml"/><Relationship Id="rId9" Type="http://schemas.openxmlformats.org/officeDocument/2006/relationships/slideLayout" Target="../slideLayouts/slideLayout244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4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49.xml"/><Relationship Id="rId7" Type="http://schemas.openxmlformats.org/officeDocument/2006/relationships/slideLayout" Target="../slideLayouts/slideLayout253.xml"/><Relationship Id="rId12" Type="http://schemas.openxmlformats.org/officeDocument/2006/relationships/slideLayout" Target="../slideLayouts/slideLayout258.xml"/><Relationship Id="rId2" Type="http://schemas.openxmlformats.org/officeDocument/2006/relationships/slideLayout" Target="../slideLayouts/slideLayout248.xml"/><Relationship Id="rId1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52.xml"/><Relationship Id="rId11" Type="http://schemas.openxmlformats.org/officeDocument/2006/relationships/slideLayout" Target="../slideLayouts/slideLayout257.xml"/><Relationship Id="rId5" Type="http://schemas.openxmlformats.org/officeDocument/2006/relationships/slideLayout" Target="../slideLayouts/slideLayout251.xml"/><Relationship Id="rId10" Type="http://schemas.openxmlformats.org/officeDocument/2006/relationships/slideLayout" Target="../slideLayouts/slideLayout256.xml"/><Relationship Id="rId4" Type="http://schemas.openxmlformats.org/officeDocument/2006/relationships/slideLayout" Target="../slideLayouts/slideLayout250.xml"/><Relationship Id="rId9" Type="http://schemas.openxmlformats.org/officeDocument/2006/relationships/slideLayout" Target="../slideLayouts/slideLayout255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6.xml"/><Relationship Id="rId3" Type="http://schemas.openxmlformats.org/officeDocument/2006/relationships/slideLayout" Target="../slideLayouts/slideLayout261.xml"/><Relationship Id="rId7" Type="http://schemas.openxmlformats.org/officeDocument/2006/relationships/slideLayout" Target="../slideLayouts/slideLayout265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59.xml"/><Relationship Id="rId6" Type="http://schemas.openxmlformats.org/officeDocument/2006/relationships/slideLayout" Target="../slideLayouts/slideLayout264.xml"/><Relationship Id="rId11" Type="http://schemas.openxmlformats.org/officeDocument/2006/relationships/slideLayout" Target="../slideLayouts/slideLayout269.xml"/><Relationship Id="rId5" Type="http://schemas.openxmlformats.org/officeDocument/2006/relationships/slideLayout" Target="../slideLayouts/slideLayout263.xml"/><Relationship Id="rId10" Type="http://schemas.openxmlformats.org/officeDocument/2006/relationships/slideLayout" Target="../slideLayouts/slideLayout268.xml"/><Relationship Id="rId4" Type="http://schemas.openxmlformats.org/officeDocument/2006/relationships/slideLayout" Target="../slideLayouts/slideLayout262.xml"/><Relationship Id="rId9" Type="http://schemas.openxmlformats.org/officeDocument/2006/relationships/slideLayout" Target="../slideLayouts/slideLayout267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7.xml"/><Relationship Id="rId13" Type="http://schemas.openxmlformats.org/officeDocument/2006/relationships/slideLayout" Target="../slideLayouts/slideLayout282.xml"/><Relationship Id="rId3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76.xml"/><Relationship Id="rId12" Type="http://schemas.openxmlformats.org/officeDocument/2006/relationships/slideLayout" Target="../slideLayouts/slideLayout281.xml"/><Relationship Id="rId2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70.xml"/><Relationship Id="rId6" Type="http://schemas.openxmlformats.org/officeDocument/2006/relationships/slideLayout" Target="../slideLayouts/slideLayout275.xml"/><Relationship Id="rId11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4.xml"/><Relationship Id="rId15" Type="http://schemas.openxmlformats.org/officeDocument/2006/relationships/theme" Target="../theme/theme25.xml"/><Relationship Id="rId10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3.xml"/><Relationship Id="rId9" Type="http://schemas.openxmlformats.org/officeDocument/2006/relationships/slideLayout" Target="../slideLayouts/slideLayout278.xml"/><Relationship Id="rId14" Type="http://schemas.openxmlformats.org/officeDocument/2006/relationships/slideLayout" Target="../slideLayouts/slideLayout28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1.xml"/><Relationship Id="rId13" Type="http://schemas.openxmlformats.org/officeDocument/2006/relationships/theme" Target="../theme/theme26.xml"/><Relationship Id="rId3" Type="http://schemas.openxmlformats.org/officeDocument/2006/relationships/slideLayout" Target="../slideLayouts/slideLayout286.xml"/><Relationship Id="rId7" Type="http://schemas.openxmlformats.org/officeDocument/2006/relationships/slideLayout" Target="../slideLayouts/slideLayout290.xml"/><Relationship Id="rId12" Type="http://schemas.openxmlformats.org/officeDocument/2006/relationships/slideLayout" Target="../slideLayouts/slideLayout295.xml"/><Relationship Id="rId2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84.xml"/><Relationship Id="rId6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294.xml"/><Relationship Id="rId5" Type="http://schemas.openxmlformats.org/officeDocument/2006/relationships/slideLayout" Target="../slideLayouts/slideLayout288.xml"/><Relationship Id="rId10" Type="http://schemas.openxmlformats.org/officeDocument/2006/relationships/slideLayout" Target="../slideLayouts/slideLayout293.xml"/><Relationship Id="rId4" Type="http://schemas.openxmlformats.org/officeDocument/2006/relationships/slideLayout" Target="../slideLayouts/slideLayout287.xml"/><Relationship Id="rId9" Type="http://schemas.openxmlformats.org/officeDocument/2006/relationships/slideLayout" Target="../slideLayouts/slideLayout292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3.xml"/><Relationship Id="rId3" Type="http://schemas.openxmlformats.org/officeDocument/2006/relationships/slideLayout" Target="../slideLayouts/slideLayout298.xml"/><Relationship Id="rId7" Type="http://schemas.openxmlformats.org/officeDocument/2006/relationships/slideLayout" Target="../slideLayouts/slideLayout302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97.xml"/><Relationship Id="rId1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4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4.xml"/><Relationship Id="rId13" Type="http://schemas.openxmlformats.org/officeDocument/2006/relationships/theme" Target="../theme/theme28.xml"/><Relationship Id="rId3" Type="http://schemas.openxmlformats.org/officeDocument/2006/relationships/slideLayout" Target="../slideLayouts/slideLayout309.xml"/><Relationship Id="rId7" Type="http://schemas.openxmlformats.org/officeDocument/2006/relationships/slideLayout" Target="../slideLayouts/slideLayout313.xml"/><Relationship Id="rId12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08.xml"/><Relationship Id="rId1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5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1.xml"/><Relationship Id="rId7" Type="http://schemas.openxmlformats.org/officeDocument/2006/relationships/slideLayout" Target="../slideLayouts/slideLayout325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20.xml"/><Relationship Id="rId1" Type="http://schemas.openxmlformats.org/officeDocument/2006/relationships/slideLayout" Target="../slideLayouts/slideLayout319.xml"/><Relationship Id="rId6" Type="http://schemas.openxmlformats.org/officeDocument/2006/relationships/slideLayout" Target="../slideLayouts/slideLayout324.xml"/><Relationship Id="rId11" Type="http://schemas.openxmlformats.org/officeDocument/2006/relationships/slideLayout" Target="../slideLayouts/slideLayout329.xml"/><Relationship Id="rId5" Type="http://schemas.openxmlformats.org/officeDocument/2006/relationships/slideLayout" Target="../slideLayouts/slideLayout323.xml"/><Relationship Id="rId10" Type="http://schemas.openxmlformats.org/officeDocument/2006/relationships/slideLayout" Target="../slideLayouts/slideLayout328.xml"/><Relationship Id="rId4" Type="http://schemas.openxmlformats.org/officeDocument/2006/relationships/slideLayout" Target="../slideLayouts/slideLayout322.xml"/><Relationship Id="rId9" Type="http://schemas.openxmlformats.org/officeDocument/2006/relationships/slideLayout" Target="../slideLayouts/slideLayout3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7.xml"/><Relationship Id="rId13" Type="http://schemas.openxmlformats.org/officeDocument/2006/relationships/theme" Target="../theme/theme30.xml"/><Relationship Id="rId3" Type="http://schemas.openxmlformats.org/officeDocument/2006/relationships/slideLayout" Target="../slideLayouts/slideLayout332.xml"/><Relationship Id="rId7" Type="http://schemas.openxmlformats.org/officeDocument/2006/relationships/slideLayout" Target="../slideLayouts/slideLayout336.xml"/><Relationship Id="rId12" Type="http://schemas.openxmlformats.org/officeDocument/2006/relationships/slideLayout" Target="../slideLayouts/slideLayout341.xml"/><Relationship Id="rId2" Type="http://schemas.openxmlformats.org/officeDocument/2006/relationships/slideLayout" Target="../slideLayouts/slideLayout331.xml"/><Relationship Id="rId1" Type="http://schemas.openxmlformats.org/officeDocument/2006/relationships/slideLayout" Target="../slideLayouts/slideLayout330.xml"/><Relationship Id="rId6" Type="http://schemas.openxmlformats.org/officeDocument/2006/relationships/slideLayout" Target="../slideLayouts/slideLayout335.xml"/><Relationship Id="rId11" Type="http://schemas.openxmlformats.org/officeDocument/2006/relationships/slideLayout" Target="../slideLayouts/slideLayout340.xml"/><Relationship Id="rId5" Type="http://schemas.openxmlformats.org/officeDocument/2006/relationships/slideLayout" Target="../slideLayouts/slideLayout334.xml"/><Relationship Id="rId10" Type="http://schemas.openxmlformats.org/officeDocument/2006/relationships/slideLayout" Target="../slideLayouts/slideLayout339.xml"/><Relationship Id="rId4" Type="http://schemas.openxmlformats.org/officeDocument/2006/relationships/slideLayout" Target="../slideLayouts/slideLayout333.xml"/><Relationship Id="rId9" Type="http://schemas.openxmlformats.org/officeDocument/2006/relationships/slideLayout" Target="../slideLayouts/slideLayout338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44.xml"/><Relationship Id="rId7" Type="http://schemas.openxmlformats.org/officeDocument/2006/relationships/slideLayout" Target="../slideLayouts/slideLayout348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43.xml"/><Relationship Id="rId1" Type="http://schemas.openxmlformats.org/officeDocument/2006/relationships/slideLayout" Target="../slideLayouts/slideLayout342.xml"/><Relationship Id="rId6" Type="http://schemas.openxmlformats.org/officeDocument/2006/relationships/slideLayout" Target="../slideLayouts/slideLayout347.xml"/><Relationship Id="rId11" Type="http://schemas.openxmlformats.org/officeDocument/2006/relationships/slideLayout" Target="../slideLayouts/slideLayout352.xml"/><Relationship Id="rId5" Type="http://schemas.openxmlformats.org/officeDocument/2006/relationships/slideLayout" Target="../slideLayouts/slideLayout346.xml"/><Relationship Id="rId10" Type="http://schemas.openxmlformats.org/officeDocument/2006/relationships/slideLayout" Target="../slideLayouts/slideLayout351.xml"/><Relationship Id="rId4" Type="http://schemas.openxmlformats.org/officeDocument/2006/relationships/slideLayout" Target="../slideLayouts/slideLayout345.xml"/><Relationship Id="rId9" Type="http://schemas.openxmlformats.org/officeDocument/2006/relationships/slideLayout" Target="../slideLayouts/slideLayout350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0.xml"/><Relationship Id="rId13" Type="http://schemas.openxmlformats.org/officeDocument/2006/relationships/theme" Target="../theme/theme32.xml"/><Relationship Id="rId3" Type="http://schemas.openxmlformats.org/officeDocument/2006/relationships/slideLayout" Target="../slideLayouts/slideLayout355.xml"/><Relationship Id="rId7" Type="http://schemas.openxmlformats.org/officeDocument/2006/relationships/slideLayout" Target="../slideLayouts/slideLayout359.xml"/><Relationship Id="rId12" Type="http://schemas.openxmlformats.org/officeDocument/2006/relationships/slideLayout" Target="../slideLayouts/slideLayout364.xml"/><Relationship Id="rId2" Type="http://schemas.openxmlformats.org/officeDocument/2006/relationships/slideLayout" Target="../slideLayouts/slideLayout354.xml"/><Relationship Id="rId1" Type="http://schemas.openxmlformats.org/officeDocument/2006/relationships/slideLayout" Target="../slideLayouts/slideLayout353.xml"/><Relationship Id="rId6" Type="http://schemas.openxmlformats.org/officeDocument/2006/relationships/slideLayout" Target="../slideLayouts/slideLayout358.xml"/><Relationship Id="rId11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57.xml"/><Relationship Id="rId10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56.xml"/><Relationship Id="rId9" Type="http://schemas.openxmlformats.org/officeDocument/2006/relationships/slideLayout" Target="../slideLayouts/slideLayout361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2.xml"/><Relationship Id="rId13" Type="http://schemas.openxmlformats.org/officeDocument/2006/relationships/theme" Target="../theme/theme33.xml"/><Relationship Id="rId3" Type="http://schemas.openxmlformats.org/officeDocument/2006/relationships/slideLayout" Target="../slideLayouts/slideLayout367.xml"/><Relationship Id="rId7" Type="http://schemas.openxmlformats.org/officeDocument/2006/relationships/slideLayout" Target="../slideLayouts/slideLayout371.xml"/><Relationship Id="rId12" Type="http://schemas.openxmlformats.org/officeDocument/2006/relationships/slideLayout" Target="../slideLayouts/slideLayout376.xml"/><Relationship Id="rId2" Type="http://schemas.openxmlformats.org/officeDocument/2006/relationships/slideLayout" Target="../slideLayouts/slideLayout366.xml"/><Relationship Id="rId1" Type="http://schemas.openxmlformats.org/officeDocument/2006/relationships/slideLayout" Target="../slideLayouts/slideLayout365.xml"/><Relationship Id="rId6" Type="http://schemas.openxmlformats.org/officeDocument/2006/relationships/slideLayout" Target="../slideLayouts/slideLayout370.xml"/><Relationship Id="rId11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69.xml"/><Relationship Id="rId10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68.xml"/><Relationship Id="rId9" Type="http://schemas.openxmlformats.org/officeDocument/2006/relationships/slideLayout" Target="../slideLayouts/slideLayout373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4.xml"/><Relationship Id="rId13" Type="http://schemas.openxmlformats.org/officeDocument/2006/relationships/theme" Target="../theme/theme34.xml"/><Relationship Id="rId3" Type="http://schemas.openxmlformats.org/officeDocument/2006/relationships/slideLayout" Target="../slideLayouts/slideLayout379.xml"/><Relationship Id="rId7" Type="http://schemas.openxmlformats.org/officeDocument/2006/relationships/slideLayout" Target="../slideLayouts/slideLayout383.xml"/><Relationship Id="rId12" Type="http://schemas.openxmlformats.org/officeDocument/2006/relationships/slideLayout" Target="../slideLayouts/slideLayout388.xml"/><Relationship Id="rId2" Type="http://schemas.openxmlformats.org/officeDocument/2006/relationships/slideLayout" Target="../slideLayouts/slideLayout378.xml"/><Relationship Id="rId1" Type="http://schemas.openxmlformats.org/officeDocument/2006/relationships/slideLayout" Target="../slideLayouts/slideLayout377.xml"/><Relationship Id="rId6" Type="http://schemas.openxmlformats.org/officeDocument/2006/relationships/slideLayout" Target="../slideLayouts/slideLayout382.xml"/><Relationship Id="rId11" Type="http://schemas.openxmlformats.org/officeDocument/2006/relationships/slideLayout" Target="../slideLayouts/slideLayout387.xml"/><Relationship Id="rId5" Type="http://schemas.openxmlformats.org/officeDocument/2006/relationships/slideLayout" Target="../slideLayouts/slideLayout381.xml"/><Relationship Id="rId10" Type="http://schemas.openxmlformats.org/officeDocument/2006/relationships/slideLayout" Target="../slideLayouts/slideLayout386.xml"/><Relationship Id="rId4" Type="http://schemas.openxmlformats.org/officeDocument/2006/relationships/slideLayout" Target="../slideLayouts/slideLayout380.xml"/><Relationship Id="rId9" Type="http://schemas.openxmlformats.org/officeDocument/2006/relationships/slideLayout" Target="../slideLayouts/slideLayout385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6.xml"/><Relationship Id="rId13" Type="http://schemas.openxmlformats.org/officeDocument/2006/relationships/theme" Target="../theme/theme35.xml"/><Relationship Id="rId3" Type="http://schemas.openxmlformats.org/officeDocument/2006/relationships/slideLayout" Target="../slideLayouts/slideLayout391.xml"/><Relationship Id="rId7" Type="http://schemas.openxmlformats.org/officeDocument/2006/relationships/slideLayout" Target="../slideLayouts/slideLayout395.xml"/><Relationship Id="rId12" Type="http://schemas.openxmlformats.org/officeDocument/2006/relationships/slideLayout" Target="../slideLayouts/slideLayout400.xml"/><Relationship Id="rId2" Type="http://schemas.openxmlformats.org/officeDocument/2006/relationships/slideLayout" Target="../slideLayouts/slideLayout390.xml"/><Relationship Id="rId1" Type="http://schemas.openxmlformats.org/officeDocument/2006/relationships/slideLayout" Target="../slideLayouts/slideLayout389.xml"/><Relationship Id="rId6" Type="http://schemas.openxmlformats.org/officeDocument/2006/relationships/slideLayout" Target="../slideLayouts/slideLayout394.xml"/><Relationship Id="rId11" Type="http://schemas.openxmlformats.org/officeDocument/2006/relationships/slideLayout" Target="../slideLayouts/slideLayout399.xml"/><Relationship Id="rId5" Type="http://schemas.openxmlformats.org/officeDocument/2006/relationships/slideLayout" Target="../slideLayouts/slideLayout393.xml"/><Relationship Id="rId10" Type="http://schemas.openxmlformats.org/officeDocument/2006/relationships/slideLayout" Target="../slideLayouts/slideLayout398.xml"/><Relationship Id="rId4" Type="http://schemas.openxmlformats.org/officeDocument/2006/relationships/slideLayout" Target="../slideLayouts/slideLayout392.xml"/><Relationship Id="rId9" Type="http://schemas.openxmlformats.org/officeDocument/2006/relationships/slideLayout" Target="../slideLayouts/slideLayout397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8.xml"/><Relationship Id="rId13" Type="http://schemas.openxmlformats.org/officeDocument/2006/relationships/theme" Target="../theme/theme36.xml"/><Relationship Id="rId3" Type="http://schemas.openxmlformats.org/officeDocument/2006/relationships/slideLayout" Target="../slideLayouts/slideLayout403.xml"/><Relationship Id="rId7" Type="http://schemas.openxmlformats.org/officeDocument/2006/relationships/slideLayout" Target="../slideLayouts/slideLayout407.xml"/><Relationship Id="rId12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402.xml"/><Relationship Id="rId1" Type="http://schemas.openxmlformats.org/officeDocument/2006/relationships/slideLayout" Target="../slideLayouts/slideLayout401.xml"/><Relationship Id="rId6" Type="http://schemas.openxmlformats.org/officeDocument/2006/relationships/slideLayout" Target="../slideLayouts/slideLayout406.xml"/><Relationship Id="rId11" Type="http://schemas.openxmlformats.org/officeDocument/2006/relationships/slideLayout" Target="../slideLayouts/slideLayout411.xml"/><Relationship Id="rId5" Type="http://schemas.openxmlformats.org/officeDocument/2006/relationships/slideLayout" Target="../slideLayouts/slideLayout405.xml"/><Relationship Id="rId10" Type="http://schemas.openxmlformats.org/officeDocument/2006/relationships/slideLayout" Target="../slideLayouts/slideLayout410.xml"/><Relationship Id="rId4" Type="http://schemas.openxmlformats.org/officeDocument/2006/relationships/slideLayout" Target="../slideLayouts/slideLayout404.xml"/><Relationship Id="rId9" Type="http://schemas.openxmlformats.org/officeDocument/2006/relationships/slideLayout" Target="../slideLayouts/slideLayout409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0.xml"/><Relationship Id="rId3" Type="http://schemas.openxmlformats.org/officeDocument/2006/relationships/slideLayout" Target="../slideLayouts/slideLayout415.xml"/><Relationship Id="rId7" Type="http://schemas.openxmlformats.org/officeDocument/2006/relationships/slideLayout" Target="../slideLayouts/slideLayout419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414.xml"/><Relationship Id="rId1" Type="http://schemas.openxmlformats.org/officeDocument/2006/relationships/slideLayout" Target="../slideLayouts/slideLayout413.xml"/><Relationship Id="rId6" Type="http://schemas.openxmlformats.org/officeDocument/2006/relationships/slideLayout" Target="../slideLayouts/slideLayout418.xml"/><Relationship Id="rId11" Type="http://schemas.openxmlformats.org/officeDocument/2006/relationships/slideLayout" Target="../slideLayouts/slideLayout423.xml"/><Relationship Id="rId5" Type="http://schemas.openxmlformats.org/officeDocument/2006/relationships/slideLayout" Target="../slideLayouts/slideLayout417.xml"/><Relationship Id="rId10" Type="http://schemas.openxmlformats.org/officeDocument/2006/relationships/slideLayout" Target="../slideLayouts/slideLayout422.xml"/><Relationship Id="rId4" Type="http://schemas.openxmlformats.org/officeDocument/2006/relationships/slideLayout" Target="../slideLayouts/slideLayout416.xml"/><Relationship Id="rId9" Type="http://schemas.openxmlformats.org/officeDocument/2006/relationships/slideLayout" Target="../slideLayouts/slideLayout421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1.xml"/><Relationship Id="rId13" Type="http://schemas.openxmlformats.org/officeDocument/2006/relationships/theme" Target="../theme/theme38.xml"/><Relationship Id="rId3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30.xml"/><Relationship Id="rId12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25.xml"/><Relationship Id="rId1" Type="http://schemas.openxmlformats.org/officeDocument/2006/relationships/slideLayout" Target="../slideLayouts/slideLayout424.xml"/><Relationship Id="rId6" Type="http://schemas.openxmlformats.org/officeDocument/2006/relationships/slideLayout" Target="../slideLayouts/slideLayout429.xml"/><Relationship Id="rId11" Type="http://schemas.openxmlformats.org/officeDocument/2006/relationships/slideLayout" Target="../slideLayouts/slideLayout434.xml"/><Relationship Id="rId5" Type="http://schemas.openxmlformats.org/officeDocument/2006/relationships/slideLayout" Target="../slideLayouts/slideLayout428.xml"/><Relationship Id="rId10" Type="http://schemas.openxmlformats.org/officeDocument/2006/relationships/slideLayout" Target="../slideLayouts/slideLayout433.xml"/><Relationship Id="rId4" Type="http://schemas.openxmlformats.org/officeDocument/2006/relationships/slideLayout" Target="../slideLayouts/slideLayout427.xml"/><Relationship Id="rId9" Type="http://schemas.openxmlformats.org/officeDocument/2006/relationships/slideLayout" Target="../slideLayouts/slideLayout432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3.xml"/><Relationship Id="rId13" Type="http://schemas.openxmlformats.org/officeDocument/2006/relationships/theme" Target="../theme/theme39.xml"/><Relationship Id="rId3" Type="http://schemas.openxmlformats.org/officeDocument/2006/relationships/slideLayout" Target="../slideLayouts/slideLayout438.xml"/><Relationship Id="rId7" Type="http://schemas.openxmlformats.org/officeDocument/2006/relationships/slideLayout" Target="../slideLayouts/slideLayout442.xml"/><Relationship Id="rId12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37.xml"/><Relationship Id="rId1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41.xml"/><Relationship Id="rId11" Type="http://schemas.openxmlformats.org/officeDocument/2006/relationships/slideLayout" Target="../slideLayouts/slideLayout446.xml"/><Relationship Id="rId5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39.xml"/><Relationship Id="rId9" Type="http://schemas.openxmlformats.org/officeDocument/2006/relationships/slideLayout" Target="../slideLayouts/slideLayout4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5.xml"/><Relationship Id="rId13" Type="http://schemas.openxmlformats.org/officeDocument/2006/relationships/theme" Target="../theme/theme40.xml"/><Relationship Id="rId3" Type="http://schemas.openxmlformats.org/officeDocument/2006/relationships/slideLayout" Target="../slideLayouts/slideLayout450.xml"/><Relationship Id="rId7" Type="http://schemas.openxmlformats.org/officeDocument/2006/relationships/slideLayout" Target="../slideLayouts/slideLayout454.xml"/><Relationship Id="rId12" Type="http://schemas.openxmlformats.org/officeDocument/2006/relationships/slideLayout" Target="../slideLayouts/slideLayout459.xml"/><Relationship Id="rId2" Type="http://schemas.openxmlformats.org/officeDocument/2006/relationships/slideLayout" Target="../slideLayouts/slideLayout449.xml"/><Relationship Id="rId1" Type="http://schemas.openxmlformats.org/officeDocument/2006/relationships/slideLayout" Target="../slideLayouts/slideLayout448.xml"/><Relationship Id="rId6" Type="http://schemas.openxmlformats.org/officeDocument/2006/relationships/slideLayout" Target="../slideLayouts/slideLayout453.xml"/><Relationship Id="rId11" Type="http://schemas.openxmlformats.org/officeDocument/2006/relationships/slideLayout" Target="../slideLayouts/slideLayout458.xml"/><Relationship Id="rId5" Type="http://schemas.openxmlformats.org/officeDocument/2006/relationships/slideLayout" Target="../slideLayouts/slideLayout452.xml"/><Relationship Id="rId10" Type="http://schemas.openxmlformats.org/officeDocument/2006/relationships/slideLayout" Target="../slideLayouts/slideLayout457.xml"/><Relationship Id="rId4" Type="http://schemas.openxmlformats.org/officeDocument/2006/relationships/slideLayout" Target="../slideLayouts/slideLayout451.xml"/><Relationship Id="rId9" Type="http://schemas.openxmlformats.org/officeDocument/2006/relationships/slideLayout" Target="../slideLayouts/slideLayout456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7.xml"/><Relationship Id="rId3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6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61.xml"/><Relationship Id="rId1" Type="http://schemas.openxmlformats.org/officeDocument/2006/relationships/slideLayout" Target="../slideLayouts/slideLayout460.xml"/><Relationship Id="rId6" Type="http://schemas.openxmlformats.org/officeDocument/2006/relationships/slideLayout" Target="../slideLayouts/slideLayout465.xml"/><Relationship Id="rId11" Type="http://schemas.openxmlformats.org/officeDocument/2006/relationships/slideLayout" Target="../slideLayouts/slideLayout470.xml"/><Relationship Id="rId5" Type="http://schemas.openxmlformats.org/officeDocument/2006/relationships/slideLayout" Target="../slideLayouts/slideLayout464.xml"/><Relationship Id="rId10" Type="http://schemas.openxmlformats.org/officeDocument/2006/relationships/slideLayout" Target="../slideLayouts/slideLayout469.xml"/><Relationship Id="rId4" Type="http://schemas.openxmlformats.org/officeDocument/2006/relationships/slideLayout" Target="../slideLayouts/slideLayout463.xml"/><Relationship Id="rId9" Type="http://schemas.openxmlformats.org/officeDocument/2006/relationships/slideLayout" Target="../slideLayouts/slideLayout468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8.xml"/><Relationship Id="rId3" Type="http://schemas.openxmlformats.org/officeDocument/2006/relationships/slideLayout" Target="../slideLayouts/slideLayout473.xml"/><Relationship Id="rId7" Type="http://schemas.openxmlformats.org/officeDocument/2006/relationships/slideLayout" Target="../slideLayouts/slideLayout477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72.xml"/><Relationship Id="rId1" Type="http://schemas.openxmlformats.org/officeDocument/2006/relationships/slideLayout" Target="../slideLayouts/slideLayout471.xml"/><Relationship Id="rId6" Type="http://schemas.openxmlformats.org/officeDocument/2006/relationships/slideLayout" Target="../slideLayouts/slideLayout476.xml"/><Relationship Id="rId11" Type="http://schemas.openxmlformats.org/officeDocument/2006/relationships/slideLayout" Target="../slideLayouts/slideLayout481.xml"/><Relationship Id="rId5" Type="http://schemas.openxmlformats.org/officeDocument/2006/relationships/slideLayout" Target="../slideLayouts/slideLayout475.xml"/><Relationship Id="rId10" Type="http://schemas.openxmlformats.org/officeDocument/2006/relationships/slideLayout" Target="../slideLayouts/slideLayout480.xml"/><Relationship Id="rId4" Type="http://schemas.openxmlformats.org/officeDocument/2006/relationships/slideLayout" Target="../slideLayouts/slideLayout474.xml"/><Relationship Id="rId9" Type="http://schemas.openxmlformats.org/officeDocument/2006/relationships/slideLayout" Target="../slideLayouts/slideLayout479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9.xml"/><Relationship Id="rId13" Type="http://schemas.openxmlformats.org/officeDocument/2006/relationships/theme" Target="../theme/theme43.xml"/><Relationship Id="rId3" Type="http://schemas.openxmlformats.org/officeDocument/2006/relationships/slideLayout" Target="../slideLayouts/slideLayout484.xml"/><Relationship Id="rId7" Type="http://schemas.openxmlformats.org/officeDocument/2006/relationships/slideLayout" Target="../slideLayouts/slideLayout488.xml"/><Relationship Id="rId12" Type="http://schemas.openxmlformats.org/officeDocument/2006/relationships/slideLayout" Target="../slideLayouts/slideLayout493.xml"/><Relationship Id="rId2" Type="http://schemas.openxmlformats.org/officeDocument/2006/relationships/slideLayout" Target="../slideLayouts/slideLayout483.xml"/><Relationship Id="rId1" Type="http://schemas.openxmlformats.org/officeDocument/2006/relationships/slideLayout" Target="../slideLayouts/slideLayout482.xml"/><Relationship Id="rId6" Type="http://schemas.openxmlformats.org/officeDocument/2006/relationships/slideLayout" Target="../slideLayouts/slideLayout487.xml"/><Relationship Id="rId11" Type="http://schemas.openxmlformats.org/officeDocument/2006/relationships/slideLayout" Target="../slideLayouts/slideLayout492.xml"/><Relationship Id="rId5" Type="http://schemas.openxmlformats.org/officeDocument/2006/relationships/slideLayout" Target="../slideLayouts/slideLayout486.xml"/><Relationship Id="rId10" Type="http://schemas.openxmlformats.org/officeDocument/2006/relationships/slideLayout" Target="../slideLayouts/slideLayout491.xml"/><Relationship Id="rId4" Type="http://schemas.openxmlformats.org/officeDocument/2006/relationships/slideLayout" Target="../slideLayouts/slideLayout485.xml"/><Relationship Id="rId9" Type="http://schemas.openxmlformats.org/officeDocument/2006/relationships/slideLayout" Target="../slideLayouts/slideLayout490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1.xml"/><Relationship Id="rId13" Type="http://schemas.openxmlformats.org/officeDocument/2006/relationships/theme" Target="../theme/theme44.xml"/><Relationship Id="rId3" Type="http://schemas.openxmlformats.org/officeDocument/2006/relationships/slideLayout" Target="../slideLayouts/slideLayout496.xml"/><Relationship Id="rId7" Type="http://schemas.openxmlformats.org/officeDocument/2006/relationships/slideLayout" Target="../slideLayouts/slideLayout500.xml"/><Relationship Id="rId12" Type="http://schemas.openxmlformats.org/officeDocument/2006/relationships/slideLayout" Target="../slideLayouts/slideLayout505.xml"/><Relationship Id="rId2" Type="http://schemas.openxmlformats.org/officeDocument/2006/relationships/slideLayout" Target="../slideLayouts/slideLayout495.xml"/><Relationship Id="rId1" Type="http://schemas.openxmlformats.org/officeDocument/2006/relationships/slideLayout" Target="../slideLayouts/slideLayout494.xml"/><Relationship Id="rId6" Type="http://schemas.openxmlformats.org/officeDocument/2006/relationships/slideLayout" Target="../slideLayouts/slideLayout499.xml"/><Relationship Id="rId11" Type="http://schemas.openxmlformats.org/officeDocument/2006/relationships/slideLayout" Target="../slideLayouts/slideLayout504.xml"/><Relationship Id="rId5" Type="http://schemas.openxmlformats.org/officeDocument/2006/relationships/slideLayout" Target="../slideLayouts/slideLayout498.xml"/><Relationship Id="rId10" Type="http://schemas.openxmlformats.org/officeDocument/2006/relationships/slideLayout" Target="../slideLayouts/slideLayout503.xml"/><Relationship Id="rId4" Type="http://schemas.openxmlformats.org/officeDocument/2006/relationships/slideLayout" Target="../slideLayouts/slideLayout497.xml"/><Relationship Id="rId9" Type="http://schemas.openxmlformats.org/officeDocument/2006/relationships/slideLayout" Target="../slideLayouts/slideLayout502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3.xml"/><Relationship Id="rId13" Type="http://schemas.openxmlformats.org/officeDocument/2006/relationships/theme" Target="../theme/theme45.xml"/><Relationship Id="rId3" Type="http://schemas.openxmlformats.org/officeDocument/2006/relationships/slideLayout" Target="../slideLayouts/slideLayout508.xml"/><Relationship Id="rId7" Type="http://schemas.openxmlformats.org/officeDocument/2006/relationships/slideLayout" Target="../slideLayouts/slideLayout512.xml"/><Relationship Id="rId12" Type="http://schemas.openxmlformats.org/officeDocument/2006/relationships/slideLayout" Target="../slideLayouts/slideLayout517.xml"/><Relationship Id="rId2" Type="http://schemas.openxmlformats.org/officeDocument/2006/relationships/slideLayout" Target="../slideLayouts/slideLayout507.xml"/><Relationship Id="rId1" Type="http://schemas.openxmlformats.org/officeDocument/2006/relationships/slideLayout" Target="../slideLayouts/slideLayout506.xml"/><Relationship Id="rId6" Type="http://schemas.openxmlformats.org/officeDocument/2006/relationships/slideLayout" Target="../slideLayouts/slideLayout511.xml"/><Relationship Id="rId11" Type="http://schemas.openxmlformats.org/officeDocument/2006/relationships/slideLayout" Target="../slideLayouts/slideLayout516.xml"/><Relationship Id="rId5" Type="http://schemas.openxmlformats.org/officeDocument/2006/relationships/slideLayout" Target="../slideLayouts/slideLayout510.xml"/><Relationship Id="rId10" Type="http://schemas.openxmlformats.org/officeDocument/2006/relationships/slideLayout" Target="../slideLayouts/slideLayout515.xml"/><Relationship Id="rId4" Type="http://schemas.openxmlformats.org/officeDocument/2006/relationships/slideLayout" Target="../slideLayouts/slideLayout509.xml"/><Relationship Id="rId9" Type="http://schemas.openxmlformats.org/officeDocument/2006/relationships/slideLayout" Target="../slideLayouts/slideLayout514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5.xml"/><Relationship Id="rId3" Type="http://schemas.openxmlformats.org/officeDocument/2006/relationships/slideLayout" Target="../slideLayouts/slideLayout520.xml"/><Relationship Id="rId7" Type="http://schemas.openxmlformats.org/officeDocument/2006/relationships/slideLayout" Target="../slideLayouts/slideLayout524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519.xml"/><Relationship Id="rId1" Type="http://schemas.openxmlformats.org/officeDocument/2006/relationships/slideLayout" Target="../slideLayouts/slideLayout518.xml"/><Relationship Id="rId6" Type="http://schemas.openxmlformats.org/officeDocument/2006/relationships/slideLayout" Target="../slideLayouts/slideLayout523.xml"/><Relationship Id="rId11" Type="http://schemas.openxmlformats.org/officeDocument/2006/relationships/slideLayout" Target="../slideLayouts/slideLayout528.xml"/><Relationship Id="rId5" Type="http://schemas.openxmlformats.org/officeDocument/2006/relationships/slideLayout" Target="../slideLayouts/slideLayout522.xml"/><Relationship Id="rId10" Type="http://schemas.openxmlformats.org/officeDocument/2006/relationships/slideLayout" Target="../slideLayouts/slideLayout527.xml"/><Relationship Id="rId4" Type="http://schemas.openxmlformats.org/officeDocument/2006/relationships/slideLayout" Target="../slideLayouts/slideLayout521.xml"/><Relationship Id="rId9" Type="http://schemas.openxmlformats.org/officeDocument/2006/relationships/slideLayout" Target="../slideLayouts/slideLayout526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6.xml"/><Relationship Id="rId3" Type="http://schemas.openxmlformats.org/officeDocument/2006/relationships/slideLayout" Target="../slideLayouts/slideLayout531.xml"/><Relationship Id="rId7" Type="http://schemas.openxmlformats.org/officeDocument/2006/relationships/slideLayout" Target="../slideLayouts/slideLayout535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530.xml"/><Relationship Id="rId1" Type="http://schemas.openxmlformats.org/officeDocument/2006/relationships/slideLayout" Target="../slideLayouts/slideLayout529.xml"/><Relationship Id="rId6" Type="http://schemas.openxmlformats.org/officeDocument/2006/relationships/slideLayout" Target="../slideLayouts/slideLayout534.xml"/><Relationship Id="rId11" Type="http://schemas.openxmlformats.org/officeDocument/2006/relationships/slideLayout" Target="../slideLayouts/slideLayout539.xml"/><Relationship Id="rId5" Type="http://schemas.openxmlformats.org/officeDocument/2006/relationships/slideLayout" Target="../slideLayouts/slideLayout533.xml"/><Relationship Id="rId10" Type="http://schemas.openxmlformats.org/officeDocument/2006/relationships/slideLayout" Target="../slideLayouts/slideLayout538.xml"/><Relationship Id="rId4" Type="http://schemas.openxmlformats.org/officeDocument/2006/relationships/slideLayout" Target="../slideLayouts/slideLayout532.xml"/><Relationship Id="rId9" Type="http://schemas.openxmlformats.org/officeDocument/2006/relationships/slideLayout" Target="../slideLayouts/slideLayout537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7.xml"/><Relationship Id="rId3" Type="http://schemas.openxmlformats.org/officeDocument/2006/relationships/slideLayout" Target="../slideLayouts/slideLayout542.xml"/><Relationship Id="rId7" Type="http://schemas.openxmlformats.org/officeDocument/2006/relationships/slideLayout" Target="../slideLayouts/slideLayout546.xml"/><Relationship Id="rId12" Type="http://schemas.openxmlformats.org/officeDocument/2006/relationships/theme" Target="../theme/theme48.xml"/><Relationship Id="rId2" Type="http://schemas.openxmlformats.org/officeDocument/2006/relationships/slideLayout" Target="../slideLayouts/slideLayout541.xml"/><Relationship Id="rId1" Type="http://schemas.openxmlformats.org/officeDocument/2006/relationships/slideLayout" Target="../slideLayouts/slideLayout540.xml"/><Relationship Id="rId6" Type="http://schemas.openxmlformats.org/officeDocument/2006/relationships/slideLayout" Target="../slideLayouts/slideLayout545.xml"/><Relationship Id="rId11" Type="http://schemas.openxmlformats.org/officeDocument/2006/relationships/slideLayout" Target="../slideLayouts/slideLayout550.xml"/><Relationship Id="rId5" Type="http://schemas.openxmlformats.org/officeDocument/2006/relationships/slideLayout" Target="../slideLayouts/slideLayout544.xml"/><Relationship Id="rId10" Type="http://schemas.openxmlformats.org/officeDocument/2006/relationships/slideLayout" Target="../slideLayouts/slideLayout549.xml"/><Relationship Id="rId4" Type="http://schemas.openxmlformats.org/officeDocument/2006/relationships/slideLayout" Target="../slideLayouts/slideLayout543.xml"/><Relationship Id="rId9" Type="http://schemas.openxmlformats.org/officeDocument/2006/relationships/slideLayout" Target="../slideLayouts/slideLayout548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8.xml"/><Relationship Id="rId3" Type="http://schemas.openxmlformats.org/officeDocument/2006/relationships/slideLayout" Target="../slideLayouts/slideLayout553.xml"/><Relationship Id="rId7" Type="http://schemas.openxmlformats.org/officeDocument/2006/relationships/slideLayout" Target="../slideLayouts/slideLayout557.xml"/><Relationship Id="rId12" Type="http://schemas.openxmlformats.org/officeDocument/2006/relationships/theme" Target="../theme/theme49.xml"/><Relationship Id="rId2" Type="http://schemas.openxmlformats.org/officeDocument/2006/relationships/slideLayout" Target="../slideLayouts/slideLayout552.xml"/><Relationship Id="rId1" Type="http://schemas.openxmlformats.org/officeDocument/2006/relationships/slideLayout" Target="../slideLayouts/slideLayout551.xml"/><Relationship Id="rId6" Type="http://schemas.openxmlformats.org/officeDocument/2006/relationships/slideLayout" Target="../slideLayouts/slideLayout556.xml"/><Relationship Id="rId11" Type="http://schemas.openxmlformats.org/officeDocument/2006/relationships/slideLayout" Target="../slideLayouts/slideLayout561.xml"/><Relationship Id="rId5" Type="http://schemas.openxmlformats.org/officeDocument/2006/relationships/slideLayout" Target="../slideLayouts/slideLayout555.xml"/><Relationship Id="rId10" Type="http://schemas.openxmlformats.org/officeDocument/2006/relationships/slideLayout" Target="../slideLayouts/slideLayout560.xml"/><Relationship Id="rId4" Type="http://schemas.openxmlformats.org/officeDocument/2006/relationships/slideLayout" Target="../slideLayouts/slideLayout554.xml"/><Relationship Id="rId9" Type="http://schemas.openxmlformats.org/officeDocument/2006/relationships/slideLayout" Target="../slideLayouts/slideLayout5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9.xml"/><Relationship Id="rId3" Type="http://schemas.openxmlformats.org/officeDocument/2006/relationships/slideLayout" Target="../slideLayouts/slideLayout564.xml"/><Relationship Id="rId7" Type="http://schemas.openxmlformats.org/officeDocument/2006/relationships/slideLayout" Target="../slideLayouts/slideLayout568.xml"/><Relationship Id="rId12" Type="http://schemas.openxmlformats.org/officeDocument/2006/relationships/theme" Target="../theme/theme50.xml"/><Relationship Id="rId2" Type="http://schemas.openxmlformats.org/officeDocument/2006/relationships/slideLayout" Target="../slideLayouts/slideLayout563.xml"/><Relationship Id="rId1" Type="http://schemas.openxmlformats.org/officeDocument/2006/relationships/slideLayout" Target="../slideLayouts/slideLayout562.xml"/><Relationship Id="rId6" Type="http://schemas.openxmlformats.org/officeDocument/2006/relationships/slideLayout" Target="../slideLayouts/slideLayout567.xml"/><Relationship Id="rId11" Type="http://schemas.openxmlformats.org/officeDocument/2006/relationships/slideLayout" Target="../slideLayouts/slideLayout572.xml"/><Relationship Id="rId5" Type="http://schemas.openxmlformats.org/officeDocument/2006/relationships/slideLayout" Target="../slideLayouts/slideLayout566.xml"/><Relationship Id="rId10" Type="http://schemas.openxmlformats.org/officeDocument/2006/relationships/slideLayout" Target="../slideLayouts/slideLayout571.xml"/><Relationship Id="rId4" Type="http://schemas.openxmlformats.org/officeDocument/2006/relationships/slideLayout" Target="../slideLayouts/slideLayout565.xml"/><Relationship Id="rId9" Type="http://schemas.openxmlformats.org/officeDocument/2006/relationships/slideLayout" Target="../slideLayouts/slideLayout570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0.xml"/><Relationship Id="rId3" Type="http://schemas.openxmlformats.org/officeDocument/2006/relationships/slideLayout" Target="../slideLayouts/slideLayout575.xml"/><Relationship Id="rId7" Type="http://schemas.openxmlformats.org/officeDocument/2006/relationships/slideLayout" Target="../slideLayouts/slideLayout579.xml"/><Relationship Id="rId12" Type="http://schemas.openxmlformats.org/officeDocument/2006/relationships/theme" Target="../theme/theme51.xml"/><Relationship Id="rId2" Type="http://schemas.openxmlformats.org/officeDocument/2006/relationships/slideLayout" Target="../slideLayouts/slideLayout574.xml"/><Relationship Id="rId1" Type="http://schemas.openxmlformats.org/officeDocument/2006/relationships/slideLayout" Target="../slideLayouts/slideLayout573.xml"/><Relationship Id="rId6" Type="http://schemas.openxmlformats.org/officeDocument/2006/relationships/slideLayout" Target="../slideLayouts/slideLayout578.xml"/><Relationship Id="rId11" Type="http://schemas.openxmlformats.org/officeDocument/2006/relationships/slideLayout" Target="../slideLayouts/slideLayout583.xml"/><Relationship Id="rId5" Type="http://schemas.openxmlformats.org/officeDocument/2006/relationships/slideLayout" Target="../slideLayouts/slideLayout577.xml"/><Relationship Id="rId10" Type="http://schemas.openxmlformats.org/officeDocument/2006/relationships/slideLayout" Target="../slideLayouts/slideLayout582.xml"/><Relationship Id="rId4" Type="http://schemas.openxmlformats.org/officeDocument/2006/relationships/slideLayout" Target="../slideLayouts/slideLayout576.xml"/><Relationship Id="rId9" Type="http://schemas.openxmlformats.org/officeDocument/2006/relationships/slideLayout" Target="../slideLayouts/slideLayout581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1.xml"/><Relationship Id="rId3" Type="http://schemas.openxmlformats.org/officeDocument/2006/relationships/slideLayout" Target="../slideLayouts/slideLayout586.xml"/><Relationship Id="rId7" Type="http://schemas.openxmlformats.org/officeDocument/2006/relationships/slideLayout" Target="../slideLayouts/slideLayout590.xml"/><Relationship Id="rId12" Type="http://schemas.openxmlformats.org/officeDocument/2006/relationships/theme" Target="../theme/theme52.xml"/><Relationship Id="rId2" Type="http://schemas.openxmlformats.org/officeDocument/2006/relationships/slideLayout" Target="../slideLayouts/slideLayout585.xml"/><Relationship Id="rId1" Type="http://schemas.openxmlformats.org/officeDocument/2006/relationships/slideLayout" Target="../slideLayouts/slideLayout584.xml"/><Relationship Id="rId6" Type="http://schemas.openxmlformats.org/officeDocument/2006/relationships/slideLayout" Target="../slideLayouts/slideLayout589.xml"/><Relationship Id="rId11" Type="http://schemas.openxmlformats.org/officeDocument/2006/relationships/slideLayout" Target="../slideLayouts/slideLayout594.xml"/><Relationship Id="rId5" Type="http://schemas.openxmlformats.org/officeDocument/2006/relationships/slideLayout" Target="../slideLayouts/slideLayout588.xml"/><Relationship Id="rId10" Type="http://schemas.openxmlformats.org/officeDocument/2006/relationships/slideLayout" Target="../slideLayouts/slideLayout593.xml"/><Relationship Id="rId4" Type="http://schemas.openxmlformats.org/officeDocument/2006/relationships/slideLayout" Target="../slideLayouts/slideLayout587.xml"/><Relationship Id="rId9" Type="http://schemas.openxmlformats.org/officeDocument/2006/relationships/slideLayout" Target="../slideLayouts/slideLayout592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2.xml"/><Relationship Id="rId3" Type="http://schemas.openxmlformats.org/officeDocument/2006/relationships/slideLayout" Target="../slideLayouts/slideLayout597.xml"/><Relationship Id="rId7" Type="http://schemas.openxmlformats.org/officeDocument/2006/relationships/slideLayout" Target="../slideLayouts/slideLayout601.xml"/><Relationship Id="rId12" Type="http://schemas.openxmlformats.org/officeDocument/2006/relationships/theme" Target="../theme/theme53.xml"/><Relationship Id="rId2" Type="http://schemas.openxmlformats.org/officeDocument/2006/relationships/slideLayout" Target="../slideLayouts/slideLayout596.xml"/><Relationship Id="rId1" Type="http://schemas.openxmlformats.org/officeDocument/2006/relationships/slideLayout" Target="../slideLayouts/slideLayout595.xml"/><Relationship Id="rId6" Type="http://schemas.openxmlformats.org/officeDocument/2006/relationships/slideLayout" Target="../slideLayouts/slideLayout600.xml"/><Relationship Id="rId11" Type="http://schemas.openxmlformats.org/officeDocument/2006/relationships/slideLayout" Target="../slideLayouts/slideLayout605.xml"/><Relationship Id="rId5" Type="http://schemas.openxmlformats.org/officeDocument/2006/relationships/slideLayout" Target="../slideLayouts/slideLayout599.xml"/><Relationship Id="rId10" Type="http://schemas.openxmlformats.org/officeDocument/2006/relationships/slideLayout" Target="../slideLayouts/slideLayout604.xml"/><Relationship Id="rId4" Type="http://schemas.openxmlformats.org/officeDocument/2006/relationships/slideLayout" Target="../slideLayouts/slideLayout598.xml"/><Relationship Id="rId9" Type="http://schemas.openxmlformats.org/officeDocument/2006/relationships/slideLayout" Target="../slideLayouts/slideLayout603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3.xml"/><Relationship Id="rId3" Type="http://schemas.openxmlformats.org/officeDocument/2006/relationships/slideLayout" Target="../slideLayouts/slideLayout608.xml"/><Relationship Id="rId7" Type="http://schemas.openxmlformats.org/officeDocument/2006/relationships/slideLayout" Target="../slideLayouts/slideLayout612.xml"/><Relationship Id="rId12" Type="http://schemas.openxmlformats.org/officeDocument/2006/relationships/theme" Target="../theme/theme54.xml"/><Relationship Id="rId2" Type="http://schemas.openxmlformats.org/officeDocument/2006/relationships/slideLayout" Target="../slideLayouts/slideLayout607.xml"/><Relationship Id="rId1" Type="http://schemas.openxmlformats.org/officeDocument/2006/relationships/slideLayout" Target="../slideLayouts/slideLayout606.xml"/><Relationship Id="rId6" Type="http://schemas.openxmlformats.org/officeDocument/2006/relationships/slideLayout" Target="../slideLayouts/slideLayout611.xml"/><Relationship Id="rId11" Type="http://schemas.openxmlformats.org/officeDocument/2006/relationships/slideLayout" Target="../slideLayouts/slideLayout616.xml"/><Relationship Id="rId5" Type="http://schemas.openxmlformats.org/officeDocument/2006/relationships/slideLayout" Target="../slideLayouts/slideLayout610.xml"/><Relationship Id="rId10" Type="http://schemas.openxmlformats.org/officeDocument/2006/relationships/slideLayout" Target="../slideLayouts/slideLayout615.xml"/><Relationship Id="rId4" Type="http://schemas.openxmlformats.org/officeDocument/2006/relationships/slideLayout" Target="../slideLayouts/slideLayout609.xml"/><Relationship Id="rId9" Type="http://schemas.openxmlformats.org/officeDocument/2006/relationships/slideLayout" Target="../slideLayouts/slideLayout614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4.xml"/><Relationship Id="rId3" Type="http://schemas.openxmlformats.org/officeDocument/2006/relationships/slideLayout" Target="../slideLayouts/slideLayout619.xml"/><Relationship Id="rId7" Type="http://schemas.openxmlformats.org/officeDocument/2006/relationships/slideLayout" Target="../slideLayouts/slideLayout623.xml"/><Relationship Id="rId12" Type="http://schemas.openxmlformats.org/officeDocument/2006/relationships/theme" Target="../theme/theme55.xml"/><Relationship Id="rId2" Type="http://schemas.openxmlformats.org/officeDocument/2006/relationships/slideLayout" Target="../slideLayouts/slideLayout618.xml"/><Relationship Id="rId1" Type="http://schemas.openxmlformats.org/officeDocument/2006/relationships/slideLayout" Target="../slideLayouts/slideLayout617.xml"/><Relationship Id="rId6" Type="http://schemas.openxmlformats.org/officeDocument/2006/relationships/slideLayout" Target="../slideLayouts/slideLayout622.xml"/><Relationship Id="rId11" Type="http://schemas.openxmlformats.org/officeDocument/2006/relationships/slideLayout" Target="../slideLayouts/slideLayout627.xml"/><Relationship Id="rId5" Type="http://schemas.openxmlformats.org/officeDocument/2006/relationships/slideLayout" Target="../slideLayouts/slideLayout621.xml"/><Relationship Id="rId10" Type="http://schemas.openxmlformats.org/officeDocument/2006/relationships/slideLayout" Target="../slideLayouts/slideLayout626.xml"/><Relationship Id="rId4" Type="http://schemas.openxmlformats.org/officeDocument/2006/relationships/slideLayout" Target="../slideLayouts/slideLayout620.xml"/><Relationship Id="rId9" Type="http://schemas.openxmlformats.org/officeDocument/2006/relationships/slideLayout" Target="../slideLayouts/slideLayout625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5.xml"/><Relationship Id="rId3" Type="http://schemas.openxmlformats.org/officeDocument/2006/relationships/slideLayout" Target="../slideLayouts/slideLayout630.xml"/><Relationship Id="rId7" Type="http://schemas.openxmlformats.org/officeDocument/2006/relationships/slideLayout" Target="../slideLayouts/slideLayout634.xml"/><Relationship Id="rId12" Type="http://schemas.openxmlformats.org/officeDocument/2006/relationships/theme" Target="../theme/theme56.xml"/><Relationship Id="rId2" Type="http://schemas.openxmlformats.org/officeDocument/2006/relationships/slideLayout" Target="../slideLayouts/slideLayout629.xml"/><Relationship Id="rId1" Type="http://schemas.openxmlformats.org/officeDocument/2006/relationships/slideLayout" Target="../slideLayouts/slideLayout628.xml"/><Relationship Id="rId6" Type="http://schemas.openxmlformats.org/officeDocument/2006/relationships/slideLayout" Target="../slideLayouts/slideLayout633.xml"/><Relationship Id="rId11" Type="http://schemas.openxmlformats.org/officeDocument/2006/relationships/slideLayout" Target="../slideLayouts/slideLayout638.xml"/><Relationship Id="rId5" Type="http://schemas.openxmlformats.org/officeDocument/2006/relationships/slideLayout" Target="../slideLayouts/slideLayout632.xml"/><Relationship Id="rId10" Type="http://schemas.openxmlformats.org/officeDocument/2006/relationships/slideLayout" Target="../slideLayouts/slideLayout637.xml"/><Relationship Id="rId4" Type="http://schemas.openxmlformats.org/officeDocument/2006/relationships/slideLayout" Target="../slideLayouts/slideLayout631.xml"/><Relationship Id="rId9" Type="http://schemas.openxmlformats.org/officeDocument/2006/relationships/slideLayout" Target="../slideLayouts/slideLayout636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6.xml"/><Relationship Id="rId3" Type="http://schemas.openxmlformats.org/officeDocument/2006/relationships/slideLayout" Target="../slideLayouts/slideLayout641.xml"/><Relationship Id="rId7" Type="http://schemas.openxmlformats.org/officeDocument/2006/relationships/slideLayout" Target="../slideLayouts/slideLayout645.xml"/><Relationship Id="rId12" Type="http://schemas.openxmlformats.org/officeDocument/2006/relationships/theme" Target="../theme/theme57.xml"/><Relationship Id="rId2" Type="http://schemas.openxmlformats.org/officeDocument/2006/relationships/slideLayout" Target="../slideLayouts/slideLayout640.xml"/><Relationship Id="rId1" Type="http://schemas.openxmlformats.org/officeDocument/2006/relationships/slideLayout" Target="../slideLayouts/slideLayout639.xml"/><Relationship Id="rId6" Type="http://schemas.openxmlformats.org/officeDocument/2006/relationships/slideLayout" Target="../slideLayouts/slideLayout644.xml"/><Relationship Id="rId11" Type="http://schemas.openxmlformats.org/officeDocument/2006/relationships/slideLayout" Target="../slideLayouts/slideLayout649.xml"/><Relationship Id="rId5" Type="http://schemas.openxmlformats.org/officeDocument/2006/relationships/slideLayout" Target="../slideLayouts/slideLayout643.xml"/><Relationship Id="rId10" Type="http://schemas.openxmlformats.org/officeDocument/2006/relationships/slideLayout" Target="../slideLayouts/slideLayout648.xml"/><Relationship Id="rId4" Type="http://schemas.openxmlformats.org/officeDocument/2006/relationships/slideLayout" Target="../slideLayouts/slideLayout642.xml"/><Relationship Id="rId9" Type="http://schemas.openxmlformats.org/officeDocument/2006/relationships/slideLayout" Target="../slideLayouts/slideLayout647.xml"/></Relationships>
</file>

<file path=ppt/slideMasters/_rels/slideMaster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7.xml"/><Relationship Id="rId3" Type="http://schemas.openxmlformats.org/officeDocument/2006/relationships/slideLayout" Target="../slideLayouts/slideLayout652.xml"/><Relationship Id="rId7" Type="http://schemas.openxmlformats.org/officeDocument/2006/relationships/slideLayout" Target="../slideLayouts/slideLayout656.xml"/><Relationship Id="rId12" Type="http://schemas.openxmlformats.org/officeDocument/2006/relationships/theme" Target="../theme/theme58.xml"/><Relationship Id="rId2" Type="http://schemas.openxmlformats.org/officeDocument/2006/relationships/slideLayout" Target="../slideLayouts/slideLayout651.xml"/><Relationship Id="rId1" Type="http://schemas.openxmlformats.org/officeDocument/2006/relationships/slideLayout" Target="../slideLayouts/slideLayout650.xml"/><Relationship Id="rId6" Type="http://schemas.openxmlformats.org/officeDocument/2006/relationships/slideLayout" Target="../slideLayouts/slideLayout655.xml"/><Relationship Id="rId11" Type="http://schemas.openxmlformats.org/officeDocument/2006/relationships/slideLayout" Target="../slideLayouts/slideLayout660.xml"/><Relationship Id="rId5" Type="http://schemas.openxmlformats.org/officeDocument/2006/relationships/slideLayout" Target="../slideLayouts/slideLayout654.xml"/><Relationship Id="rId10" Type="http://schemas.openxmlformats.org/officeDocument/2006/relationships/slideLayout" Target="../slideLayouts/slideLayout659.xml"/><Relationship Id="rId4" Type="http://schemas.openxmlformats.org/officeDocument/2006/relationships/slideLayout" Target="../slideLayouts/slideLayout653.xml"/><Relationship Id="rId9" Type="http://schemas.openxmlformats.org/officeDocument/2006/relationships/slideLayout" Target="../slideLayouts/slideLayout658.xml"/></Relationships>
</file>

<file path=ppt/slideMasters/_rels/slideMaster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8.xml"/><Relationship Id="rId3" Type="http://schemas.openxmlformats.org/officeDocument/2006/relationships/slideLayout" Target="../slideLayouts/slideLayout663.xml"/><Relationship Id="rId7" Type="http://schemas.openxmlformats.org/officeDocument/2006/relationships/slideLayout" Target="../slideLayouts/slideLayout667.xml"/><Relationship Id="rId12" Type="http://schemas.openxmlformats.org/officeDocument/2006/relationships/theme" Target="../theme/theme59.xml"/><Relationship Id="rId2" Type="http://schemas.openxmlformats.org/officeDocument/2006/relationships/slideLayout" Target="../slideLayouts/slideLayout662.xml"/><Relationship Id="rId1" Type="http://schemas.openxmlformats.org/officeDocument/2006/relationships/slideLayout" Target="../slideLayouts/slideLayout661.xml"/><Relationship Id="rId6" Type="http://schemas.openxmlformats.org/officeDocument/2006/relationships/slideLayout" Target="../slideLayouts/slideLayout666.xml"/><Relationship Id="rId11" Type="http://schemas.openxmlformats.org/officeDocument/2006/relationships/slideLayout" Target="../slideLayouts/slideLayout671.xml"/><Relationship Id="rId5" Type="http://schemas.openxmlformats.org/officeDocument/2006/relationships/slideLayout" Target="../slideLayouts/slideLayout665.xml"/><Relationship Id="rId10" Type="http://schemas.openxmlformats.org/officeDocument/2006/relationships/slideLayout" Target="../slideLayouts/slideLayout670.xml"/><Relationship Id="rId4" Type="http://schemas.openxmlformats.org/officeDocument/2006/relationships/slideLayout" Target="../slideLayouts/slideLayout664.xml"/><Relationship Id="rId9" Type="http://schemas.openxmlformats.org/officeDocument/2006/relationships/slideLayout" Target="../slideLayouts/slideLayout66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9.xml"/><Relationship Id="rId3" Type="http://schemas.openxmlformats.org/officeDocument/2006/relationships/slideLayout" Target="../slideLayouts/slideLayout674.xml"/><Relationship Id="rId7" Type="http://schemas.openxmlformats.org/officeDocument/2006/relationships/slideLayout" Target="../slideLayouts/slideLayout678.xml"/><Relationship Id="rId12" Type="http://schemas.openxmlformats.org/officeDocument/2006/relationships/theme" Target="../theme/theme60.xml"/><Relationship Id="rId2" Type="http://schemas.openxmlformats.org/officeDocument/2006/relationships/slideLayout" Target="../slideLayouts/slideLayout673.xml"/><Relationship Id="rId1" Type="http://schemas.openxmlformats.org/officeDocument/2006/relationships/slideLayout" Target="../slideLayouts/slideLayout672.xml"/><Relationship Id="rId6" Type="http://schemas.openxmlformats.org/officeDocument/2006/relationships/slideLayout" Target="../slideLayouts/slideLayout677.xml"/><Relationship Id="rId11" Type="http://schemas.openxmlformats.org/officeDocument/2006/relationships/slideLayout" Target="../slideLayouts/slideLayout682.xml"/><Relationship Id="rId5" Type="http://schemas.openxmlformats.org/officeDocument/2006/relationships/slideLayout" Target="../slideLayouts/slideLayout676.xml"/><Relationship Id="rId10" Type="http://schemas.openxmlformats.org/officeDocument/2006/relationships/slideLayout" Target="../slideLayouts/slideLayout681.xml"/><Relationship Id="rId4" Type="http://schemas.openxmlformats.org/officeDocument/2006/relationships/slideLayout" Target="../slideLayouts/slideLayout675.xml"/><Relationship Id="rId9" Type="http://schemas.openxmlformats.org/officeDocument/2006/relationships/slideLayout" Target="../slideLayouts/slideLayout680.xml"/></Relationships>
</file>

<file path=ppt/slideMasters/_rels/slideMaster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0.xml"/><Relationship Id="rId3" Type="http://schemas.openxmlformats.org/officeDocument/2006/relationships/slideLayout" Target="../slideLayouts/slideLayout685.xml"/><Relationship Id="rId7" Type="http://schemas.openxmlformats.org/officeDocument/2006/relationships/slideLayout" Target="../slideLayouts/slideLayout689.xml"/><Relationship Id="rId12" Type="http://schemas.openxmlformats.org/officeDocument/2006/relationships/theme" Target="../theme/theme61.xml"/><Relationship Id="rId2" Type="http://schemas.openxmlformats.org/officeDocument/2006/relationships/slideLayout" Target="../slideLayouts/slideLayout684.xml"/><Relationship Id="rId1" Type="http://schemas.openxmlformats.org/officeDocument/2006/relationships/slideLayout" Target="../slideLayouts/slideLayout683.xml"/><Relationship Id="rId6" Type="http://schemas.openxmlformats.org/officeDocument/2006/relationships/slideLayout" Target="../slideLayouts/slideLayout688.xml"/><Relationship Id="rId11" Type="http://schemas.openxmlformats.org/officeDocument/2006/relationships/slideLayout" Target="../slideLayouts/slideLayout693.xml"/><Relationship Id="rId5" Type="http://schemas.openxmlformats.org/officeDocument/2006/relationships/slideLayout" Target="../slideLayouts/slideLayout687.xml"/><Relationship Id="rId10" Type="http://schemas.openxmlformats.org/officeDocument/2006/relationships/slideLayout" Target="../slideLayouts/slideLayout692.xml"/><Relationship Id="rId4" Type="http://schemas.openxmlformats.org/officeDocument/2006/relationships/slideLayout" Target="../slideLayouts/slideLayout686.xml"/><Relationship Id="rId9" Type="http://schemas.openxmlformats.org/officeDocument/2006/relationships/slideLayout" Target="../slideLayouts/slideLayout69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049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5261 w 6027"/>
                <a:gd name="T1" fmla="*/ 369 h 2296"/>
                <a:gd name="T2" fmla="*/ 0 w 6027"/>
                <a:gd name="T3" fmla="*/ 369 h 2296"/>
                <a:gd name="T4" fmla="*/ 0 w 6027"/>
                <a:gd name="T5" fmla="*/ 0 h 2296"/>
                <a:gd name="T6" fmla="*/ 5261 w 6027"/>
                <a:gd name="T7" fmla="*/ 0 h 2296"/>
                <a:gd name="T8" fmla="*/ 5261 w 6027"/>
                <a:gd name="T9" fmla="*/ 369 h 2296"/>
                <a:gd name="T10" fmla="*/ 5261 w 6027"/>
                <a:gd name="T11" fmla="*/ 369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8628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1027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28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1178631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042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1044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5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25 h 353"/>
                  <a:gd name="T4" fmla="*/ 24 w 186"/>
                  <a:gd name="T5" fmla="*/ 43 h 353"/>
                  <a:gd name="T6" fmla="*/ 18 w 186"/>
                  <a:gd name="T7" fmla="*/ 93 h 353"/>
                  <a:gd name="T8" fmla="*/ 42 w 186"/>
                  <a:gd name="T9" fmla="*/ 160 h 353"/>
                  <a:gd name="T10" fmla="*/ 48 w 186"/>
                  <a:gd name="T11" fmla="*/ 227 h 353"/>
                  <a:gd name="T12" fmla="*/ 0 w 186"/>
                  <a:gd name="T13" fmla="*/ 495 h 353"/>
                  <a:gd name="T14" fmla="*/ 54 w 186"/>
                  <a:gd name="T15" fmla="*/ 327 h 353"/>
                  <a:gd name="T16" fmla="*/ 84 w 186"/>
                  <a:gd name="T17" fmla="*/ 303 h 353"/>
                  <a:gd name="T18" fmla="*/ 126 w 186"/>
                  <a:gd name="T19" fmla="*/ 177 h 353"/>
                  <a:gd name="T20" fmla="*/ 144 w 186"/>
                  <a:gd name="T21" fmla="*/ 168 h 353"/>
                  <a:gd name="T22" fmla="*/ 144 w 186"/>
                  <a:gd name="T23" fmla="*/ 126 h 353"/>
                  <a:gd name="T24" fmla="*/ 186 w 186"/>
                  <a:gd name="T25" fmla="*/ 93 h 353"/>
                  <a:gd name="T26" fmla="*/ 162 w 186"/>
                  <a:gd name="T27" fmla="*/ 84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6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7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9 h 66"/>
                  <a:gd name="T8" fmla="*/ 6 w 155"/>
                  <a:gd name="T9" fmla="*/ 25 h 66"/>
                  <a:gd name="T10" fmla="*/ 0 w 155"/>
                  <a:gd name="T11" fmla="*/ 34 h 66"/>
                  <a:gd name="T12" fmla="*/ 78 w 155"/>
                  <a:gd name="T13" fmla="*/ 84 h 66"/>
                  <a:gd name="T14" fmla="*/ 96 w 155"/>
                  <a:gd name="T15" fmla="*/ 59 h 66"/>
                  <a:gd name="T16" fmla="*/ 155 w 155"/>
                  <a:gd name="T17" fmla="*/ 93 h 66"/>
                  <a:gd name="T18" fmla="*/ 126 w 155"/>
                  <a:gd name="T19" fmla="*/ 3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52 h 72"/>
                  <a:gd name="T2" fmla="*/ 0 w 42"/>
                  <a:gd name="T3" fmla="*/ 26 h 72"/>
                  <a:gd name="T4" fmla="*/ 12 w 42"/>
                  <a:gd name="T5" fmla="*/ 9 h 72"/>
                  <a:gd name="T6" fmla="*/ 0 w 42"/>
                  <a:gd name="T7" fmla="*/ 9 h 72"/>
                  <a:gd name="T8" fmla="*/ 12 w 42"/>
                  <a:gd name="T9" fmla="*/ 9 h 72"/>
                  <a:gd name="T10" fmla="*/ 24 w 42"/>
                  <a:gd name="T11" fmla="*/ 9 h 72"/>
                  <a:gd name="T12" fmla="*/ 36 w 42"/>
                  <a:gd name="T13" fmla="*/ 9 h 72"/>
                  <a:gd name="T14" fmla="*/ 42 w 42"/>
                  <a:gd name="T15" fmla="*/ 0 h 72"/>
                  <a:gd name="T16" fmla="*/ 30 w 42"/>
                  <a:gd name="T17" fmla="*/ 26 h 72"/>
                  <a:gd name="T18" fmla="*/ 42 w 42"/>
                  <a:gd name="T19" fmla="*/ 69 h 72"/>
                  <a:gd name="T20" fmla="*/ 12 w 42"/>
                  <a:gd name="T21" fmla="*/ 102 h 72"/>
                  <a:gd name="T22" fmla="*/ 6 w 42"/>
                  <a:gd name="T23" fmla="*/ 52 h 72"/>
                  <a:gd name="T24" fmla="*/ 6 w 42"/>
                  <a:gd name="T25" fmla="*/ 52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78638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029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035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3 h 287"/>
                <a:gd name="T4" fmla="*/ 66 w 365"/>
                <a:gd name="T5" fmla="*/ 114 h 287"/>
                <a:gd name="T6" fmla="*/ 143 w 365"/>
                <a:gd name="T7" fmla="*/ 189 h 287"/>
                <a:gd name="T8" fmla="*/ 191 w 365"/>
                <a:gd name="T9" fmla="*/ 174 h 287"/>
                <a:gd name="T10" fmla="*/ 341 w 365"/>
                <a:gd name="T11" fmla="*/ 299 h 287"/>
                <a:gd name="T12" fmla="*/ 305 w 365"/>
                <a:gd name="T13" fmla="*/ 180 h 287"/>
                <a:gd name="T14" fmla="*/ 365 w 365"/>
                <a:gd name="T15" fmla="*/ 138 h 287"/>
                <a:gd name="T16" fmla="*/ 359 w 365"/>
                <a:gd name="T17" fmla="*/ 132 h 287"/>
                <a:gd name="T18" fmla="*/ 335 w 365"/>
                <a:gd name="T19" fmla="*/ 120 h 287"/>
                <a:gd name="T20" fmla="*/ 299 w 365"/>
                <a:gd name="T21" fmla="*/ 93 h 287"/>
                <a:gd name="T22" fmla="*/ 257 w 365"/>
                <a:gd name="T23" fmla="*/ 75 h 287"/>
                <a:gd name="T24" fmla="*/ 215 w 365"/>
                <a:gd name="T25" fmla="*/ 57 h 287"/>
                <a:gd name="T26" fmla="*/ 173 w 365"/>
                <a:gd name="T27" fmla="*/ 39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6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7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3 h 60"/>
                <a:gd name="T16" fmla="*/ 65 w 71"/>
                <a:gd name="T17" fmla="*/ 45 h 60"/>
                <a:gd name="T18" fmla="*/ 71 w 71"/>
                <a:gd name="T19" fmla="*/ 57 h 60"/>
                <a:gd name="T20" fmla="*/ 71 w 71"/>
                <a:gd name="T21" fmla="*/ 63 h 60"/>
                <a:gd name="T22" fmla="*/ 59 w 71"/>
                <a:gd name="T23" fmla="*/ 57 h 60"/>
                <a:gd name="T24" fmla="*/ 47 w 71"/>
                <a:gd name="T25" fmla="*/ 45 h 60"/>
                <a:gd name="T26" fmla="*/ 23 w 71"/>
                <a:gd name="T27" fmla="*/ 33 h 60"/>
                <a:gd name="T28" fmla="*/ 23 w 71"/>
                <a:gd name="T29" fmla="*/ 39 h 60"/>
                <a:gd name="T30" fmla="*/ 18 w 71"/>
                <a:gd name="T31" fmla="*/ 45 h 60"/>
                <a:gd name="T32" fmla="*/ 12 w 71"/>
                <a:gd name="T33" fmla="*/ 51 h 60"/>
                <a:gd name="T34" fmla="*/ 6 w 71"/>
                <a:gd name="T35" fmla="*/ 51 h 60"/>
                <a:gd name="T36" fmla="*/ 6 w 71"/>
                <a:gd name="T37" fmla="*/ 51 h 60"/>
                <a:gd name="T38" fmla="*/ 6 w 71"/>
                <a:gd name="T39" fmla="*/ 39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8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7 h 162"/>
                <a:gd name="T10" fmla="*/ 96 w 161"/>
                <a:gd name="T11" fmla="*/ 63 h 162"/>
                <a:gd name="T12" fmla="*/ 102 w 161"/>
                <a:gd name="T13" fmla="*/ 75 h 162"/>
                <a:gd name="T14" fmla="*/ 108 w 161"/>
                <a:gd name="T15" fmla="*/ 87 h 162"/>
                <a:gd name="T16" fmla="*/ 120 w 161"/>
                <a:gd name="T17" fmla="*/ 99 h 162"/>
                <a:gd name="T18" fmla="*/ 143 w 161"/>
                <a:gd name="T19" fmla="*/ 117 h 162"/>
                <a:gd name="T20" fmla="*/ 155 w 161"/>
                <a:gd name="T21" fmla="*/ 144 h 162"/>
                <a:gd name="T22" fmla="*/ 161 w 161"/>
                <a:gd name="T23" fmla="*/ 162 h 162"/>
                <a:gd name="T24" fmla="*/ 161 w 161"/>
                <a:gd name="T25" fmla="*/ 168 h 162"/>
                <a:gd name="T26" fmla="*/ 96 w 161"/>
                <a:gd name="T27" fmla="*/ 105 h 162"/>
                <a:gd name="T28" fmla="*/ 30 w 161"/>
                <a:gd name="T29" fmla="*/ 57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9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3 h 60"/>
                <a:gd name="T4" fmla="*/ 41 w 59"/>
                <a:gd name="T5" fmla="*/ 39 h 60"/>
                <a:gd name="T6" fmla="*/ 47 w 59"/>
                <a:gd name="T7" fmla="*/ 45 h 60"/>
                <a:gd name="T8" fmla="*/ 53 w 59"/>
                <a:gd name="T9" fmla="*/ 57 h 60"/>
                <a:gd name="T10" fmla="*/ 53 w 59"/>
                <a:gd name="T11" fmla="*/ 63 h 60"/>
                <a:gd name="T12" fmla="*/ 47 w 59"/>
                <a:gd name="T13" fmla="*/ 57 h 60"/>
                <a:gd name="T14" fmla="*/ 35 w 59"/>
                <a:gd name="T15" fmla="*/ 51 h 60"/>
                <a:gd name="T16" fmla="*/ 23 w 59"/>
                <a:gd name="T17" fmla="*/ 39 h 60"/>
                <a:gd name="T18" fmla="*/ 17 w 59"/>
                <a:gd name="T19" fmla="*/ 33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0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9 h 204"/>
                <a:gd name="T2" fmla="*/ 245 w 245"/>
                <a:gd name="T3" fmla="*/ 45 h 204"/>
                <a:gd name="T4" fmla="*/ 209 w 245"/>
                <a:gd name="T5" fmla="*/ 87 h 204"/>
                <a:gd name="T6" fmla="*/ 143 w 245"/>
                <a:gd name="T7" fmla="*/ 138 h 204"/>
                <a:gd name="T8" fmla="*/ 167 w 245"/>
                <a:gd name="T9" fmla="*/ 162 h 204"/>
                <a:gd name="T10" fmla="*/ 179 w 245"/>
                <a:gd name="T11" fmla="*/ 213 h 204"/>
                <a:gd name="T12" fmla="*/ 77 w 245"/>
                <a:gd name="T13" fmla="*/ 138 h 204"/>
                <a:gd name="T14" fmla="*/ 47 w 245"/>
                <a:gd name="T15" fmla="*/ 87 h 204"/>
                <a:gd name="T16" fmla="*/ 89 w 245"/>
                <a:gd name="T17" fmla="*/ 69 h 204"/>
                <a:gd name="T18" fmla="*/ 59 w 245"/>
                <a:gd name="T19" fmla="*/ 39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9 h 204"/>
                <a:gd name="T50" fmla="*/ 233 w 245"/>
                <a:gd name="T51" fmla="*/ 39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78646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1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7864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864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865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9FF9B509-4BF6-483E-8AF9-ABAB58A600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98379" r:id="rId1"/>
    <p:sldLayoutId id="2147497994" r:id="rId2"/>
    <p:sldLayoutId id="2147497995" r:id="rId3"/>
    <p:sldLayoutId id="2147497996" r:id="rId4"/>
    <p:sldLayoutId id="2147497997" r:id="rId5"/>
    <p:sldLayoutId id="2147497998" r:id="rId6"/>
    <p:sldLayoutId id="2147497999" r:id="rId7"/>
    <p:sldLayoutId id="2147498000" r:id="rId8"/>
    <p:sldLayoutId id="2147498001" r:id="rId9"/>
    <p:sldLayoutId id="2147498002" r:id="rId10"/>
    <p:sldLayoutId id="2147498003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5563A8A5-4022-47B1-A189-0FAF83E5BC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103" r:id="rId1"/>
    <p:sldLayoutId id="2147498104" r:id="rId2"/>
    <p:sldLayoutId id="2147498105" r:id="rId3"/>
    <p:sldLayoutId id="2147498106" r:id="rId4"/>
    <p:sldLayoutId id="2147498107" r:id="rId5"/>
    <p:sldLayoutId id="2147498108" r:id="rId6"/>
    <p:sldLayoutId id="2147498109" r:id="rId7"/>
    <p:sldLayoutId id="2147498110" r:id="rId8"/>
    <p:sldLayoutId id="2147498111" r:id="rId9"/>
    <p:sldLayoutId id="2147498112" r:id="rId10"/>
    <p:sldLayoutId id="2147498113" r:id="rId11"/>
    <p:sldLayoutId id="214749811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0300F58F-81E8-461E-8123-13D4D69270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115" r:id="rId1"/>
    <p:sldLayoutId id="2147498116" r:id="rId2"/>
    <p:sldLayoutId id="2147498117" r:id="rId3"/>
    <p:sldLayoutId id="2147498118" r:id="rId4"/>
    <p:sldLayoutId id="2147498119" r:id="rId5"/>
    <p:sldLayoutId id="2147498120" r:id="rId6"/>
    <p:sldLayoutId id="2147498121" r:id="rId7"/>
    <p:sldLayoutId id="2147498122" r:id="rId8"/>
    <p:sldLayoutId id="2147498123" r:id="rId9"/>
    <p:sldLayoutId id="2147498124" r:id="rId10"/>
    <p:sldLayoutId id="214749812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3337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5261 w 6027"/>
                <a:gd name="T1" fmla="*/ 369 h 2296"/>
                <a:gd name="T2" fmla="*/ 0 w 6027"/>
                <a:gd name="T3" fmla="*/ 369 h 2296"/>
                <a:gd name="T4" fmla="*/ 0 w 6027"/>
                <a:gd name="T5" fmla="*/ 0 h 2296"/>
                <a:gd name="T6" fmla="*/ 5261 w 6027"/>
                <a:gd name="T7" fmla="*/ 0 h 2296"/>
                <a:gd name="T8" fmla="*/ 5261 w 6027"/>
                <a:gd name="T9" fmla="*/ 369 h 2296"/>
                <a:gd name="T10" fmla="*/ 5261 w 6027"/>
                <a:gd name="T11" fmla="*/ 369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8628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</p:grpSp>
      <p:sp>
        <p:nvSpPr>
          <p:cNvPr id="13315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316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1178631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grpSp>
          <p:nvGrpSpPr>
            <p:cNvPr id="13330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13332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33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25 h 353"/>
                  <a:gd name="T4" fmla="*/ 24 w 186"/>
                  <a:gd name="T5" fmla="*/ 43 h 353"/>
                  <a:gd name="T6" fmla="*/ 18 w 186"/>
                  <a:gd name="T7" fmla="*/ 93 h 353"/>
                  <a:gd name="T8" fmla="*/ 42 w 186"/>
                  <a:gd name="T9" fmla="*/ 160 h 353"/>
                  <a:gd name="T10" fmla="*/ 48 w 186"/>
                  <a:gd name="T11" fmla="*/ 227 h 353"/>
                  <a:gd name="T12" fmla="*/ 0 w 186"/>
                  <a:gd name="T13" fmla="*/ 495 h 353"/>
                  <a:gd name="T14" fmla="*/ 54 w 186"/>
                  <a:gd name="T15" fmla="*/ 327 h 353"/>
                  <a:gd name="T16" fmla="*/ 84 w 186"/>
                  <a:gd name="T17" fmla="*/ 303 h 353"/>
                  <a:gd name="T18" fmla="*/ 126 w 186"/>
                  <a:gd name="T19" fmla="*/ 177 h 353"/>
                  <a:gd name="T20" fmla="*/ 144 w 186"/>
                  <a:gd name="T21" fmla="*/ 168 h 353"/>
                  <a:gd name="T22" fmla="*/ 144 w 186"/>
                  <a:gd name="T23" fmla="*/ 126 h 353"/>
                  <a:gd name="T24" fmla="*/ 186 w 186"/>
                  <a:gd name="T25" fmla="*/ 93 h 353"/>
                  <a:gd name="T26" fmla="*/ 162 w 186"/>
                  <a:gd name="T27" fmla="*/ 84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34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35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9 h 66"/>
                  <a:gd name="T8" fmla="*/ 6 w 155"/>
                  <a:gd name="T9" fmla="*/ 25 h 66"/>
                  <a:gd name="T10" fmla="*/ 0 w 155"/>
                  <a:gd name="T11" fmla="*/ 34 h 66"/>
                  <a:gd name="T12" fmla="*/ 78 w 155"/>
                  <a:gd name="T13" fmla="*/ 84 h 66"/>
                  <a:gd name="T14" fmla="*/ 96 w 155"/>
                  <a:gd name="T15" fmla="*/ 59 h 66"/>
                  <a:gd name="T16" fmla="*/ 155 w 155"/>
                  <a:gd name="T17" fmla="*/ 93 h 66"/>
                  <a:gd name="T18" fmla="*/ 126 w 155"/>
                  <a:gd name="T19" fmla="*/ 3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36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52 h 72"/>
                  <a:gd name="T2" fmla="*/ 0 w 42"/>
                  <a:gd name="T3" fmla="*/ 26 h 72"/>
                  <a:gd name="T4" fmla="*/ 12 w 42"/>
                  <a:gd name="T5" fmla="*/ 9 h 72"/>
                  <a:gd name="T6" fmla="*/ 0 w 42"/>
                  <a:gd name="T7" fmla="*/ 9 h 72"/>
                  <a:gd name="T8" fmla="*/ 12 w 42"/>
                  <a:gd name="T9" fmla="*/ 9 h 72"/>
                  <a:gd name="T10" fmla="*/ 24 w 42"/>
                  <a:gd name="T11" fmla="*/ 9 h 72"/>
                  <a:gd name="T12" fmla="*/ 36 w 42"/>
                  <a:gd name="T13" fmla="*/ 9 h 72"/>
                  <a:gd name="T14" fmla="*/ 42 w 42"/>
                  <a:gd name="T15" fmla="*/ 0 h 72"/>
                  <a:gd name="T16" fmla="*/ 30 w 42"/>
                  <a:gd name="T17" fmla="*/ 26 h 72"/>
                  <a:gd name="T18" fmla="*/ 42 w 42"/>
                  <a:gd name="T19" fmla="*/ 69 h 72"/>
                  <a:gd name="T20" fmla="*/ 12 w 42"/>
                  <a:gd name="T21" fmla="*/ 102 h 72"/>
                  <a:gd name="T22" fmla="*/ 6 w 42"/>
                  <a:gd name="T23" fmla="*/ 52 h 72"/>
                  <a:gd name="T24" fmla="*/ 6 w 42"/>
                  <a:gd name="T25" fmla="*/ 52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78638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</p:grpSp>
      <p:grpSp>
        <p:nvGrpSpPr>
          <p:cNvPr id="1331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3323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3 h 287"/>
                <a:gd name="T4" fmla="*/ 66 w 365"/>
                <a:gd name="T5" fmla="*/ 114 h 287"/>
                <a:gd name="T6" fmla="*/ 143 w 365"/>
                <a:gd name="T7" fmla="*/ 189 h 287"/>
                <a:gd name="T8" fmla="*/ 191 w 365"/>
                <a:gd name="T9" fmla="*/ 174 h 287"/>
                <a:gd name="T10" fmla="*/ 341 w 365"/>
                <a:gd name="T11" fmla="*/ 299 h 287"/>
                <a:gd name="T12" fmla="*/ 305 w 365"/>
                <a:gd name="T13" fmla="*/ 180 h 287"/>
                <a:gd name="T14" fmla="*/ 365 w 365"/>
                <a:gd name="T15" fmla="*/ 138 h 287"/>
                <a:gd name="T16" fmla="*/ 359 w 365"/>
                <a:gd name="T17" fmla="*/ 132 h 287"/>
                <a:gd name="T18" fmla="*/ 335 w 365"/>
                <a:gd name="T19" fmla="*/ 120 h 287"/>
                <a:gd name="T20" fmla="*/ 299 w 365"/>
                <a:gd name="T21" fmla="*/ 93 h 287"/>
                <a:gd name="T22" fmla="*/ 257 w 365"/>
                <a:gd name="T23" fmla="*/ 75 h 287"/>
                <a:gd name="T24" fmla="*/ 215 w 365"/>
                <a:gd name="T25" fmla="*/ 57 h 287"/>
                <a:gd name="T26" fmla="*/ 173 w 365"/>
                <a:gd name="T27" fmla="*/ 39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4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5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3 h 60"/>
                <a:gd name="T16" fmla="*/ 65 w 71"/>
                <a:gd name="T17" fmla="*/ 45 h 60"/>
                <a:gd name="T18" fmla="*/ 71 w 71"/>
                <a:gd name="T19" fmla="*/ 57 h 60"/>
                <a:gd name="T20" fmla="*/ 71 w 71"/>
                <a:gd name="T21" fmla="*/ 63 h 60"/>
                <a:gd name="T22" fmla="*/ 59 w 71"/>
                <a:gd name="T23" fmla="*/ 57 h 60"/>
                <a:gd name="T24" fmla="*/ 47 w 71"/>
                <a:gd name="T25" fmla="*/ 45 h 60"/>
                <a:gd name="T26" fmla="*/ 23 w 71"/>
                <a:gd name="T27" fmla="*/ 33 h 60"/>
                <a:gd name="T28" fmla="*/ 23 w 71"/>
                <a:gd name="T29" fmla="*/ 39 h 60"/>
                <a:gd name="T30" fmla="*/ 18 w 71"/>
                <a:gd name="T31" fmla="*/ 45 h 60"/>
                <a:gd name="T32" fmla="*/ 12 w 71"/>
                <a:gd name="T33" fmla="*/ 51 h 60"/>
                <a:gd name="T34" fmla="*/ 6 w 71"/>
                <a:gd name="T35" fmla="*/ 51 h 60"/>
                <a:gd name="T36" fmla="*/ 6 w 71"/>
                <a:gd name="T37" fmla="*/ 51 h 60"/>
                <a:gd name="T38" fmla="*/ 6 w 71"/>
                <a:gd name="T39" fmla="*/ 39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6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7 h 162"/>
                <a:gd name="T10" fmla="*/ 96 w 161"/>
                <a:gd name="T11" fmla="*/ 63 h 162"/>
                <a:gd name="T12" fmla="*/ 102 w 161"/>
                <a:gd name="T13" fmla="*/ 75 h 162"/>
                <a:gd name="T14" fmla="*/ 108 w 161"/>
                <a:gd name="T15" fmla="*/ 87 h 162"/>
                <a:gd name="T16" fmla="*/ 120 w 161"/>
                <a:gd name="T17" fmla="*/ 99 h 162"/>
                <a:gd name="T18" fmla="*/ 143 w 161"/>
                <a:gd name="T19" fmla="*/ 117 h 162"/>
                <a:gd name="T20" fmla="*/ 155 w 161"/>
                <a:gd name="T21" fmla="*/ 144 h 162"/>
                <a:gd name="T22" fmla="*/ 161 w 161"/>
                <a:gd name="T23" fmla="*/ 162 h 162"/>
                <a:gd name="T24" fmla="*/ 161 w 161"/>
                <a:gd name="T25" fmla="*/ 168 h 162"/>
                <a:gd name="T26" fmla="*/ 96 w 161"/>
                <a:gd name="T27" fmla="*/ 105 h 162"/>
                <a:gd name="T28" fmla="*/ 30 w 161"/>
                <a:gd name="T29" fmla="*/ 57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7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3 h 60"/>
                <a:gd name="T4" fmla="*/ 41 w 59"/>
                <a:gd name="T5" fmla="*/ 39 h 60"/>
                <a:gd name="T6" fmla="*/ 47 w 59"/>
                <a:gd name="T7" fmla="*/ 45 h 60"/>
                <a:gd name="T8" fmla="*/ 53 w 59"/>
                <a:gd name="T9" fmla="*/ 57 h 60"/>
                <a:gd name="T10" fmla="*/ 53 w 59"/>
                <a:gd name="T11" fmla="*/ 63 h 60"/>
                <a:gd name="T12" fmla="*/ 47 w 59"/>
                <a:gd name="T13" fmla="*/ 57 h 60"/>
                <a:gd name="T14" fmla="*/ 35 w 59"/>
                <a:gd name="T15" fmla="*/ 51 h 60"/>
                <a:gd name="T16" fmla="*/ 23 w 59"/>
                <a:gd name="T17" fmla="*/ 39 h 60"/>
                <a:gd name="T18" fmla="*/ 17 w 59"/>
                <a:gd name="T19" fmla="*/ 33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8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9 h 204"/>
                <a:gd name="T2" fmla="*/ 245 w 245"/>
                <a:gd name="T3" fmla="*/ 45 h 204"/>
                <a:gd name="T4" fmla="*/ 209 w 245"/>
                <a:gd name="T5" fmla="*/ 87 h 204"/>
                <a:gd name="T6" fmla="*/ 143 w 245"/>
                <a:gd name="T7" fmla="*/ 138 h 204"/>
                <a:gd name="T8" fmla="*/ 167 w 245"/>
                <a:gd name="T9" fmla="*/ 162 h 204"/>
                <a:gd name="T10" fmla="*/ 179 w 245"/>
                <a:gd name="T11" fmla="*/ 213 h 204"/>
                <a:gd name="T12" fmla="*/ 77 w 245"/>
                <a:gd name="T13" fmla="*/ 138 h 204"/>
                <a:gd name="T14" fmla="*/ 47 w 245"/>
                <a:gd name="T15" fmla="*/ 87 h 204"/>
                <a:gd name="T16" fmla="*/ 89 w 245"/>
                <a:gd name="T17" fmla="*/ 69 h 204"/>
                <a:gd name="T18" fmla="*/ 59 w 245"/>
                <a:gd name="T19" fmla="*/ 39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9 h 204"/>
                <a:gd name="T50" fmla="*/ 233 w 245"/>
                <a:gd name="T51" fmla="*/ 39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78646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3319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7864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864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865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D4B18EDE-B68A-47FE-A404-E6361476DA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98381" r:id="rId1"/>
    <p:sldLayoutId id="2147498126" r:id="rId2"/>
    <p:sldLayoutId id="2147498127" r:id="rId3"/>
    <p:sldLayoutId id="2147498128" r:id="rId4"/>
    <p:sldLayoutId id="2147498129" r:id="rId5"/>
    <p:sldLayoutId id="2147498130" r:id="rId6"/>
    <p:sldLayoutId id="2147498131" r:id="rId7"/>
    <p:sldLayoutId id="2147498132" r:id="rId8"/>
    <p:sldLayoutId id="2147498133" r:id="rId9"/>
    <p:sldLayoutId id="2147498134" r:id="rId10"/>
    <p:sldLayoutId id="2147498135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2E712D82-5CB9-4976-849A-EC26A3F754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136" r:id="rId1"/>
    <p:sldLayoutId id="2147498137" r:id="rId2"/>
    <p:sldLayoutId id="2147498138" r:id="rId3"/>
    <p:sldLayoutId id="2147498139" r:id="rId4"/>
    <p:sldLayoutId id="2147498140" r:id="rId5"/>
    <p:sldLayoutId id="2147498141" r:id="rId6"/>
    <p:sldLayoutId id="2147498142" r:id="rId7"/>
    <p:sldLayoutId id="2147498143" r:id="rId8"/>
    <p:sldLayoutId id="2147498144" r:id="rId9"/>
    <p:sldLayoutId id="2147498145" r:id="rId10"/>
    <p:sldLayoutId id="214749814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DB639465-CFC6-418D-8F2D-5664CFF800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147" r:id="rId1"/>
    <p:sldLayoutId id="2147498148" r:id="rId2"/>
    <p:sldLayoutId id="2147498149" r:id="rId3"/>
    <p:sldLayoutId id="2147498150" r:id="rId4"/>
    <p:sldLayoutId id="2147498151" r:id="rId5"/>
    <p:sldLayoutId id="2147498152" r:id="rId6"/>
    <p:sldLayoutId id="2147498153" r:id="rId7"/>
    <p:sldLayoutId id="2147498154" r:id="rId8"/>
    <p:sldLayoutId id="2147498155" r:id="rId9"/>
    <p:sldLayoutId id="2147498156" r:id="rId10"/>
    <p:sldLayoutId id="214749815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331F2709-B29E-4003-81B9-5378759340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158" r:id="rId1"/>
    <p:sldLayoutId id="2147498159" r:id="rId2"/>
    <p:sldLayoutId id="2147498160" r:id="rId3"/>
    <p:sldLayoutId id="2147498161" r:id="rId4"/>
    <p:sldLayoutId id="2147498162" r:id="rId5"/>
    <p:sldLayoutId id="2147498163" r:id="rId6"/>
    <p:sldLayoutId id="2147498164" r:id="rId7"/>
    <p:sldLayoutId id="2147498165" r:id="rId8"/>
    <p:sldLayoutId id="2147498166" r:id="rId9"/>
    <p:sldLayoutId id="2147498167" r:id="rId10"/>
    <p:sldLayoutId id="2147498168" r:id="rId11"/>
    <p:sldLayoutId id="214749816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7433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5261 w 6027"/>
                <a:gd name="T1" fmla="*/ 369 h 2296"/>
                <a:gd name="T2" fmla="*/ 0 w 6027"/>
                <a:gd name="T3" fmla="*/ 369 h 2296"/>
                <a:gd name="T4" fmla="*/ 0 w 6027"/>
                <a:gd name="T5" fmla="*/ 0 h 2296"/>
                <a:gd name="T6" fmla="*/ 5261 w 6027"/>
                <a:gd name="T7" fmla="*/ 0 h 2296"/>
                <a:gd name="T8" fmla="*/ 5261 w 6027"/>
                <a:gd name="T9" fmla="*/ 369 h 2296"/>
                <a:gd name="T10" fmla="*/ 5261 w 6027"/>
                <a:gd name="T11" fmla="*/ 369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8628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</p:grpSp>
      <p:sp>
        <p:nvSpPr>
          <p:cNvPr id="17411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7412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1178631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grpSp>
          <p:nvGrpSpPr>
            <p:cNvPr id="17426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17428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29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25 h 353"/>
                  <a:gd name="T4" fmla="*/ 24 w 186"/>
                  <a:gd name="T5" fmla="*/ 43 h 353"/>
                  <a:gd name="T6" fmla="*/ 18 w 186"/>
                  <a:gd name="T7" fmla="*/ 93 h 353"/>
                  <a:gd name="T8" fmla="*/ 42 w 186"/>
                  <a:gd name="T9" fmla="*/ 160 h 353"/>
                  <a:gd name="T10" fmla="*/ 48 w 186"/>
                  <a:gd name="T11" fmla="*/ 227 h 353"/>
                  <a:gd name="T12" fmla="*/ 0 w 186"/>
                  <a:gd name="T13" fmla="*/ 495 h 353"/>
                  <a:gd name="T14" fmla="*/ 54 w 186"/>
                  <a:gd name="T15" fmla="*/ 327 h 353"/>
                  <a:gd name="T16" fmla="*/ 84 w 186"/>
                  <a:gd name="T17" fmla="*/ 303 h 353"/>
                  <a:gd name="T18" fmla="*/ 126 w 186"/>
                  <a:gd name="T19" fmla="*/ 177 h 353"/>
                  <a:gd name="T20" fmla="*/ 144 w 186"/>
                  <a:gd name="T21" fmla="*/ 168 h 353"/>
                  <a:gd name="T22" fmla="*/ 144 w 186"/>
                  <a:gd name="T23" fmla="*/ 126 h 353"/>
                  <a:gd name="T24" fmla="*/ 186 w 186"/>
                  <a:gd name="T25" fmla="*/ 93 h 353"/>
                  <a:gd name="T26" fmla="*/ 162 w 186"/>
                  <a:gd name="T27" fmla="*/ 84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30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31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9 h 66"/>
                  <a:gd name="T8" fmla="*/ 6 w 155"/>
                  <a:gd name="T9" fmla="*/ 25 h 66"/>
                  <a:gd name="T10" fmla="*/ 0 w 155"/>
                  <a:gd name="T11" fmla="*/ 34 h 66"/>
                  <a:gd name="T12" fmla="*/ 78 w 155"/>
                  <a:gd name="T13" fmla="*/ 84 h 66"/>
                  <a:gd name="T14" fmla="*/ 96 w 155"/>
                  <a:gd name="T15" fmla="*/ 59 h 66"/>
                  <a:gd name="T16" fmla="*/ 155 w 155"/>
                  <a:gd name="T17" fmla="*/ 93 h 66"/>
                  <a:gd name="T18" fmla="*/ 126 w 155"/>
                  <a:gd name="T19" fmla="*/ 3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32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52 h 72"/>
                  <a:gd name="T2" fmla="*/ 0 w 42"/>
                  <a:gd name="T3" fmla="*/ 26 h 72"/>
                  <a:gd name="T4" fmla="*/ 12 w 42"/>
                  <a:gd name="T5" fmla="*/ 9 h 72"/>
                  <a:gd name="T6" fmla="*/ 0 w 42"/>
                  <a:gd name="T7" fmla="*/ 9 h 72"/>
                  <a:gd name="T8" fmla="*/ 12 w 42"/>
                  <a:gd name="T9" fmla="*/ 9 h 72"/>
                  <a:gd name="T10" fmla="*/ 24 w 42"/>
                  <a:gd name="T11" fmla="*/ 9 h 72"/>
                  <a:gd name="T12" fmla="*/ 36 w 42"/>
                  <a:gd name="T13" fmla="*/ 9 h 72"/>
                  <a:gd name="T14" fmla="*/ 42 w 42"/>
                  <a:gd name="T15" fmla="*/ 0 h 72"/>
                  <a:gd name="T16" fmla="*/ 30 w 42"/>
                  <a:gd name="T17" fmla="*/ 26 h 72"/>
                  <a:gd name="T18" fmla="*/ 42 w 42"/>
                  <a:gd name="T19" fmla="*/ 69 h 72"/>
                  <a:gd name="T20" fmla="*/ 12 w 42"/>
                  <a:gd name="T21" fmla="*/ 102 h 72"/>
                  <a:gd name="T22" fmla="*/ 6 w 42"/>
                  <a:gd name="T23" fmla="*/ 52 h 72"/>
                  <a:gd name="T24" fmla="*/ 6 w 42"/>
                  <a:gd name="T25" fmla="*/ 52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78638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</p:grpSp>
      <p:grpSp>
        <p:nvGrpSpPr>
          <p:cNvPr id="17413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7419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3 h 287"/>
                <a:gd name="T4" fmla="*/ 66 w 365"/>
                <a:gd name="T5" fmla="*/ 114 h 287"/>
                <a:gd name="T6" fmla="*/ 143 w 365"/>
                <a:gd name="T7" fmla="*/ 189 h 287"/>
                <a:gd name="T8" fmla="*/ 191 w 365"/>
                <a:gd name="T9" fmla="*/ 174 h 287"/>
                <a:gd name="T10" fmla="*/ 341 w 365"/>
                <a:gd name="T11" fmla="*/ 299 h 287"/>
                <a:gd name="T12" fmla="*/ 305 w 365"/>
                <a:gd name="T13" fmla="*/ 180 h 287"/>
                <a:gd name="T14" fmla="*/ 365 w 365"/>
                <a:gd name="T15" fmla="*/ 138 h 287"/>
                <a:gd name="T16" fmla="*/ 359 w 365"/>
                <a:gd name="T17" fmla="*/ 132 h 287"/>
                <a:gd name="T18" fmla="*/ 335 w 365"/>
                <a:gd name="T19" fmla="*/ 120 h 287"/>
                <a:gd name="T20" fmla="*/ 299 w 365"/>
                <a:gd name="T21" fmla="*/ 93 h 287"/>
                <a:gd name="T22" fmla="*/ 257 w 365"/>
                <a:gd name="T23" fmla="*/ 75 h 287"/>
                <a:gd name="T24" fmla="*/ 215 w 365"/>
                <a:gd name="T25" fmla="*/ 57 h 287"/>
                <a:gd name="T26" fmla="*/ 173 w 365"/>
                <a:gd name="T27" fmla="*/ 39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0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1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3 h 60"/>
                <a:gd name="T16" fmla="*/ 65 w 71"/>
                <a:gd name="T17" fmla="*/ 45 h 60"/>
                <a:gd name="T18" fmla="*/ 71 w 71"/>
                <a:gd name="T19" fmla="*/ 57 h 60"/>
                <a:gd name="T20" fmla="*/ 71 w 71"/>
                <a:gd name="T21" fmla="*/ 63 h 60"/>
                <a:gd name="T22" fmla="*/ 59 w 71"/>
                <a:gd name="T23" fmla="*/ 57 h 60"/>
                <a:gd name="T24" fmla="*/ 47 w 71"/>
                <a:gd name="T25" fmla="*/ 45 h 60"/>
                <a:gd name="T26" fmla="*/ 23 w 71"/>
                <a:gd name="T27" fmla="*/ 33 h 60"/>
                <a:gd name="T28" fmla="*/ 23 w 71"/>
                <a:gd name="T29" fmla="*/ 39 h 60"/>
                <a:gd name="T30" fmla="*/ 18 w 71"/>
                <a:gd name="T31" fmla="*/ 45 h 60"/>
                <a:gd name="T32" fmla="*/ 12 w 71"/>
                <a:gd name="T33" fmla="*/ 51 h 60"/>
                <a:gd name="T34" fmla="*/ 6 w 71"/>
                <a:gd name="T35" fmla="*/ 51 h 60"/>
                <a:gd name="T36" fmla="*/ 6 w 71"/>
                <a:gd name="T37" fmla="*/ 51 h 60"/>
                <a:gd name="T38" fmla="*/ 6 w 71"/>
                <a:gd name="T39" fmla="*/ 39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2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7 h 162"/>
                <a:gd name="T10" fmla="*/ 96 w 161"/>
                <a:gd name="T11" fmla="*/ 63 h 162"/>
                <a:gd name="T12" fmla="*/ 102 w 161"/>
                <a:gd name="T13" fmla="*/ 75 h 162"/>
                <a:gd name="T14" fmla="*/ 108 w 161"/>
                <a:gd name="T15" fmla="*/ 87 h 162"/>
                <a:gd name="T16" fmla="*/ 120 w 161"/>
                <a:gd name="T17" fmla="*/ 99 h 162"/>
                <a:gd name="T18" fmla="*/ 143 w 161"/>
                <a:gd name="T19" fmla="*/ 117 h 162"/>
                <a:gd name="T20" fmla="*/ 155 w 161"/>
                <a:gd name="T21" fmla="*/ 144 h 162"/>
                <a:gd name="T22" fmla="*/ 161 w 161"/>
                <a:gd name="T23" fmla="*/ 162 h 162"/>
                <a:gd name="T24" fmla="*/ 161 w 161"/>
                <a:gd name="T25" fmla="*/ 168 h 162"/>
                <a:gd name="T26" fmla="*/ 96 w 161"/>
                <a:gd name="T27" fmla="*/ 105 h 162"/>
                <a:gd name="T28" fmla="*/ 30 w 161"/>
                <a:gd name="T29" fmla="*/ 57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3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3 h 60"/>
                <a:gd name="T4" fmla="*/ 41 w 59"/>
                <a:gd name="T5" fmla="*/ 39 h 60"/>
                <a:gd name="T6" fmla="*/ 47 w 59"/>
                <a:gd name="T7" fmla="*/ 45 h 60"/>
                <a:gd name="T8" fmla="*/ 53 w 59"/>
                <a:gd name="T9" fmla="*/ 57 h 60"/>
                <a:gd name="T10" fmla="*/ 53 w 59"/>
                <a:gd name="T11" fmla="*/ 63 h 60"/>
                <a:gd name="T12" fmla="*/ 47 w 59"/>
                <a:gd name="T13" fmla="*/ 57 h 60"/>
                <a:gd name="T14" fmla="*/ 35 w 59"/>
                <a:gd name="T15" fmla="*/ 51 h 60"/>
                <a:gd name="T16" fmla="*/ 23 w 59"/>
                <a:gd name="T17" fmla="*/ 39 h 60"/>
                <a:gd name="T18" fmla="*/ 17 w 59"/>
                <a:gd name="T19" fmla="*/ 33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4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9 h 204"/>
                <a:gd name="T2" fmla="*/ 245 w 245"/>
                <a:gd name="T3" fmla="*/ 45 h 204"/>
                <a:gd name="T4" fmla="*/ 209 w 245"/>
                <a:gd name="T5" fmla="*/ 87 h 204"/>
                <a:gd name="T6" fmla="*/ 143 w 245"/>
                <a:gd name="T7" fmla="*/ 138 h 204"/>
                <a:gd name="T8" fmla="*/ 167 w 245"/>
                <a:gd name="T9" fmla="*/ 162 h 204"/>
                <a:gd name="T10" fmla="*/ 179 w 245"/>
                <a:gd name="T11" fmla="*/ 213 h 204"/>
                <a:gd name="T12" fmla="*/ 77 w 245"/>
                <a:gd name="T13" fmla="*/ 138 h 204"/>
                <a:gd name="T14" fmla="*/ 47 w 245"/>
                <a:gd name="T15" fmla="*/ 87 h 204"/>
                <a:gd name="T16" fmla="*/ 89 w 245"/>
                <a:gd name="T17" fmla="*/ 69 h 204"/>
                <a:gd name="T18" fmla="*/ 59 w 245"/>
                <a:gd name="T19" fmla="*/ 39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9 h 204"/>
                <a:gd name="T50" fmla="*/ 233 w 245"/>
                <a:gd name="T51" fmla="*/ 39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78646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415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7864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864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865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09BE3803-2DAF-485F-879A-7888E94852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98382" r:id="rId1"/>
    <p:sldLayoutId id="2147498170" r:id="rId2"/>
    <p:sldLayoutId id="2147498171" r:id="rId3"/>
    <p:sldLayoutId id="2147498172" r:id="rId4"/>
    <p:sldLayoutId id="2147498173" r:id="rId5"/>
    <p:sldLayoutId id="2147498174" r:id="rId6"/>
    <p:sldLayoutId id="2147498175" r:id="rId7"/>
    <p:sldLayoutId id="2147498176" r:id="rId8"/>
    <p:sldLayoutId id="2147498177" r:id="rId9"/>
    <p:sldLayoutId id="2147498178" r:id="rId10"/>
    <p:sldLayoutId id="214749817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111413E1-24BE-4CED-B654-E59B627AF7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180" r:id="rId1"/>
    <p:sldLayoutId id="2147498181" r:id="rId2"/>
    <p:sldLayoutId id="2147498182" r:id="rId3"/>
    <p:sldLayoutId id="2147498183" r:id="rId4"/>
    <p:sldLayoutId id="2147498184" r:id="rId5"/>
    <p:sldLayoutId id="2147498185" r:id="rId6"/>
    <p:sldLayoutId id="2147498186" r:id="rId7"/>
    <p:sldLayoutId id="2147498187" r:id="rId8"/>
    <p:sldLayoutId id="2147498188" r:id="rId9"/>
    <p:sldLayoutId id="2147498189" r:id="rId10"/>
    <p:sldLayoutId id="214749819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b="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C67C2CCD-AAB5-4037-810E-81CA8379D7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191" r:id="rId1"/>
    <p:sldLayoutId id="2147498192" r:id="rId2"/>
    <p:sldLayoutId id="2147498193" r:id="rId3"/>
    <p:sldLayoutId id="2147498194" r:id="rId4"/>
    <p:sldLayoutId id="2147498195" r:id="rId5"/>
    <p:sldLayoutId id="2147498196" r:id="rId6"/>
    <p:sldLayoutId id="2147498197" r:id="rId7"/>
    <p:sldLayoutId id="2147498198" r:id="rId8"/>
    <p:sldLayoutId id="2147498199" r:id="rId9"/>
    <p:sldLayoutId id="2147498200" r:id="rId10"/>
    <p:sldLayoutId id="214749820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63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EBCA3184-5F9D-41EE-8FEF-6B54DA954B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383" r:id="rId1"/>
    <p:sldLayoutId id="2147498384" r:id="rId2"/>
    <p:sldLayoutId id="2147498385" r:id="rId3"/>
    <p:sldLayoutId id="2147498386" r:id="rId4"/>
    <p:sldLayoutId id="2147498387" r:id="rId5"/>
    <p:sldLayoutId id="2147498388" r:id="rId6"/>
    <p:sldLayoutId id="2147498389" r:id="rId7"/>
    <p:sldLayoutId id="2147498390" r:id="rId8"/>
    <p:sldLayoutId id="2147498391" r:id="rId9"/>
    <p:sldLayoutId id="2147498392" r:id="rId10"/>
    <p:sldLayoutId id="214749839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BFAC2FFD-FE3A-4D5B-9B17-0B856719C0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004" r:id="rId1"/>
    <p:sldLayoutId id="2147498005" r:id="rId2"/>
    <p:sldLayoutId id="2147498006" r:id="rId3"/>
    <p:sldLayoutId id="2147498007" r:id="rId4"/>
    <p:sldLayoutId id="2147498008" r:id="rId5"/>
    <p:sldLayoutId id="2147498009" r:id="rId6"/>
    <p:sldLayoutId id="2147498010" r:id="rId7"/>
    <p:sldLayoutId id="2147498011" r:id="rId8"/>
    <p:sldLayoutId id="2147498012" r:id="rId9"/>
    <p:sldLayoutId id="2147498013" r:id="rId10"/>
    <p:sldLayoutId id="2147498014" r:id="rId11"/>
    <p:sldLayoutId id="214749801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12220A8E-EEE0-4F7B-8127-C9BC7DEEB9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202" r:id="rId1"/>
    <p:sldLayoutId id="2147498203" r:id="rId2"/>
    <p:sldLayoutId id="2147498204" r:id="rId3"/>
    <p:sldLayoutId id="2147498205" r:id="rId4"/>
    <p:sldLayoutId id="2147498206" r:id="rId5"/>
    <p:sldLayoutId id="2147498207" r:id="rId6"/>
    <p:sldLayoutId id="2147498208" r:id="rId7"/>
    <p:sldLayoutId id="2147498209" r:id="rId8"/>
    <p:sldLayoutId id="2147498210" r:id="rId9"/>
    <p:sldLayoutId id="2147498211" r:id="rId10"/>
    <p:sldLayoutId id="2147498212" r:id="rId11"/>
    <p:sldLayoutId id="21474982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BB4CA03B-2E2D-431A-97B0-EE5D800636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394" r:id="rId1"/>
    <p:sldLayoutId id="2147498395" r:id="rId2"/>
    <p:sldLayoutId id="2147498396" r:id="rId3"/>
    <p:sldLayoutId id="2147498397" r:id="rId4"/>
    <p:sldLayoutId id="2147498398" r:id="rId5"/>
    <p:sldLayoutId id="2147498399" r:id="rId6"/>
    <p:sldLayoutId id="2147498400" r:id="rId7"/>
    <p:sldLayoutId id="2147498401" r:id="rId8"/>
    <p:sldLayoutId id="2147498402" r:id="rId9"/>
    <p:sldLayoutId id="2147498403" r:id="rId10"/>
    <p:sldLayoutId id="214749840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22858CE5-E917-40F5-820C-7DAA6A079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405" r:id="rId1"/>
    <p:sldLayoutId id="2147498406" r:id="rId2"/>
    <p:sldLayoutId id="2147498407" r:id="rId3"/>
    <p:sldLayoutId id="2147498408" r:id="rId4"/>
    <p:sldLayoutId id="2147498409" r:id="rId5"/>
    <p:sldLayoutId id="2147498410" r:id="rId6"/>
    <p:sldLayoutId id="2147498411" r:id="rId7"/>
    <p:sldLayoutId id="2147498412" r:id="rId8"/>
    <p:sldLayoutId id="2147498413" r:id="rId9"/>
    <p:sldLayoutId id="2147498414" r:id="rId10"/>
    <p:sldLayoutId id="214749841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0C239F07-D734-44D2-9FEE-6468C393CB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214" r:id="rId1"/>
    <p:sldLayoutId id="2147498215" r:id="rId2"/>
    <p:sldLayoutId id="2147498216" r:id="rId3"/>
    <p:sldLayoutId id="2147498217" r:id="rId4"/>
    <p:sldLayoutId id="2147498218" r:id="rId5"/>
    <p:sldLayoutId id="2147498219" r:id="rId6"/>
    <p:sldLayoutId id="2147498220" r:id="rId7"/>
    <p:sldLayoutId id="2147498221" r:id="rId8"/>
    <p:sldLayoutId id="2147498222" r:id="rId9"/>
    <p:sldLayoutId id="2147498223" r:id="rId10"/>
    <p:sldLayoutId id="2147498224" r:id="rId11"/>
    <p:sldLayoutId id="214749822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7C8F9943-1CBD-431C-8FC8-30E6C458EE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226" r:id="rId1"/>
    <p:sldLayoutId id="2147498227" r:id="rId2"/>
    <p:sldLayoutId id="2147498228" r:id="rId3"/>
    <p:sldLayoutId id="2147498229" r:id="rId4"/>
    <p:sldLayoutId id="2147498230" r:id="rId5"/>
    <p:sldLayoutId id="2147498231" r:id="rId6"/>
    <p:sldLayoutId id="2147498232" r:id="rId7"/>
    <p:sldLayoutId id="2147498233" r:id="rId8"/>
    <p:sldLayoutId id="2147498234" r:id="rId9"/>
    <p:sldLayoutId id="2147498235" r:id="rId10"/>
    <p:sldLayoutId id="214749823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4BC0AE2-D1E9-487A-AF43-4CCB5F1B09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237" r:id="rId1"/>
    <p:sldLayoutId id="2147498238" r:id="rId2"/>
    <p:sldLayoutId id="2147498239" r:id="rId3"/>
    <p:sldLayoutId id="2147498240" r:id="rId4"/>
    <p:sldLayoutId id="2147498241" r:id="rId5"/>
    <p:sldLayoutId id="2147498242" r:id="rId6"/>
    <p:sldLayoutId id="2147498243" r:id="rId7"/>
    <p:sldLayoutId id="2147498244" r:id="rId8"/>
    <p:sldLayoutId id="2147498245" r:id="rId9"/>
    <p:sldLayoutId id="2147498246" r:id="rId10"/>
    <p:sldLayoutId id="2147498247" r:id="rId11"/>
    <p:sldLayoutId id="2147498248" r:id="rId12"/>
    <p:sldLayoutId id="2147498249" r:id="rId13"/>
    <p:sldLayoutId id="214749825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B7932CE4-48AF-4803-B6C4-5002B684F5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251" r:id="rId1"/>
    <p:sldLayoutId id="2147498252" r:id="rId2"/>
    <p:sldLayoutId id="2147498253" r:id="rId3"/>
    <p:sldLayoutId id="2147498254" r:id="rId4"/>
    <p:sldLayoutId id="2147498255" r:id="rId5"/>
    <p:sldLayoutId id="2147498256" r:id="rId6"/>
    <p:sldLayoutId id="2147498257" r:id="rId7"/>
    <p:sldLayoutId id="2147498258" r:id="rId8"/>
    <p:sldLayoutId id="2147498259" r:id="rId9"/>
    <p:sldLayoutId id="2147498260" r:id="rId10"/>
    <p:sldLayoutId id="2147498261" r:id="rId11"/>
    <p:sldLayoutId id="214749826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1C535F92-ED78-430E-8CCC-C7F21F02AA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263" r:id="rId1"/>
    <p:sldLayoutId id="2147498264" r:id="rId2"/>
    <p:sldLayoutId id="2147498265" r:id="rId3"/>
    <p:sldLayoutId id="2147498266" r:id="rId4"/>
    <p:sldLayoutId id="2147498267" r:id="rId5"/>
    <p:sldLayoutId id="2147498268" r:id="rId6"/>
    <p:sldLayoutId id="2147498269" r:id="rId7"/>
    <p:sldLayoutId id="2147498270" r:id="rId8"/>
    <p:sldLayoutId id="2147498271" r:id="rId9"/>
    <p:sldLayoutId id="2147498272" r:id="rId10"/>
    <p:sldLayoutId id="21474982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06EF9E4A-9DA3-401F-A261-F5AEAF6AB1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274" r:id="rId1"/>
    <p:sldLayoutId id="2147498275" r:id="rId2"/>
    <p:sldLayoutId id="2147498276" r:id="rId3"/>
    <p:sldLayoutId id="2147498277" r:id="rId4"/>
    <p:sldLayoutId id="2147498278" r:id="rId5"/>
    <p:sldLayoutId id="2147498279" r:id="rId6"/>
    <p:sldLayoutId id="2147498280" r:id="rId7"/>
    <p:sldLayoutId id="2147498281" r:id="rId8"/>
    <p:sldLayoutId id="2147498282" r:id="rId9"/>
    <p:sldLayoutId id="2147498283" r:id="rId10"/>
    <p:sldLayoutId id="2147498284" r:id="rId11"/>
    <p:sldLayoutId id="21474982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1A07CBCE-88FF-4582-950C-4F7A12EDDB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286" r:id="rId1"/>
    <p:sldLayoutId id="2147498287" r:id="rId2"/>
    <p:sldLayoutId id="2147498288" r:id="rId3"/>
    <p:sldLayoutId id="2147498289" r:id="rId4"/>
    <p:sldLayoutId id="2147498290" r:id="rId5"/>
    <p:sldLayoutId id="2147498291" r:id="rId6"/>
    <p:sldLayoutId id="2147498292" r:id="rId7"/>
    <p:sldLayoutId id="2147498293" r:id="rId8"/>
    <p:sldLayoutId id="2147498294" r:id="rId9"/>
    <p:sldLayoutId id="2147498295" r:id="rId10"/>
    <p:sldLayoutId id="214749829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3B67B96B-EB29-4C1E-86B5-B1C9718AD3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016" r:id="rId1"/>
    <p:sldLayoutId id="2147498017" r:id="rId2"/>
    <p:sldLayoutId id="2147498018" r:id="rId3"/>
    <p:sldLayoutId id="2147498019" r:id="rId4"/>
    <p:sldLayoutId id="2147498020" r:id="rId5"/>
    <p:sldLayoutId id="2147498021" r:id="rId6"/>
    <p:sldLayoutId id="2147498022" r:id="rId7"/>
    <p:sldLayoutId id="2147498023" r:id="rId8"/>
    <p:sldLayoutId id="2147498024" r:id="rId9"/>
    <p:sldLayoutId id="2147498025" r:id="rId10"/>
    <p:sldLayoutId id="214749802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8E3D29AD-78AA-4C9E-AE92-5DECF00280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297" r:id="rId1"/>
    <p:sldLayoutId id="2147498298" r:id="rId2"/>
    <p:sldLayoutId id="2147498299" r:id="rId3"/>
    <p:sldLayoutId id="2147498300" r:id="rId4"/>
    <p:sldLayoutId id="2147498301" r:id="rId5"/>
    <p:sldLayoutId id="2147498302" r:id="rId6"/>
    <p:sldLayoutId id="2147498303" r:id="rId7"/>
    <p:sldLayoutId id="2147498304" r:id="rId8"/>
    <p:sldLayoutId id="2147498305" r:id="rId9"/>
    <p:sldLayoutId id="2147498306" r:id="rId10"/>
    <p:sldLayoutId id="2147498307" r:id="rId11"/>
    <p:sldLayoutId id="214749830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4841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3344 w 6027"/>
                <a:gd name="T1" fmla="*/ 1 h 2296"/>
                <a:gd name="T2" fmla="*/ 0 w 6027"/>
                <a:gd name="T3" fmla="*/ 1 h 2296"/>
                <a:gd name="T4" fmla="*/ 0 w 6027"/>
                <a:gd name="T5" fmla="*/ 0 h 2296"/>
                <a:gd name="T6" fmla="*/ 3344 w 6027"/>
                <a:gd name="T7" fmla="*/ 0 h 2296"/>
                <a:gd name="T8" fmla="*/ 3344 w 6027"/>
                <a:gd name="T9" fmla="*/ 1 h 2296"/>
                <a:gd name="T10" fmla="*/ 3344 w 6027"/>
                <a:gd name="T11" fmla="*/ 1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8628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4819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4820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1178631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34834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34836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37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77 h 353"/>
                  <a:gd name="T4" fmla="*/ 24 w 186"/>
                  <a:gd name="T5" fmla="*/ 131 h 353"/>
                  <a:gd name="T6" fmla="*/ 18 w 186"/>
                  <a:gd name="T7" fmla="*/ 284 h 353"/>
                  <a:gd name="T8" fmla="*/ 42 w 186"/>
                  <a:gd name="T9" fmla="*/ 492 h 353"/>
                  <a:gd name="T10" fmla="*/ 48 w 186"/>
                  <a:gd name="T11" fmla="*/ 697 h 353"/>
                  <a:gd name="T12" fmla="*/ 0 w 186"/>
                  <a:gd name="T13" fmla="*/ 1524 h 353"/>
                  <a:gd name="T14" fmla="*/ 54 w 186"/>
                  <a:gd name="T15" fmla="*/ 1009 h 353"/>
                  <a:gd name="T16" fmla="*/ 84 w 186"/>
                  <a:gd name="T17" fmla="*/ 930 h 353"/>
                  <a:gd name="T18" fmla="*/ 126 w 186"/>
                  <a:gd name="T19" fmla="*/ 545 h 353"/>
                  <a:gd name="T20" fmla="*/ 144 w 186"/>
                  <a:gd name="T21" fmla="*/ 516 h 353"/>
                  <a:gd name="T22" fmla="*/ 144 w 186"/>
                  <a:gd name="T23" fmla="*/ 389 h 353"/>
                  <a:gd name="T24" fmla="*/ 186 w 186"/>
                  <a:gd name="T25" fmla="*/ 284 h 353"/>
                  <a:gd name="T26" fmla="*/ 162 w 186"/>
                  <a:gd name="T27" fmla="*/ 258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38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39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27 h 66"/>
                  <a:gd name="T8" fmla="*/ 6 w 155"/>
                  <a:gd name="T9" fmla="*/ 78 h 66"/>
                  <a:gd name="T10" fmla="*/ 0 w 155"/>
                  <a:gd name="T11" fmla="*/ 107 h 66"/>
                  <a:gd name="T12" fmla="*/ 78 w 155"/>
                  <a:gd name="T13" fmla="*/ 262 h 66"/>
                  <a:gd name="T14" fmla="*/ 96 w 155"/>
                  <a:gd name="T15" fmla="*/ 185 h 66"/>
                  <a:gd name="T16" fmla="*/ 155 w 155"/>
                  <a:gd name="T17" fmla="*/ 292 h 66"/>
                  <a:gd name="T18" fmla="*/ 126 w 155"/>
                  <a:gd name="T19" fmla="*/ 107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40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169 h 72"/>
                  <a:gd name="T2" fmla="*/ 0 w 42"/>
                  <a:gd name="T3" fmla="*/ 87 h 72"/>
                  <a:gd name="T4" fmla="*/ 12 w 42"/>
                  <a:gd name="T5" fmla="*/ 29 h 72"/>
                  <a:gd name="T6" fmla="*/ 0 w 42"/>
                  <a:gd name="T7" fmla="*/ 29 h 72"/>
                  <a:gd name="T8" fmla="*/ 12 w 42"/>
                  <a:gd name="T9" fmla="*/ 29 h 72"/>
                  <a:gd name="T10" fmla="*/ 24 w 42"/>
                  <a:gd name="T11" fmla="*/ 29 h 72"/>
                  <a:gd name="T12" fmla="*/ 36 w 42"/>
                  <a:gd name="T13" fmla="*/ 29 h 72"/>
                  <a:gd name="T14" fmla="*/ 42 w 42"/>
                  <a:gd name="T15" fmla="*/ 0 h 72"/>
                  <a:gd name="T16" fmla="*/ 30 w 42"/>
                  <a:gd name="T17" fmla="*/ 87 h 72"/>
                  <a:gd name="T18" fmla="*/ 42 w 42"/>
                  <a:gd name="T19" fmla="*/ 226 h 72"/>
                  <a:gd name="T20" fmla="*/ 12 w 42"/>
                  <a:gd name="T21" fmla="*/ 331 h 72"/>
                  <a:gd name="T22" fmla="*/ 6 w 42"/>
                  <a:gd name="T23" fmla="*/ 169 h 72"/>
                  <a:gd name="T24" fmla="*/ 6 w 42"/>
                  <a:gd name="T25" fmla="*/ 169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78638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4821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34827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73 h 287"/>
                <a:gd name="T4" fmla="*/ 66 w 365"/>
                <a:gd name="T5" fmla="*/ 134 h 287"/>
                <a:gd name="T6" fmla="*/ 143 w 365"/>
                <a:gd name="T7" fmla="*/ 219 h 287"/>
                <a:gd name="T8" fmla="*/ 191 w 365"/>
                <a:gd name="T9" fmla="*/ 201 h 287"/>
                <a:gd name="T10" fmla="*/ 341 w 365"/>
                <a:gd name="T11" fmla="*/ 343 h 287"/>
                <a:gd name="T12" fmla="*/ 305 w 365"/>
                <a:gd name="T13" fmla="*/ 210 h 287"/>
                <a:gd name="T14" fmla="*/ 365 w 365"/>
                <a:gd name="T15" fmla="*/ 158 h 287"/>
                <a:gd name="T16" fmla="*/ 359 w 365"/>
                <a:gd name="T17" fmla="*/ 152 h 287"/>
                <a:gd name="T18" fmla="*/ 335 w 365"/>
                <a:gd name="T19" fmla="*/ 140 h 287"/>
                <a:gd name="T20" fmla="*/ 299 w 365"/>
                <a:gd name="T21" fmla="*/ 103 h 287"/>
                <a:gd name="T22" fmla="*/ 257 w 365"/>
                <a:gd name="T23" fmla="*/ 85 h 287"/>
                <a:gd name="T24" fmla="*/ 215 w 365"/>
                <a:gd name="T25" fmla="*/ 67 h 287"/>
                <a:gd name="T26" fmla="*/ 173 w 365"/>
                <a:gd name="T27" fmla="*/ 49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28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29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43 h 60"/>
                <a:gd name="T16" fmla="*/ 65 w 71"/>
                <a:gd name="T17" fmla="*/ 55 h 60"/>
                <a:gd name="T18" fmla="*/ 71 w 71"/>
                <a:gd name="T19" fmla="*/ 67 h 60"/>
                <a:gd name="T20" fmla="*/ 71 w 71"/>
                <a:gd name="T21" fmla="*/ 73 h 60"/>
                <a:gd name="T22" fmla="*/ 59 w 71"/>
                <a:gd name="T23" fmla="*/ 67 h 60"/>
                <a:gd name="T24" fmla="*/ 47 w 71"/>
                <a:gd name="T25" fmla="*/ 55 h 60"/>
                <a:gd name="T26" fmla="*/ 23 w 71"/>
                <a:gd name="T27" fmla="*/ 43 h 60"/>
                <a:gd name="T28" fmla="*/ 23 w 71"/>
                <a:gd name="T29" fmla="*/ 49 h 60"/>
                <a:gd name="T30" fmla="*/ 18 w 71"/>
                <a:gd name="T31" fmla="*/ 55 h 60"/>
                <a:gd name="T32" fmla="*/ 12 w 71"/>
                <a:gd name="T33" fmla="*/ 61 h 60"/>
                <a:gd name="T34" fmla="*/ 6 w 71"/>
                <a:gd name="T35" fmla="*/ 61 h 60"/>
                <a:gd name="T36" fmla="*/ 6 w 71"/>
                <a:gd name="T37" fmla="*/ 61 h 60"/>
                <a:gd name="T38" fmla="*/ 6 w 71"/>
                <a:gd name="T39" fmla="*/ 49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30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67 h 162"/>
                <a:gd name="T10" fmla="*/ 96 w 161"/>
                <a:gd name="T11" fmla="*/ 73 h 162"/>
                <a:gd name="T12" fmla="*/ 102 w 161"/>
                <a:gd name="T13" fmla="*/ 85 h 162"/>
                <a:gd name="T14" fmla="*/ 108 w 161"/>
                <a:gd name="T15" fmla="*/ 97 h 162"/>
                <a:gd name="T16" fmla="*/ 120 w 161"/>
                <a:gd name="T17" fmla="*/ 109 h 162"/>
                <a:gd name="T18" fmla="*/ 143 w 161"/>
                <a:gd name="T19" fmla="*/ 132 h 162"/>
                <a:gd name="T20" fmla="*/ 155 w 161"/>
                <a:gd name="T21" fmla="*/ 164 h 162"/>
                <a:gd name="T22" fmla="*/ 161 w 161"/>
                <a:gd name="T23" fmla="*/ 182 h 162"/>
                <a:gd name="T24" fmla="*/ 161 w 161"/>
                <a:gd name="T25" fmla="*/ 188 h 162"/>
                <a:gd name="T26" fmla="*/ 96 w 161"/>
                <a:gd name="T27" fmla="*/ 115 h 162"/>
                <a:gd name="T28" fmla="*/ 30 w 161"/>
                <a:gd name="T29" fmla="*/ 67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31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43 h 60"/>
                <a:gd name="T4" fmla="*/ 41 w 59"/>
                <a:gd name="T5" fmla="*/ 49 h 60"/>
                <a:gd name="T6" fmla="*/ 47 w 59"/>
                <a:gd name="T7" fmla="*/ 55 h 60"/>
                <a:gd name="T8" fmla="*/ 53 w 59"/>
                <a:gd name="T9" fmla="*/ 67 h 60"/>
                <a:gd name="T10" fmla="*/ 53 w 59"/>
                <a:gd name="T11" fmla="*/ 73 h 60"/>
                <a:gd name="T12" fmla="*/ 47 w 59"/>
                <a:gd name="T13" fmla="*/ 67 h 60"/>
                <a:gd name="T14" fmla="*/ 35 w 59"/>
                <a:gd name="T15" fmla="*/ 61 h 60"/>
                <a:gd name="T16" fmla="*/ 23 w 59"/>
                <a:gd name="T17" fmla="*/ 49 h 60"/>
                <a:gd name="T18" fmla="*/ 17 w 59"/>
                <a:gd name="T19" fmla="*/ 43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32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49 h 204"/>
                <a:gd name="T2" fmla="*/ 245 w 245"/>
                <a:gd name="T3" fmla="*/ 55 h 204"/>
                <a:gd name="T4" fmla="*/ 209 w 245"/>
                <a:gd name="T5" fmla="*/ 97 h 204"/>
                <a:gd name="T6" fmla="*/ 143 w 245"/>
                <a:gd name="T7" fmla="*/ 158 h 204"/>
                <a:gd name="T8" fmla="*/ 167 w 245"/>
                <a:gd name="T9" fmla="*/ 188 h 204"/>
                <a:gd name="T10" fmla="*/ 179 w 245"/>
                <a:gd name="T11" fmla="*/ 244 h 204"/>
                <a:gd name="T12" fmla="*/ 77 w 245"/>
                <a:gd name="T13" fmla="*/ 158 h 204"/>
                <a:gd name="T14" fmla="*/ 47 w 245"/>
                <a:gd name="T15" fmla="*/ 97 h 204"/>
                <a:gd name="T16" fmla="*/ 89 w 245"/>
                <a:gd name="T17" fmla="*/ 79 h 204"/>
                <a:gd name="T18" fmla="*/ 59 w 245"/>
                <a:gd name="T19" fmla="*/ 49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49 h 204"/>
                <a:gd name="T50" fmla="*/ 233 w 245"/>
                <a:gd name="T51" fmla="*/ 49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78646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4823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7864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864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865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fld id="{AAD579BA-D324-4E56-AAC6-7B291F3FC2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98438" r:id="rId1"/>
    <p:sldLayoutId id="2147498309" r:id="rId2"/>
    <p:sldLayoutId id="2147498310" r:id="rId3"/>
    <p:sldLayoutId id="2147498311" r:id="rId4"/>
    <p:sldLayoutId id="2147498312" r:id="rId5"/>
    <p:sldLayoutId id="2147498313" r:id="rId6"/>
    <p:sldLayoutId id="2147498314" r:id="rId7"/>
    <p:sldLayoutId id="2147498315" r:id="rId8"/>
    <p:sldLayoutId id="2147498316" r:id="rId9"/>
    <p:sldLayoutId id="2147498317" r:id="rId10"/>
    <p:sldLayoutId id="2147498318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5DC7B76B-CCDA-478F-97B3-675A33915D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319" r:id="rId1"/>
    <p:sldLayoutId id="2147498320" r:id="rId2"/>
    <p:sldLayoutId id="2147498321" r:id="rId3"/>
    <p:sldLayoutId id="2147498322" r:id="rId4"/>
    <p:sldLayoutId id="2147498323" r:id="rId5"/>
    <p:sldLayoutId id="2147498324" r:id="rId6"/>
    <p:sldLayoutId id="2147498325" r:id="rId7"/>
    <p:sldLayoutId id="2147498326" r:id="rId8"/>
    <p:sldLayoutId id="2147498327" r:id="rId9"/>
    <p:sldLayoutId id="2147498328" r:id="rId10"/>
    <p:sldLayoutId id="2147498329" r:id="rId11"/>
    <p:sldLayoutId id="214749833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DBAC7796-9BB7-40A4-A942-FEA67B427C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331" r:id="rId1"/>
    <p:sldLayoutId id="2147498332" r:id="rId2"/>
    <p:sldLayoutId id="2147498333" r:id="rId3"/>
    <p:sldLayoutId id="2147498334" r:id="rId4"/>
    <p:sldLayoutId id="2147498335" r:id="rId5"/>
    <p:sldLayoutId id="2147498336" r:id="rId6"/>
    <p:sldLayoutId id="2147498337" r:id="rId7"/>
    <p:sldLayoutId id="2147498338" r:id="rId8"/>
    <p:sldLayoutId id="2147498339" r:id="rId9"/>
    <p:sldLayoutId id="2147498340" r:id="rId10"/>
    <p:sldLayoutId id="2147498341" r:id="rId11"/>
    <p:sldLayoutId id="214749834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A96AA46D-550E-403B-B6EA-A80D1BA1A6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343" r:id="rId1"/>
    <p:sldLayoutId id="2147498344" r:id="rId2"/>
    <p:sldLayoutId id="2147498345" r:id="rId3"/>
    <p:sldLayoutId id="2147498346" r:id="rId4"/>
    <p:sldLayoutId id="2147498347" r:id="rId5"/>
    <p:sldLayoutId id="2147498348" r:id="rId6"/>
    <p:sldLayoutId id="2147498349" r:id="rId7"/>
    <p:sldLayoutId id="2147498350" r:id="rId8"/>
    <p:sldLayoutId id="2147498351" r:id="rId9"/>
    <p:sldLayoutId id="2147498352" r:id="rId10"/>
    <p:sldLayoutId id="2147498353" r:id="rId11"/>
    <p:sldLayoutId id="214749835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3B5AD0E3-AA31-4914-B97A-E665012EC0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355" r:id="rId1"/>
    <p:sldLayoutId id="2147498356" r:id="rId2"/>
    <p:sldLayoutId id="2147498357" r:id="rId3"/>
    <p:sldLayoutId id="2147498358" r:id="rId4"/>
    <p:sldLayoutId id="2147498359" r:id="rId5"/>
    <p:sldLayoutId id="2147498360" r:id="rId6"/>
    <p:sldLayoutId id="2147498361" r:id="rId7"/>
    <p:sldLayoutId id="2147498362" r:id="rId8"/>
    <p:sldLayoutId id="2147498363" r:id="rId9"/>
    <p:sldLayoutId id="2147498364" r:id="rId10"/>
    <p:sldLayoutId id="2147498365" r:id="rId11"/>
    <p:sldLayoutId id="214749836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76C7BD13-FD32-4EC1-A785-F1E512AF3E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367" r:id="rId1"/>
    <p:sldLayoutId id="2147498368" r:id="rId2"/>
    <p:sldLayoutId id="2147498369" r:id="rId3"/>
    <p:sldLayoutId id="2147498370" r:id="rId4"/>
    <p:sldLayoutId id="2147498371" r:id="rId5"/>
    <p:sldLayoutId id="2147498372" r:id="rId6"/>
    <p:sldLayoutId id="2147498373" r:id="rId7"/>
    <p:sldLayoutId id="2147498374" r:id="rId8"/>
    <p:sldLayoutId id="2147498375" r:id="rId9"/>
    <p:sldLayoutId id="2147498376" r:id="rId10"/>
    <p:sldLayoutId id="2147498377" r:id="rId11"/>
    <p:sldLayoutId id="214749837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2D622C2F-4DF3-43A3-B542-0802D51290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392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490" r:id="rId1"/>
    <p:sldLayoutId id="2147498491" r:id="rId2"/>
    <p:sldLayoutId id="2147498492" r:id="rId3"/>
    <p:sldLayoutId id="2147498493" r:id="rId4"/>
    <p:sldLayoutId id="2147498494" r:id="rId5"/>
    <p:sldLayoutId id="2147498495" r:id="rId6"/>
    <p:sldLayoutId id="2147498496" r:id="rId7"/>
    <p:sldLayoutId id="2147498497" r:id="rId8"/>
    <p:sldLayoutId id="2147498498" r:id="rId9"/>
    <p:sldLayoutId id="2147498499" r:id="rId10"/>
    <p:sldLayoutId id="214749850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BFAC2FFD-FE3A-4D5B-9B17-0B856719C0A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148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502" r:id="rId1"/>
    <p:sldLayoutId id="2147498503" r:id="rId2"/>
    <p:sldLayoutId id="2147498504" r:id="rId3"/>
    <p:sldLayoutId id="2147498505" r:id="rId4"/>
    <p:sldLayoutId id="2147498506" r:id="rId5"/>
    <p:sldLayoutId id="2147498507" r:id="rId6"/>
    <p:sldLayoutId id="2147498508" r:id="rId7"/>
    <p:sldLayoutId id="2147498509" r:id="rId8"/>
    <p:sldLayoutId id="2147498510" r:id="rId9"/>
    <p:sldLayoutId id="2147498511" r:id="rId10"/>
    <p:sldLayoutId id="2147498512" r:id="rId11"/>
    <p:sldLayoutId id="21474985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BFAC2FFD-FE3A-4D5B-9B17-0B856719C0A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869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566" r:id="rId1"/>
    <p:sldLayoutId id="2147498567" r:id="rId2"/>
    <p:sldLayoutId id="2147498568" r:id="rId3"/>
    <p:sldLayoutId id="2147498569" r:id="rId4"/>
    <p:sldLayoutId id="2147498570" r:id="rId5"/>
    <p:sldLayoutId id="2147498571" r:id="rId6"/>
    <p:sldLayoutId id="2147498572" r:id="rId7"/>
    <p:sldLayoutId id="2147498573" r:id="rId8"/>
    <p:sldLayoutId id="2147498574" r:id="rId9"/>
    <p:sldLayoutId id="2147498575" r:id="rId10"/>
    <p:sldLayoutId id="2147498576" r:id="rId11"/>
    <p:sldLayoutId id="214749857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BC11C760-A975-488A-A020-0789D4EAB1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027" r:id="rId1"/>
    <p:sldLayoutId id="2147498028" r:id="rId2"/>
    <p:sldLayoutId id="2147498029" r:id="rId3"/>
    <p:sldLayoutId id="2147498030" r:id="rId4"/>
    <p:sldLayoutId id="2147498031" r:id="rId5"/>
    <p:sldLayoutId id="2147498032" r:id="rId6"/>
    <p:sldLayoutId id="2147498033" r:id="rId7"/>
    <p:sldLayoutId id="2147498034" r:id="rId8"/>
    <p:sldLayoutId id="2147498035" r:id="rId9"/>
    <p:sldLayoutId id="2147498036" r:id="rId10"/>
    <p:sldLayoutId id="214749803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44D3DC81-7F39-4A93-B033-0E544DF875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47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579" r:id="rId1"/>
    <p:sldLayoutId id="2147498580" r:id="rId2"/>
    <p:sldLayoutId id="2147498581" r:id="rId3"/>
    <p:sldLayoutId id="2147498582" r:id="rId4"/>
    <p:sldLayoutId id="2147498583" r:id="rId5"/>
    <p:sldLayoutId id="2147498584" r:id="rId6"/>
    <p:sldLayoutId id="2147498585" r:id="rId7"/>
    <p:sldLayoutId id="2147498586" r:id="rId8"/>
    <p:sldLayoutId id="2147498587" r:id="rId9"/>
    <p:sldLayoutId id="2147498588" r:id="rId10"/>
    <p:sldLayoutId id="2147498589" r:id="rId11"/>
    <p:sldLayoutId id="214749859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0248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kumimoji="0" lang="zh-CN" altLang="zh-CN" sz="2400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249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2400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10250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10251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252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253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254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255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256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257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258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259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260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French Script MT" pitchFamily="66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kumimoji="0" lang="zh-CN" altLang="zh-CN" sz="2400" b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1024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44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2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3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latin typeface="Arial Black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85788C3E-2073-4142-A231-0D433888C35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89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592" r:id="rId1"/>
    <p:sldLayoutId id="2147498593" r:id="rId2"/>
    <p:sldLayoutId id="2147498594" r:id="rId3"/>
    <p:sldLayoutId id="2147498595" r:id="rId4"/>
    <p:sldLayoutId id="2147498596" r:id="rId5"/>
    <p:sldLayoutId id="2147498597" r:id="rId6"/>
    <p:sldLayoutId id="2147498598" r:id="rId7"/>
    <p:sldLayoutId id="2147498599" r:id="rId8"/>
    <p:sldLayoutId id="2147498600" r:id="rId9"/>
    <p:sldLayoutId id="2147498601" r:id="rId10"/>
    <p:sldLayoutId id="214749860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646AF757-53F5-4A9B-80D6-36E19921938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94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616" r:id="rId1"/>
    <p:sldLayoutId id="2147498617" r:id="rId2"/>
    <p:sldLayoutId id="2147498618" r:id="rId3"/>
    <p:sldLayoutId id="2147498619" r:id="rId4"/>
    <p:sldLayoutId id="2147498620" r:id="rId5"/>
    <p:sldLayoutId id="2147498621" r:id="rId6"/>
    <p:sldLayoutId id="2147498622" r:id="rId7"/>
    <p:sldLayoutId id="2147498623" r:id="rId8"/>
    <p:sldLayoutId id="2147498624" r:id="rId9"/>
    <p:sldLayoutId id="2147498625" r:id="rId10"/>
    <p:sldLayoutId id="214749862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BFAC2FFD-FE3A-4D5B-9B17-0B856719C0A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41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628" r:id="rId1"/>
    <p:sldLayoutId id="2147498629" r:id="rId2"/>
    <p:sldLayoutId id="2147498630" r:id="rId3"/>
    <p:sldLayoutId id="2147498631" r:id="rId4"/>
    <p:sldLayoutId id="2147498632" r:id="rId5"/>
    <p:sldLayoutId id="2147498633" r:id="rId6"/>
    <p:sldLayoutId id="2147498634" r:id="rId7"/>
    <p:sldLayoutId id="2147498635" r:id="rId8"/>
    <p:sldLayoutId id="2147498636" r:id="rId9"/>
    <p:sldLayoutId id="2147498637" r:id="rId10"/>
    <p:sldLayoutId id="2147498638" r:id="rId11"/>
    <p:sldLayoutId id="21474986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BFAC2FFD-FE3A-4D5B-9B17-0B856719C0A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59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641" r:id="rId1"/>
    <p:sldLayoutId id="2147498642" r:id="rId2"/>
    <p:sldLayoutId id="2147498643" r:id="rId3"/>
    <p:sldLayoutId id="2147498644" r:id="rId4"/>
    <p:sldLayoutId id="2147498645" r:id="rId5"/>
    <p:sldLayoutId id="2147498646" r:id="rId6"/>
    <p:sldLayoutId id="2147498647" r:id="rId7"/>
    <p:sldLayoutId id="2147498648" r:id="rId8"/>
    <p:sldLayoutId id="2147498649" r:id="rId9"/>
    <p:sldLayoutId id="2147498650" r:id="rId10"/>
    <p:sldLayoutId id="2147498651" r:id="rId11"/>
    <p:sldLayoutId id="214749865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BFAC2FFD-FE3A-4D5B-9B17-0B856719C0A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6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654" r:id="rId1"/>
    <p:sldLayoutId id="2147498655" r:id="rId2"/>
    <p:sldLayoutId id="2147498656" r:id="rId3"/>
    <p:sldLayoutId id="2147498657" r:id="rId4"/>
    <p:sldLayoutId id="2147498658" r:id="rId5"/>
    <p:sldLayoutId id="2147498659" r:id="rId6"/>
    <p:sldLayoutId id="2147498660" r:id="rId7"/>
    <p:sldLayoutId id="2147498661" r:id="rId8"/>
    <p:sldLayoutId id="2147498662" r:id="rId9"/>
    <p:sldLayoutId id="2147498663" r:id="rId10"/>
    <p:sldLayoutId id="2147498664" r:id="rId11"/>
    <p:sldLayoutId id="214749866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646AF757-53F5-4A9B-80D6-36E19921938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18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667" r:id="rId1"/>
    <p:sldLayoutId id="2147498668" r:id="rId2"/>
    <p:sldLayoutId id="2147498669" r:id="rId3"/>
    <p:sldLayoutId id="2147498670" r:id="rId4"/>
    <p:sldLayoutId id="2147498671" r:id="rId5"/>
    <p:sldLayoutId id="2147498672" r:id="rId6"/>
    <p:sldLayoutId id="2147498673" r:id="rId7"/>
    <p:sldLayoutId id="2147498674" r:id="rId8"/>
    <p:sldLayoutId id="2147498675" r:id="rId9"/>
    <p:sldLayoutId id="2147498676" r:id="rId10"/>
    <p:sldLayoutId id="214749867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6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178627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sp>
          <p:nvSpPr>
            <p:cNvPr id="1178628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</p:grpSp>
      <p:sp>
        <p:nvSpPr>
          <p:cNvPr id="1178629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/>
            <a:ahLst/>
            <a:cxnLst>
              <a:cxn ang="0">
                <a:pos x="5748" y="246"/>
              </a:cxn>
              <a:cxn ang="0">
                <a:pos x="0" y="246"/>
              </a:cxn>
              <a:cxn ang="0">
                <a:pos x="0" y="0"/>
              </a:cxn>
              <a:cxn ang="0">
                <a:pos x="5748" y="0"/>
              </a:cxn>
              <a:cxn ang="0">
                <a:pos x="5748" y="246"/>
              </a:cxn>
              <a:cxn ang="0">
                <a:pos x="5748" y="246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800">
              <a:solidFill>
                <a:srgbClr val="FFFFFF"/>
              </a:solidFill>
            </a:endParaRPr>
          </a:p>
        </p:txBody>
      </p:sp>
      <p:grpSp>
        <p:nvGrpSpPr>
          <p:cNvPr id="92164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1178631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grpSp>
          <p:nvGrpSpPr>
            <p:cNvPr id="92178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1178633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/>
                <a:ahLst/>
                <a:cxnLst>
                  <a:cxn ang="0">
                    <a:pos x="636" y="373"/>
                  </a:cxn>
                  <a:cxn ang="0">
                    <a:pos x="495" y="370"/>
                  </a:cxn>
                  <a:cxn ang="0">
                    <a:pos x="280" y="249"/>
                  </a:cxn>
                  <a:cxn ang="0">
                    <a:pos x="127" y="66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0" y="65"/>
                  </a:cxn>
                  <a:cxn ang="0">
                    <a:pos x="30" y="119"/>
                  </a:cxn>
                  <a:cxn ang="0">
                    <a:pos x="75" y="243"/>
                  </a:cxn>
                  <a:cxn ang="0">
                    <a:pos x="45" y="422"/>
                  </a:cxn>
                  <a:cxn ang="0">
                    <a:pos x="200" y="329"/>
                  </a:cxn>
                  <a:cxn ang="0">
                    <a:pos x="612" y="533"/>
                  </a:cxn>
                  <a:cxn ang="0">
                    <a:pos x="996" y="529"/>
                  </a:cxn>
                  <a:cxn ang="0">
                    <a:pos x="828" y="473"/>
                  </a:cxn>
                  <a:cxn ang="0">
                    <a:pos x="636" y="373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78634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54" y="18"/>
                  </a:cxn>
                  <a:cxn ang="0">
                    <a:pos x="24" y="30"/>
                  </a:cxn>
                  <a:cxn ang="0">
                    <a:pos x="18" y="66"/>
                  </a:cxn>
                  <a:cxn ang="0">
                    <a:pos x="42" y="114"/>
                  </a:cxn>
                  <a:cxn ang="0">
                    <a:pos x="48" y="162"/>
                  </a:cxn>
                  <a:cxn ang="0">
                    <a:pos x="0" y="353"/>
                  </a:cxn>
                  <a:cxn ang="0">
                    <a:pos x="54" y="233"/>
                  </a:cxn>
                  <a:cxn ang="0">
                    <a:pos x="84" y="216"/>
                  </a:cxn>
                  <a:cxn ang="0">
                    <a:pos x="126" y="126"/>
                  </a:cxn>
                  <a:cxn ang="0">
                    <a:pos x="144" y="120"/>
                  </a:cxn>
                  <a:cxn ang="0">
                    <a:pos x="144" y="90"/>
                  </a:cxn>
                  <a:cxn ang="0">
                    <a:pos x="186" y="66"/>
                  </a:cxn>
                  <a:cxn ang="0">
                    <a:pos x="162" y="60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78635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2" y="13"/>
                  </a:cxn>
                  <a:cxn ang="0">
                    <a:pos x="0" y="40"/>
                  </a:cxn>
                  <a:cxn ang="0">
                    <a:pos x="60" y="121"/>
                  </a:cxn>
                  <a:cxn ang="0">
                    <a:pos x="310" y="271"/>
                  </a:cxn>
                  <a:cxn ang="0">
                    <a:pos x="290" y="139"/>
                  </a:cxn>
                  <a:cxn ang="0">
                    <a:pos x="378" y="76"/>
                  </a:cxn>
                  <a:cxn ang="0">
                    <a:pos x="251" y="94"/>
                  </a:cxn>
                  <a:cxn ang="0">
                    <a:pos x="90" y="54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78636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/>
                <a:ahLst/>
                <a:cxnLst>
                  <a:cxn ang="0">
                    <a:pos x="11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6"/>
                  </a:cxn>
                  <a:cxn ang="0">
                    <a:pos x="6" y="18"/>
                  </a:cxn>
                  <a:cxn ang="0">
                    <a:pos x="0" y="24"/>
                  </a:cxn>
                  <a:cxn ang="0">
                    <a:pos x="78" y="60"/>
                  </a:cxn>
                  <a:cxn ang="0">
                    <a:pos x="96" y="42"/>
                  </a:cxn>
                  <a:cxn ang="0">
                    <a:pos x="155" y="66"/>
                  </a:cxn>
                  <a:cxn ang="0">
                    <a:pos x="126" y="24"/>
                  </a:cxn>
                  <a:cxn ang="0">
                    <a:pos x="149" y="0"/>
                  </a:cxn>
                  <a:cxn ang="0">
                    <a:pos x="114" y="0"/>
                  </a:cxn>
                  <a:cxn ang="0">
                    <a:pos x="114" y="0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78637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/>
                <a:ahLst/>
                <a:cxnLst>
                  <a:cxn ang="0">
                    <a:pos x="6" y="36"/>
                  </a:cxn>
                  <a:cxn ang="0">
                    <a:pos x="0" y="18"/>
                  </a:cxn>
                  <a:cxn ang="0">
                    <a:pos x="12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24" y="6"/>
                  </a:cxn>
                  <a:cxn ang="0">
                    <a:pos x="36" y="6"/>
                  </a:cxn>
                  <a:cxn ang="0">
                    <a:pos x="42" y="0"/>
                  </a:cxn>
                  <a:cxn ang="0">
                    <a:pos x="30" y="18"/>
                  </a:cxn>
                  <a:cxn ang="0">
                    <a:pos x="42" y="48"/>
                  </a:cxn>
                  <a:cxn ang="0">
                    <a:pos x="12" y="72"/>
                  </a:cxn>
                  <a:cxn ang="0">
                    <a:pos x="6" y="36"/>
                  </a:cxn>
                  <a:cxn ang="0">
                    <a:pos x="6" y="36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78638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</p:grpSp>
      <p:grpSp>
        <p:nvGrpSpPr>
          <p:cNvPr id="92165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178640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60"/>
                </a:cxn>
                <a:cxn ang="0">
                  <a:pos x="66" y="108"/>
                </a:cxn>
                <a:cxn ang="0">
                  <a:pos x="143" y="180"/>
                </a:cxn>
                <a:cxn ang="0">
                  <a:pos x="191" y="168"/>
                </a:cxn>
                <a:cxn ang="0">
                  <a:pos x="341" y="287"/>
                </a:cxn>
                <a:cxn ang="0">
                  <a:pos x="305" y="174"/>
                </a:cxn>
                <a:cxn ang="0">
                  <a:pos x="365" y="132"/>
                </a:cxn>
                <a:cxn ang="0">
                  <a:pos x="359" y="126"/>
                </a:cxn>
                <a:cxn ang="0">
                  <a:pos x="335" y="114"/>
                </a:cxn>
                <a:cxn ang="0">
                  <a:pos x="299" y="90"/>
                </a:cxn>
                <a:cxn ang="0">
                  <a:pos x="257" y="72"/>
                </a:cxn>
                <a:cxn ang="0">
                  <a:pos x="215" y="54"/>
                </a:cxn>
                <a:cxn ang="0">
                  <a:pos x="173" y="36"/>
                </a:cxn>
                <a:cxn ang="0">
                  <a:pos x="143" y="24"/>
                </a:cxn>
                <a:cxn ang="0">
                  <a:pos x="131" y="18"/>
                </a:cxn>
                <a:cxn ang="0">
                  <a:pos x="107" y="18"/>
                </a:cxn>
                <a:cxn ang="0">
                  <a:pos x="95" y="18"/>
                </a:cxn>
                <a:cxn ang="0">
                  <a:pos x="72" y="12"/>
                </a:cxn>
                <a:cxn ang="0">
                  <a:pos x="66" y="12"/>
                </a:cxn>
                <a:cxn ang="0">
                  <a:pos x="54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24" y="24"/>
                </a:cxn>
                <a:cxn ang="0">
                  <a:pos x="24" y="24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sp>
          <p:nvSpPr>
            <p:cNvPr id="1178641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/>
              <a:ahLst/>
              <a:cxnLst>
                <a:cxn ang="0">
                  <a:pos x="186" y="18"/>
                </a:cxn>
                <a:cxn ang="0">
                  <a:pos x="138" y="6"/>
                </a:cxn>
                <a:cxn ang="0">
                  <a:pos x="96" y="0"/>
                </a:cxn>
                <a:cxn ang="0">
                  <a:pos x="36" y="0"/>
                </a:cxn>
                <a:cxn ang="0">
                  <a:pos x="12" y="25"/>
                </a:cxn>
                <a:cxn ang="0">
                  <a:pos x="0" y="128"/>
                </a:cxn>
                <a:cxn ang="0">
                  <a:pos x="60" y="104"/>
                </a:cxn>
                <a:cxn ang="0">
                  <a:pos x="90" y="134"/>
                </a:cxn>
                <a:cxn ang="0">
                  <a:pos x="150" y="153"/>
                </a:cxn>
                <a:cxn ang="0">
                  <a:pos x="209" y="273"/>
                </a:cxn>
                <a:cxn ang="0">
                  <a:pos x="401" y="359"/>
                </a:cxn>
                <a:cxn ang="0">
                  <a:pos x="777" y="359"/>
                </a:cxn>
                <a:cxn ang="0">
                  <a:pos x="2033" y="499"/>
                </a:cxn>
                <a:cxn ang="0">
                  <a:pos x="2033" y="499"/>
                </a:cxn>
                <a:cxn ang="0">
                  <a:pos x="1991" y="493"/>
                </a:cxn>
                <a:cxn ang="0">
                  <a:pos x="676" y="243"/>
                </a:cxn>
                <a:cxn ang="0">
                  <a:pos x="514" y="159"/>
                </a:cxn>
                <a:cxn ang="0">
                  <a:pos x="425" y="110"/>
                </a:cxn>
                <a:cxn ang="0">
                  <a:pos x="365" y="92"/>
                </a:cxn>
                <a:cxn ang="0">
                  <a:pos x="281" y="61"/>
                </a:cxn>
                <a:cxn ang="0">
                  <a:pos x="186" y="18"/>
                </a:cxn>
                <a:cxn ang="0">
                  <a:pos x="186" y="18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sp>
          <p:nvSpPr>
            <p:cNvPr id="1178642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6" y="18"/>
                </a:cxn>
                <a:cxn ang="0">
                  <a:pos x="12" y="12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29" y="18"/>
                </a:cxn>
                <a:cxn ang="0">
                  <a:pos x="53" y="18"/>
                </a:cxn>
                <a:cxn ang="0">
                  <a:pos x="59" y="30"/>
                </a:cxn>
                <a:cxn ang="0">
                  <a:pos x="65" y="42"/>
                </a:cxn>
                <a:cxn ang="0">
                  <a:pos x="71" y="54"/>
                </a:cxn>
                <a:cxn ang="0">
                  <a:pos x="71" y="60"/>
                </a:cxn>
                <a:cxn ang="0">
                  <a:pos x="59" y="54"/>
                </a:cxn>
                <a:cxn ang="0">
                  <a:pos x="47" y="42"/>
                </a:cxn>
                <a:cxn ang="0">
                  <a:pos x="23" y="30"/>
                </a:cxn>
                <a:cxn ang="0">
                  <a:pos x="23" y="36"/>
                </a:cxn>
                <a:cxn ang="0">
                  <a:pos x="18" y="42"/>
                </a:cxn>
                <a:cxn ang="0">
                  <a:pos x="12" y="48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6" y="36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sp>
          <p:nvSpPr>
            <p:cNvPr id="1178643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48" y="6"/>
                </a:cxn>
                <a:cxn ang="0">
                  <a:pos x="72" y="6"/>
                </a:cxn>
                <a:cxn ang="0">
                  <a:pos x="114" y="12"/>
                </a:cxn>
                <a:cxn ang="0">
                  <a:pos x="96" y="54"/>
                </a:cxn>
                <a:cxn ang="0">
                  <a:pos x="96" y="60"/>
                </a:cxn>
                <a:cxn ang="0">
                  <a:pos x="102" y="72"/>
                </a:cxn>
                <a:cxn ang="0">
                  <a:pos x="108" y="84"/>
                </a:cxn>
                <a:cxn ang="0">
                  <a:pos x="120" y="96"/>
                </a:cxn>
                <a:cxn ang="0">
                  <a:pos x="143" y="114"/>
                </a:cxn>
                <a:cxn ang="0">
                  <a:pos x="155" y="138"/>
                </a:cxn>
                <a:cxn ang="0">
                  <a:pos x="161" y="156"/>
                </a:cxn>
                <a:cxn ang="0">
                  <a:pos x="161" y="162"/>
                </a:cxn>
                <a:cxn ang="0">
                  <a:pos x="96" y="102"/>
                </a:cxn>
                <a:cxn ang="0">
                  <a:pos x="30" y="54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sp>
          <p:nvSpPr>
            <p:cNvPr id="1178644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/>
              <a:ahLst/>
              <a:cxnLst>
                <a:cxn ang="0">
                  <a:pos x="59" y="6"/>
                </a:cxn>
                <a:cxn ang="0">
                  <a:pos x="41" y="30"/>
                </a:cxn>
                <a:cxn ang="0">
                  <a:pos x="41" y="36"/>
                </a:cxn>
                <a:cxn ang="0">
                  <a:pos x="47" y="42"/>
                </a:cxn>
                <a:cxn ang="0">
                  <a:pos x="53" y="54"/>
                </a:cxn>
                <a:cxn ang="0">
                  <a:pos x="53" y="60"/>
                </a:cxn>
                <a:cxn ang="0">
                  <a:pos x="47" y="54"/>
                </a:cxn>
                <a:cxn ang="0">
                  <a:pos x="35" y="48"/>
                </a:cxn>
                <a:cxn ang="0">
                  <a:pos x="23" y="36"/>
                </a:cxn>
                <a:cxn ang="0">
                  <a:pos x="17" y="30"/>
                </a:cxn>
                <a:cxn ang="0">
                  <a:pos x="0" y="0"/>
                </a:cxn>
                <a:cxn ang="0">
                  <a:pos x="59" y="6"/>
                </a:cxn>
                <a:cxn ang="0">
                  <a:pos x="59" y="6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sp>
          <p:nvSpPr>
            <p:cNvPr id="1178645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/>
              <a:ahLst/>
              <a:cxnLst>
                <a:cxn ang="0">
                  <a:pos x="233" y="36"/>
                </a:cxn>
                <a:cxn ang="0">
                  <a:pos x="245" y="42"/>
                </a:cxn>
                <a:cxn ang="0">
                  <a:pos x="209" y="84"/>
                </a:cxn>
                <a:cxn ang="0">
                  <a:pos x="143" y="132"/>
                </a:cxn>
                <a:cxn ang="0">
                  <a:pos x="167" y="156"/>
                </a:cxn>
                <a:cxn ang="0">
                  <a:pos x="179" y="204"/>
                </a:cxn>
                <a:cxn ang="0">
                  <a:pos x="77" y="132"/>
                </a:cxn>
                <a:cxn ang="0">
                  <a:pos x="47" y="84"/>
                </a:cxn>
                <a:cxn ang="0">
                  <a:pos x="89" y="66"/>
                </a:cxn>
                <a:cxn ang="0">
                  <a:pos x="59" y="36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2" y="0"/>
                </a:cxn>
                <a:cxn ang="0">
                  <a:pos x="47" y="6"/>
                </a:cxn>
                <a:cxn ang="0">
                  <a:pos x="77" y="6"/>
                </a:cxn>
                <a:cxn ang="0">
                  <a:pos x="83" y="6"/>
                </a:cxn>
                <a:cxn ang="0">
                  <a:pos x="89" y="6"/>
                </a:cxn>
                <a:cxn ang="0">
                  <a:pos x="101" y="12"/>
                </a:cxn>
                <a:cxn ang="0">
                  <a:pos x="125" y="12"/>
                </a:cxn>
                <a:cxn ang="0">
                  <a:pos x="143" y="18"/>
                </a:cxn>
                <a:cxn ang="0">
                  <a:pos x="149" y="18"/>
                </a:cxn>
                <a:cxn ang="0">
                  <a:pos x="149" y="18"/>
                </a:cxn>
                <a:cxn ang="0">
                  <a:pos x="203" y="24"/>
                </a:cxn>
                <a:cxn ang="0">
                  <a:pos x="233" y="36"/>
                </a:cxn>
                <a:cxn ang="0">
                  <a:pos x="233" y="36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</p:grpSp>
      <p:sp>
        <p:nvSpPr>
          <p:cNvPr id="1178646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2167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7864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17864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17865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603C3BE6-265C-4280-9CB6-61097C931619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87145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98691" r:id="rId1"/>
    <p:sldLayoutId id="2147498692" r:id="rId2"/>
    <p:sldLayoutId id="2147498693" r:id="rId3"/>
    <p:sldLayoutId id="2147498694" r:id="rId4"/>
    <p:sldLayoutId id="2147498695" r:id="rId5"/>
    <p:sldLayoutId id="2147498696" r:id="rId6"/>
    <p:sldLayoutId id="2147498697" r:id="rId7"/>
    <p:sldLayoutId id="2147498698" r:id="rId8"/>
    <p:sldLayoutId id="2147498699" r:id="rId9"/>
    <p:sldLayoutId id="2147498700" r:id="rId10"/>
    <p:sldLayoutId id="2147498701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646AF757-53F5-4A9B-80D6-36E19921938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33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703" r:id="rId1"/>
    <p:sldLayoutId id="2147498704" r:id="rId2"/>
    <p:sldLayoutId id="2147498705" r:id="rId3"/>
    <p:sldLayoutId id="2147498706" r:id="rId4"/>
    <p:sldLayoutId id="2147498707" r:id="rId5"/>
    <p:sldLayoutId id="2147498708" r:id="rId6"/>
    <p:sldLayoutId id="2147498709" r:id="rId7"/>
    <p:sldLayoutId id="2147498710" r:id="rId8"/>
    <p:sldLayoutId id="2147498711" r:id="rId9"/>
    <p:sldLayoutId id="2147498712" r:id="rId10"/>
    <p:sldLayoutId id="214749871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A9AB1DD7-E615-4381-9206-66D37E07C0A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537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727" r:id="rId1"/>
    <p:sldLayoutId id="2147498728" r:id="rId2"/>
    <p:sldLayoutId id="2147498729" r:id="rId3"/>
    <p:sldLayoutId id="2147498730" r:id="rId4"/>
    <p:sldLayoutId id="2147498731" r:id="rId5"/>
    <p:sldLayoutId id="2147498732" r:id="rId6"/>
    <p:sldLayoutId id="2147498733" r:id="rId7"/>
    <p:sldLayoutId id="2147498734" r:id="rId8"/>
    <p:sldLayoutId id="2147498735" r:id="rId9"/>
    <p:sldLayoutId id="2147498736" r:id="rId10"/>
    <p:sldLayoutId id="214749873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6BB585A5-3129-44D2-B2CE-7682A30E11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038" r:id="rId1"/>
    <p:sldLayoutId id="2147498039" r:id="rId2"/>
    <p:sldLayoutId id="2147498040" r:id="rId3"/>
    <p:sldLayoutId id="2147498041" r:id="rId4"/>
    <p:sldLayoutId id="2147498042" r:id="rId5"/>
    <p:sldLayoutId id="2147498043" r:id="rId6"/>
    <p:sldLayoutId id="2147498044" r:id="rId7"/>
    <p:sldLayoutId id="2147498045" r:id="rId8"/>
    <p:sldLayoutId id="2147498046" r:id="rId9"/>
    <p:sldLayoutId id="2147498047" r:id="rId10"/>
    <p:sldLayoutId id="214749804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43A2B838-0074-470A-AE60-0A7261515B1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28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739" r:id="rId1"/>
    <p:sldLayoutId id="2147498740" r:id="rId2"/>
    <p:sldLayoutId id="2147498741" r:id="rId3"/>
    <p:sldLayoutId id="2147498742" r:id="rId4"/>
    <p:sldLayoutId id="2147498743" r:id="rId5"/>
    <p:sldLayoutId id="2147498744" r:id="rId6"/>
    <p:sldLayoutId id="2147498745" r:id="rId7"/>
    <p:sldLayoutId id="2147498746" r:id="rId8"/>
    <p:sldLayoutId id="2147498747" r:id="rId9"/>
    <p:sldLayoutId id="2147498748" r:id="rId10"/>
    <p:sldLayoutId id="21474987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</a:defRPr>
            </a:lvl1pPr>
          </a:lstStyle>
          <a:p>
            <a:pPr>
              <a:defRPr/>
            </a:pPr>
            <a:fld id="{81BD054E-178B-497A-B569-9E161C2C43D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6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751" r:id="rId1"/>
    <p:sldLayoutId id="2147498752" r:id="rId2"/>
    <p:sldLayoutId id="2147498753" r:id="rId3"/>
    <p:sldLayoutId id="2147498754" r:id="rId4"/>
    <p:sldLayoutId id="2147498755" r:id="rId5"/>
    <p:sldLayoutId id="2147498756" r:id="rId6"/>
    <p:sldLayoutId id="2147498757" r:id="rId7"/>
    <p:sldLayoutId id="2147498758" r:id="rId8"/>
    <p:sldLayoutId id="2147498759" r:id="rId9"/>
    <p:sldLayoutId id="2147498760" r:id="rId10"/>
    <p:sldLayoutId id="214749876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729E2E72-6631-49F9-BC84-5E51BBB87F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603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763" r:id="rId1"/>
    <p:sldLayoutId id="2147498764" r:id="rId2"/>
    <p:sldLayoutId id="2147498765" r:id="rId3"/>
    <p:sldLayoutId id="2147498766" r:id="rId4"/>
    <p:sldLayoutId id="2147498767" r:id="rId5"/>
    <p:sldLayoutId id="2147498768" r:id="rId6"/>
    <p:sldLayoutId id="2147498769" r:id="rId7"/>
    <p:sldLayoutId id="2147498770" r:id="rId8"/>
    <p:sldLayoutId id="2147498771" r:id="rId9"/>
    <p:sldLayoutId id="2147498772" r:id="rId10"/>
    <p:sldLayoutId id="21474987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15DCDD6C-75FB-46E0-A57E-F1328330179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927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775" r:id="rId1"/>
    <p:sldLayoutId id="2147498776" r:id="rId2"/>
    <p:sldLayoutId id="2147498777" r:id="rId3"/>
    <p:sldLayoutId id="2147498778" r:id="rId4"/>
    <p:sldLayoutId id="2147498779" r:id="rId5"/>
    <p:sldLayoutId id="2147498780" r:id="rId6"/>
    <p:sldLayoutId id="2147498781" r:id="rId7"/>
    <p:sldLayoutId id="2147498782" r:id="rId8"/>
    <p:sldLayoutId id="2147498783" r:id="rId9"/>
    <p:sldLayoutId id="2147498784" r:id="rId10"/>
    <p:sldLayoutId id="214749878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B93808BE-AD83-4433-A7FE-486F17FFBA9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433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799" r:id="rId1"/>
    <p:sldLayoutId id="2147498800" r:id="rId2"/>
    <p:sldLayoutId id="2147498801" r:id="rId3"/>
    <p:sldLayoutId id="2147498802" r:id="rId4"/>
    <p:sldLayoutId id="2147498803" r:id="rId5"/>
    <p:sldLayoutId id="2147498804" r:id="rId6"/>
    <p:sldLayoutId id="2147498805" r:id="rId7"/>
    <p:sldLayoutId id="2147498806" r:id="rId8"/>
    <p:sldLayoutId id="2147498807" r:id="rId9"/>
    <p:sldLayoutId id="2147498808" r:id="rId10"/>
    <p:sldLayoutId id="214749880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E5A83613-1927-4E31-B568-00DD35D457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962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811" r:id="rId1"/>
    <p:sldLayoutId id="2147498812" r:id="rId2"/>
    <p:sldLayoutId id="2147498813" r:id="rId3"/>
    <p:sldLayoutId id="2147498814" r:id="rId4"/>
    <p:sldLayoutId id="2147498815" r:id="rId5"/>
    <p:sldLayoutId id="2147498816" r:id="rId6"/>
    <p:sldLayoutId id="2147498817" r:id="rId7"/>
    <p:sldLayoutId id="2147498818" r:id="rId8"/>
    <p:sldLayoutId id="2147498819" r:id="rId9"/>
    <p:sldLayoutId id="2147498820" r:id="rId10"/>
    <p:sldLayoutId id="214749882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8C3CF9D0-4716-447C-A59A-6B01DBC4647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13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823" r:id="rId1"/>
    <p:sldLayoutId id="2147498824" r:id="rId2"/>
    <p:sldLayoutId id="2147498825" r:id="rId3"/>
    <p:sldLayoutId id="2147498826" r:id="rId4"/>
    <p:sldLayoutId id="2147498827" r:id="rId5"/>
    <p:sldLayoutId id="2147498828" r:id="rId6"/>
    <p:sldLayoutId id="2147498829" r:id="rId7"/>
    <p:sldLayoutId id="2147498830" r:id="rId8"/>
    <p:sldLayoutId id="2147498831" r:id="rId9"/>
    <p:sldLayoutId id="2147498832" r:id="rId10"/>
    <p:sldLayoutId id="214749883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D6ABDA9F-FCE9-4026-AAC4-359108E79F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118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847" r:id="rId1"/>
    <p:sldLayoutId id="2147498848" r:id="rId2"/>
    <p:sldLayoutId id="2147498849" r:id="rId3"/>
    <p:sldLayoutId id="2147498850" r:id="rId4"/>
    <p:sldLayoutId id="2147498851" r:id="rId5"/>
    <p:sldLayoutId id="2147498852" r:id="rId6"/>
    <p:sldLayoutId id="2147498853" r:id="rId7"/>
    <p:sldLayoutId id="2147498854" r:id="rId8"/>
    <p:sldLayoutId id="2147498855" r:id="rId9"/>
    <p:sldLayoutId id="2147498856" r:id="rId10"/>
    <p:sldLayoutId id="214749885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049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5760 w 6027"/>
                <a:gd name="T1" fmla="*/ 1248 h 2296"/>
                <a:gd name="T2" fmla="*/ 0 w 6027"/>
                <a:gd name="T3" fmla="*/ 1248 h 2296"/>
                <a:gd name="T4" fmla="*/ 0 w 6027"/>
                <a:gd name="T5" fmla="*/ 0 h 2296"/>
                <a:gd name="T6" fmla="*/ 5760 w 6027"/>
                <a:gd name="T7" fmla="*/ 0 h 2296"/>
                <a:gd name="T8" fmla="*/ 5760 w 6027"/>
                <a:gd name="T9" fmla="*/ 1248 h 2296"/>
                <a:gd name="T10" fmla="*/ 5760 w 6027"/>
                <a:gd name="T11" fmla="*/ 1248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800" smtClean="0">
                <a:solidFill>
                  <a:srgbClr val="FFFFFF"/>
                </a:solidFill>
                <a:ea typeface="宋体" charset="-122"/>
              </a:endParaRPr>
            </a:p>
          </p:txBody>
        </p:sp>
        <p:sp>
          <p:nvSpPr>
            <p:cNvPr id="1178628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</p:grpSp>
      <p:sp>
        <p:nvSpPr>
          <p:cNvPr id="1027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2895600 w 5748"/>
              <a:gd name="T1" fmla="*/ 609600 h 246"/>
              <a:gd name="T2" fmla="*/ 0 w 5748"/>
              <a:gd name="T3" fmla="*/ 609600 h 246"/>
              <a:gd name="T4" fmla="*/ 0 w 5748"/>
              <a:gd name="T5" fmla="*/ 0 h 246"/>
              <a:gd name="T6" fmla="*/ 2895600 w 5748"/>
              <a:gd name="T7" fmla="*/ 0 h 246"/>
              <a:gd name="T8" fmla="*/ 2895600 w 5748"/>
              <a:gd name="T9" fmla="*/ 609600 h 246"/>
              <a:gd name="T10" fmla="*/ 2895600 w 5748"/>
              <a:gd name="T11" fmla="*/ 609600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800" smtClean="0">
              <a:solidFill>
                <a:srgbClr val="FFFFFF"/>
              </a:solidFill>
              <a:ea typeface="宋体" charset="-122"/>
            </a:endParaRPr>
          </a:p>
        </p:txBody>
      </p:sp>
      <p:grpSp>
        <p:nvGrpSpPr>
          <p:cNvPr id="1028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1178631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grpSp>
          <p:nvGrpSpPr>
            <p:cNvPr id="1042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1044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 smtClean="0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1045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20 h 353"/>
                  <a:gd name="T4" fmla="*/ 24 w 186"/>
                  <a:gd name="T5" fmla="*/ 34 h 353"/>
                  <a:gd name="T6" fmla="*/ 18 w 186"/>
                  <a:gd name="T7" fmla="*/ 74 h 353"/>
                  <a:gd name="T8" fmla="*/ 42 w 186"/>
                  <a:gd name="T9" fmla="*/ 128 h 353"/>
                  <a:gd name="T10" fmla="*/ 48 w 186"/>
                  <a:gd name="T11" fmla="*/ 181 h 353"/>
                  <a:gd name="T12" fmla="*/ 0 w 186"/>
                  <a:gd name="T13" fmla="*/ 395 h 353"/>
                  <a:gd name="T14" fmla="*/ 54 w 186"/>
                  <a:gd name="T15" fmla="*/ 261 h 353"/>
                  <a:gd name="T16" fmla="*/ 84 w 186"/>
                  <a:gd name="T17" fmla="*/ 242 h 353"/>
                  <a:gd name="T18" fmla="*/ 126 w 186"/>
                  <a:gd name="T19" fmla="*/ 141 h 353"/>
                  <a:gd name="T20" fmla="*/ 144 w 186"/>
                  <a:gd name="T21" fmla="*/ 134 h 353"/>
                  <a:gd name="T22" fmla="*/ 144 w 186"/>
                  <a:gd name="T23" fmla="*/ 101 h 353"/>
                  <a:gd name="T24" fmla="*/ 186 w 186"/>
                  <a:gd name="T25" fmla="*/ 74 h 353"/>
                  <a:gd name="T26" fmla="*/ 162 w 186"/>
                  <a:gd name="T27" fmla="*/ 67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 smtClean="0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1046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 smtClean="0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1047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7 h 66"/>
                  <a:gd name="T8" fmla="*/ 6 w 155"/>
                  <a:gd name="T9" fmla="*/ 20 h 66"/>
                  <a:gd name="T10" fmla="*/ 0 w 155"/>
                  <a:gd name="T11" fmla="*/ 27 h 66"/>
                  <a:gd name="T12" fmla="*/ 78 w 155"/>
                  <a:gd name="T13" fmla="*/ 67 h 66"/>
                  <a:gd name="T14" fmla="*/ 96 w 155"/>
                  <a:gd name="T15" fmla="*/ 47 h 66"/>
                  <a:gd name="T16" fmla="*/ 155 w 155"/>
                  <a:gd name="T17" fmla="*/ 74 h 66"/>
                  <a:gd name="T18" fmla="*/ 126 w 155"/>
                  <a:gd name="T19" fmla="*/ 27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 smtClean="0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1048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41 h 72"/>
                  <a:gd name="T2" fmla="*/ 0 w 42"/>
                  <a:gd name="T3" fmla="*/ 20 h 72"/>
                  <a:gd name="T4" fmla="*/ 12 w 42"/>
                  <a:gd name="T5" fmla="*/ 7 h 72"/>
                  <a:gd name="T6" fmla="*/ 0 w 42"/>
                  <a:gd name="T7" fmla="*/ 7 h 72"/>
                  <a:gd name="T8" fmla="*/ 12 w 42"/>
                  <a:gd name="T9" fmla="*/ 7 h 72"/>
                  <a:gd name="T10" fmla="*/ 24 w 42"/>
                  <a:gd name="T11" fmla="*/ 7 h 72"/>
                  <a:gd name="T12" fmla="*/ 36 w 42"/>
                  <a:gd name="T13" fmla="*/ 7 h 72"/>
                  <a:gd name="T14" fmla="*/ 42 w 42"/>
                  <a:gd name="T15" fmla="*/ 0 h 72"/>
                  <a:gd name="T16" fmla="*/ 30 w 42"/>
                  <a:gd name="T17" fmla="*/ 20 h 72"/>
                  <a:gd name="T18" fmla="*/ 42 w 42"/>
                  <a:gd name="T19" fmla="*/ 54 h 72"/>
                  <a:gd name="T20" fmla="*/ 12 w 42"/>
                  <a:gd name="T21" fmla="*/ 81 h 72"/>
                  <a:gd name="T22" fmla="*/ 6 w 42"/>
                  <a:gd name="T23" fmla="*/ 41 h 72"/>
                  <a:gd name="T24" fmla="*/ 6 w 42"/>
                  <a:gd name="T25" fmla="*/ 41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 smtClean="0">
                  <a:solidFill>
                    <a:srgbClr val="FFFFFF"/>
                  </a:solidFill>
                  <a:ea typeface="宋体" charset="-122"/>
                </a:endParaRPr>
              </a:p>
            </p:txBody>
          </p:sp>
        </p:grpSp>
        <p:sp>
          <p:nvSpPr>
            <p:cNvPr id="1178638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</p:grpSp>
      <p:grpSp>
        <p:nvGrpSpPr>
          <p:cNvPr id="1029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035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1 h 287"/>
                <a:gd name="T4" fmla="*/ 66 w 365"/>
                <a:gd name="T5" fmla="*/ 110 h 287"/>
                <a:gd name="T6" fmla="*/ 143 w 365"/>
                <a:gd name="T7" fmla="*/ 183 h 287"/>
                <a:gd name="T8" fmla="*/ 191 w 365"/>
                <a:gd name="T9" fmla="*/ 170 h 287"/>
                <a:gd name="T10" fmla="*/ 341 w 365"/>
                <a:gd name="T11" fmla="*/ 291 h 287"/>
                <a:gd name="T12" fmla="*/ 305 w 365"/>
                <a:gd name="T13" fmla="*/ 176 h 287"/>
                <a:gd name="T14" fmla="*/ 365 w 365"/>
                <a:gd name="T15" fmla="*/ 134 h 287"/>
                <a:gd name="T16" fmla="*/ 359 w 365"/>
                <a:gd name="T17" fmla="*/ 128 h 287"/>
                <a:gd name="T18" fmla="*/ 335 w 365"/>
                <a:gd name="T19" fmla="*/ 116 h 287"/>
                <a:gd name="T20" fmla="*/ 299 w 365"/>
                <a:gd name="T21" fmla="*/ 91 h 287"/>
                <a:gd name="T22" fmla="*/ 257 w 365"/>
                <a:gd name="T23" fmla="*/ 73 h 287"/>
                <a:gd name="T24" fmla="*/ 215 w 365"/>
                <a:gd name="T25" fmla="*/ 55 h 287"/>
                <a:gd name="T26" fmla="*/ 173 w 365"/>
                <a:gd name="T27" fmla="*/ 37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800" smtClean="0">
                <a:solidFill>
                  <a:srgbClr val="FFFFFF"/>
                </a:solidFill>
                <a:ea typeface="宋体" charset="-122"/>
              </a:endParaRPr>
            </a:p>
          </p:txBody>
        </p:sp>
        <p:sp>
          <p:nvSpPr>
            <p:cNvPr id="1036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800" smtClean="0">
                <a:solidFill>
                  <a:srgbClr val="FFFFFF"/>
                </a:solidFill>
                <a:ea typeface="宋体" charset="-122"/>
              </a:endParaRPr>
            </a:p>
          </p:txBody>
        </p:sp>
        <p:sp>
          <p:nvSpPr>
            <p:cNvPr id="1037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1 h 60"/>
                <a:gd name="T16" fmla="*/ 65 w 71"/>
                <a:gd name="T17" fmla="*/ 43 h 60"/>
                <a:gd name="T18" fmla="*/ 71 w 71"/>
                <a:gd name="T19" fmla="*/ 55 h 60"/>
                <a:gd name="T20" fmla="*/ 71 w 71"/>
                <a:gd name="T21" fmla="*/ 61 h 60"/>
                <a:gd name="T22" fmla="*/ 59 w 71"/>
                <a:gd name="T23" fmla="*/ 55 h 60"/>
                <a:gd name="T24" fmla="*/ 47 w 71"/>
                <a:gd name="T25" fmla="*/ 43 h 60"/>
                <a:gd name="T26" fmla="*/ 23 w 71"/>
                <a:gd name="T27" fmla="*/ 31 h 60"/>
                <a:gd name="T28" fmla="*/ 23 w 71"/>
                <a:gd name="T29" fmla="*/ 37 h 60"/>
                <a:gd name="T30" fmla="*/ 18 w 71"/>
                <a:gd name="T31" fmla="*/ 43 h 60"/>
                <a:gd name="T32" fmla="*/ 12 w 71"/>
                <a:gd name="T33" fmla="*/ 49 h 60"/>
                <a:gd name="T34" fmla="*/ 6 w 71"/>
                <a:gd name="T35" fmla="*/ 49 h 60"/>
                <a:gd name="T36" fmla="*/ 6 w 71"/>
                <a:gd name="T37" fmla="*/ 49 h 60"/>
                <a:gd name="T38" fmla="*/ 6 w 71"/>
                <a:gd name="T39" fmla="*/ 37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800" smtClean="0">
                <a:solidFill>
                  <a:srgbClr val="FFFFFF"/>
                </a:solidFill>
                <a:ea typeface="宋体" charset="-122"/>
              </a:endParaRPr>
            </a:p>
          </p:txBody>
        </p:sp>
        <p:sp>
          <p:nvSpPr>
            <p:cNvPr id="1038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5 h 162"/>
                <a:gd name="T10" fmla="*/ 96 w 161"/>
                <a:gd name="T11" fmla="*/ 61 h 162"/>
                <a:gd name="T12" fmla="*/ 102 w 161"/>
                <a:gd name="T13" fmla="*/ 73 h 162"/>
                <a:gd name="T14" fmla="*/ 108 w 161"/>
                <a:gd name="T15" fmla="*/ 85 h 162"/>
                <a:gd name="T16" fmla="*/ 120 w 161"/>
                <a:gd name="T17" fmla="*/ 97 h 162"/>
                <a:gd name="T18" fmla="*/ 143 w 161"/>
                <a:gd name="T19" fmla="*/ 115 h 162"/>
                <a:gd name="T20" fmla="*/ 155 w 161"/>
                <a:gd name="T21" fmla="*/ 140 h 162"/>
                <a:gd name="T22" fmla="*/ 161 w 161"/>
                <a:gd name="T23" fmla="*/ 158 h 162"/>
                <a:gd name="T24" fmla="*/ 161 w 161"/>
                <a:gd name="T25" fmla="*/ 164 h 162"/>
                <a:gd name="T26" fmla="*/ 96 w 161"/>
                <a:gd name="T27" fmla="*/ 103 h 162"/>
                <a:gd name="T28" fmla="*/ 30 w 161"/>
                <a:gd name="T29" fmla="*/ 55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800" smtClean="0">
                <a:solidFill>
                  <a:srgbClr val="FFFFFF"/>
                </a:solidFill>
                <a:ea typeface="宋体" charset="-122"/>
              </a:endParaRPr>
            </a:p>
          </p:txBody>
        </p:sp>
        <p:sp>
          <p:nvSpPr>
            <p:cNvPr id="1039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1 h 60"/>
                <a:gd name="T4" fmla="*/ 41 w 59"/>
                <a:gd name="T5" fmla="*/ 37 h 60"/>
                <a:gd name="T6" fmla="*/ 47 w 59"/>
                <a:gd name="T7" fmla="*/ 43 h 60"/>
                <a:gd name="T8" fmla="*/ 53 w 59"/>
                <a:gd name="T9" fmla="*/ 55 h 60"/>
                <a:gd name="T10" fmla="*/ 53 w 59"/>
                <a:gd name="T11" fmla="*/ 61 h 60"/>
                <a:gd name="T12" fmla="*/ 47 w 59"/>
                <a:gd name="T13" fmla="*/ 55 h 60"/>
                <a:gd name="T14" fmla="*/ 35 w 59"/>
                <a:gd name="T15" fmla="*/ 49 h 60"/>
                <a:gd name="T16" fmla="*/ 23 w 59"/>
                <a:gd name="T17" fmla="*/ 37 h 60"/>
                <a:gd name="T18" fmla="*/ 17 w 59"/>
                <a:gd name="T19" fmla="*/ 31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800" smtClean="0">
                <a:solidFill>
                  <a:srgbClr val="FFFFFF"/>
                </a:solidFill>
                <a:ea typeface="宋体" charset="-122"/>
              </a:endParaRPr>
            </a:p>
          </p:txBody>
        </p:sp>
        <p:sp>
          <p:nvSpPr>
            <p:cNvPr id="1040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7 h 204"/>
                <a:gd name="T2" fmla="*/ 245 w 245"/>
                <a:gd name="T3" fmla="*/ 43 h 204"/>
                <a:gd name="T4" fmla="*/ 209 w 245"/>
                <a:gd name="T5" fmla="*/ 85 h 204"/>
                <a:gd name="T6" fmla="*/ 143 w 245"/>
                <a:gd name="T7" fmla="*/ 134 h 204"/>
                <a:gd name="T8" fmla="*/ 167 w 245"/>
                <a:gd name="T9" fmla="*/ 158 h 204"/>
                <a:gd name="T10" fmla="*/ 179 w 245"/>
                <a:gd name="T11" fmla="*/ 207 h 204"/>
                <a:gd name="T12" fmla="*/ 77 w 245"/>
                <a:gd name="T13" fmla="*/ 134 h 204"/>
                <a:gd name="T14" fmla="*/ 47 w 245"/>
                <a:gd name="T15" fmla="*/ 85 h 204"/>
                <a:gd name="T16" fmla="*/ 89 w 245"/>
                <a:gd name="T17" fmla="*/ 67 h 204"/>
                <a:gd name="T18" fmla="*/ 59 w 245"/>
                <a:gd name="T19" fmla="*/ 37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7 h 204"/>
                <a:gd name="T50" fmla="*/ 233 w 245"/>
                <a:gd name="T51" fmla="*/ 37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800" smtClean="0">
                <a:solidFill>
                  <a:srgbClr val="FFFFFF"/>
                </a:solidFill>
                <a:ea typeface="宋体" charset="-122"/>
              </a:endParaRPr>
            </a:p>
          </p:txBody>
        </p:sp>
      </p:grpSp>
      <p:sp>
        <p:nvSpPr>
          <p:cNvPr id="1178646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1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7864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17864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17865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DBFF7574-A24D-4153-A0F6-EE736640FC2D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26070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98859" r:id="rId1"/>
    <p:sldLayoutId id="2147498860" r:id="rId2"/>
    <p:sldLayoutId id="2147498861" r:id="rId3"/>
    <p:sldLayoutId id="2147498862" r:id="rId4"/>
    <p:sldLayoutId id="2147498863" r:id="rId5"/>
    <p:sldLayoutId id="2147498864" r:id="rId6"/>
    <p:sldLayoutId id="2147498865" r:id="rId7"/>
    <p:sldLayoutId id="2147498866" r:id="rId8"/>
    <p:sldLayoutId id="2147498867" r:id="rId9"/>
    <p:sldLayoutId id="2147498868" r:id="rId10"/>
    <p:sldLayoutId id="214749886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C3834EA3-394F-4404-B0C8-B40789BDFBF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50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871" r:id="rId1"/>
    <p:sldLayoutId id="2147498872" r:id="rId2"/>
    <p:sldLayoutId id="2147498873" r:id="rId3"/>
    <p:sldLayoutId id="2147498874" r:id="rId4"/>
    <p:sldLayoutId id="2147498875" r:id="rId5"/>
    <p:sldLayoutId id="2147498876" r:id="rId6"/>
    <p:sldLayoutId id="2147498877" r:id="rId7"/>
    <p:sldLayoutId id="2147498878" r:id="rId8"/>
    <p:sldLayoutId id="2147498879" r:id="rId9"/>
    <p:sldLayoutId id="2147498880" r:id="rId10"/>
    <p:sldLayoutId id="214749888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93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9193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solidFill>
                  <a:srgbClr val="000000"/>
                </a:solidFill>
                <a:latin typeface="Arial Black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886BC071-FEBD-4005-A5D9-77FA5919E5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614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615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kumimoji="0" lang="zh-CN" altLang="zh-CN" sz="2400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15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2400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15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rgbClr val="666699"/>
                </a:solidFill>
                <a:latin typeface="Arial" pitchFamily="34" charset="0"/>
              </a:endParaRPr>
            </a:p>
          </p:txBody>
        </p:sp>
        <p:sp>
          <p:nvSpPr>
            <p:cNvPr id="615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rgbClr val="666699"/>
                </a:solidFill>
                <a:latin typeface="Arial" pitchFamily="34" charset="0"/>
              </a:endParaRPr>
            </a:p>
          </p:txBody>
        </p:sp>
        <p:sp>
          <p:nvSpPr>
            <p:cNvPr id="615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rgbClr val="9999CC"/>
                </a:solidFill>
                <a:latin typeface="Arial" pitchFamily="34" charset="0"/>
              </a:endParaRPr>
            </a:p>
          </p:txBody>
        </p:sp>
        <p:sp>
          <p:nvSpPr>
            <p:cNvPr id="615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rgbClr val="666699"/>
                </a:solidFill>
                <a:latin typeface="Arial" pitchFamily="34" charset="0"/>
              </a:endParaRPr>
            </a:p>
          </p:txBody>
        </p:sp>
        <p:sp>
          <p:nvSpPr>
            <p:cNvPr id="615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2400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15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rgbClr val="9999CC"/>
                </a:solidFill>
                <a:latin typeface="Arial" pitchFamily="34" charset="0"/>
              </a:endParaRPr>
            </a:p>
          </p:txBody>
        </p:sp>
        <p:sp>
          <p:nvSpPr>
            <p:cNvPr id="616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French Script MT" pitchFamily="66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kumimoji="0" lang="zh-CN" altLang="zh-CN" sz="1800" b="0" smtClean="0">
                <a:solidFill>
                  <a:srgbClr val="9999CC"/>
                </a:solidFill>
                <a:latin typeface="Arial" pitchFamily="34" charset="0"/>
              </a:endParaRPr>
            </a:p>
          </p:txBody>
        </p:sp>
      </p:grpSp>
      <p:sp>
        <p:nvSpPr>
          <p:cNvPr id="614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15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9195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solidFill>
                  <a:srgbClr val="000000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380" r:id="rId1"/>
    <p:sldLayoutId id="2147498049" r:id="rId2"/>
    <p:sldLayoutId id="2147498050" r:id="rId3"/>
    <p:sldLayoutId id="2147498051" r:id="rId4"/>
    <p:sldLayoutId id="2147498052" r:id="rId5"/>
    <p:sldLayoutId id="2147498053" r:id="rId6"/>
    <p:sldLayoutId id="2147498054" r:id="rId7"/>
    <p:sldLayoutId id="2147498055" r:id="rId8"/>
    <p:sldLayoutId id="2147498056" r:id="rId9"/>
    <p:sldLayoutId id="2147498057" r:id="rId10"/>
    <p:sldLayoutId id="214749805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F181ACE8-385A-4094-B582-0C99A613D83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571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895" r:id="rId1"/>
    <p:sldLayoutId id="2147498896" r:id="rId2"/>
    <p:sldLayoutId id="2147498897" r:id="rId3"/>
    <p:sldLayoutId id="2147498898" r:id="rId4"/>
    <p:sldLayoutId id="2147498899" r:id="rId5"/>
    <p:sldLayoutId id="2147498900" r:id="rId6"/>
    <p:sldLayoutId id="2147498901" r:id="rId7"/>
    <p:sldLayoutId id="2147498902" r:id="rId8"/>
    <p:sldLayoutId id="2147498903" r:id="rId9"/>
    <p:sldLayoutId id="2147498904" r:id="rId10"/>
    <p:sldLayoutId id="214749890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6CB75749-1C49-4EA6-AED4-39E265CF51A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43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8907" r:id="rId1"/>
    <p:sldLayoutId id="2147498908" r:id="rId2"/>
    <p:sldLayoutId id="2147498909" r:id="rId3"/>
    <p:sldLayoutId id="2147498910" r:id="rId4"/>
    <p:sldLayoutId id="2147498911" r:id="rId5"/>
    <p:sldLayoutId id="2147498912" r:id="rId6"/>
    <p:sldLayoutId id="2147498913" r:id="rId7"/>
    <p:sldLayoutId id="2147498914" r:id="rId8"/>
    <p:sldLayoutId id="2147498915" r:id="rId9"/>
    <p:sldLayoutId id="2147498916" r:id="rId10"/>
    <p:sldLayoutId id="214749891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6CE058E1-2508-41B6-87A6-6992539A1D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059" r:id="rId1"/>
    <p:sldLayoutId id="2147498060" r:id="rId2"/>
    <p:sldLayoutId id="2147498061" r:id="rId3"/>
    <p:sldLayoutId id="2147498062" r:id="rId4"/>
    <p:sldLayoutId id="2147498063" r:id="rId5"/>
    <p:sldLayoutId id="2147498064" r:id="rId6"/>
    <p:sldLayoutId id="2147498065" r:id="rId7"/>
    <p:sldLayoutId id="2147498066" r:id="rId8"/>
    <p:sldLayoutId id="2147498067" r:id="rId9"/>
    <p:sldLayoutId id="2147498068" r:id="rId10"/>
    <p:sldLayoutId id="214749806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30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0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15DCDD6C-75FB-46E0-A57E-F132833017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8070" r:id="rId1"/>
    <p:sldLayoutId id="2147498071" r:id="rId2"/>
    <p:sldLayoutId id="2147498072" r:id="rId3"/>
    <p:sldLayoutId id="2147498073" r:id="rId4"/>
    <p:sldLayoutId id="2147498074" r:id="rId5"/>
    <p:sldLayoutId id="2147498075" r:id="rId6"/>
    <p:sldLayoutId id="2147498076" r:id="rId7"/>
    <p:sldLayoutId id="2147498077" r:id="rId8"/>
    <p:sldLayoutId id="2147498078" r:id="rId9"/>
    <p:sldLayoutId id="2147498079" r:id="rId10"/>
    <p:sldLayoutId id="214749808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9241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5261 w 6027"/>
                <a:gd name="T1" fmla="*/ 369 h 2296"/>
                <a:gd name="T2" fmla="*/ 0 w 6027"/>
                <a:gd name="T3" fmla="*/ 369 h 2296"/>
                <a:gd name="T4" fmla="*/ 0 w 6027"/>
                <a:gd name="T5" fmla="*/ 0 h 2296"/>
                <a:gd name="T6" fmla="*/ 5261 w 6027"/>
                <a:gd name="T7" fmla="*/ 0 h 2296"/>
                <a:gd name="T8" fmla="*/ 5261 w 6027"/>
                <a:gd name="T9" fmla="*/ 369 h 2296"/>
                <a:gd name="T10" fmla="*/ 5261 w 6027"/>
                <a:gd name="T11" fmla="*/ 369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8628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/>
            </a:p>
          </p:txBody>
        </p:sp>
      </p:grpSp>
      <p:sp>
        <p:nvSpPr>
          <p:cNvPr id="9219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9220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1178631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/>
            </a:p>
          </p:txBody>
        </p:sp>
        <p:grpSp>
          <p:nvGrpSpPr>
            <p:cNvPr id="9234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9236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7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25 h 353"/>
                  <a:gd name="T4" fmla="*/ 24 w 186"/>
                  <a:gd name="T5" fmla="*/ 43 h 353"/>
                  <a:gd name="T6" fmla="*/ 18 w 186"/>
                  <a:gd name="T7" fmla="*/ 93 h 353"/>
                  <a:gd name="T8" fmla="*/ 42 w 186"/>
                  <a:gd name="T9" fmla="*/ 160 h 353"/>
                  <a:gd name="T10" fmla="*/ 48 w 186"/>
                  <a:gd name="T11" fmla="*/ 227 h 353"/>
                  <a:gd name="T12" fmla="*/ 0 w 186"/>
                  <a:gd name="T13" fmla="*/ 495 h 353"/>
                  <a:gd name="T14" fmla="*/ 54 w 186"/>
                  <a:gd name="T15" fmla="*/ 327 h 353"/>
                  <a:gd name="T16" fmla="*/ 84 w 186"/>
                  <a:gd name="T17" fmla="*/ 303 h 353"/>
                  <a:gd name="T18" fmla="*/ 126 w 186"/>
                  <a:gd name="T19" fmla="*/ 177 h 353"/>
                  <a:gd name="T20" fmla="*/ 144 w 186"/>
                  <a:gd name="T21" fmla="*/ 168 h 353"/>
                  <a:gd name="T22" fmla="*/ 144 w 186"/>
                  <a:gd name="T23" fmla="*/ 126 h 353"/>
                  <a:gd name="T24" fmla="*/ 186 w 186"/>
                  <a:gd name="T25" fmla="*/ 93 h 353"/>
                  <a:gd name="T26" fmla="*/ 162 w 186"/>
                  <a:gd name="T27" fmla="*/ 84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8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9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9 h 66"/>
                  <a:gd name="T8" fmla="*/ 6 w 155"/>
                  <a:gd name="T9" fmla="*/ 25 h 66"/>
                  <a:gd name="T10" fmla="*/ 0 w 155"/>
                  <a:gd name="T11" fmla="*/ 34 h 66"/>
                  <a:gd name="T12" fmla="*/ 78 w 155"/>
                  <a:gd name="T13" fmla="*/ 84 h 66"/>
                  <a:gd name="T14" fmla="*/ 96 w 155"/>
                  <a:gd name="T15" fmla="*/ 59 h 66"/>
                  <a:gd name="T16" fmla="*/ 155 w 155"/>
                  <a:gd name="T17" fmla="*/ 93 h 66"/>
                  <a:gd name="T18" fmla="*/ 126 w 155"/>
                  <a:gd name="T19" fmla="*/ 3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0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52 h 72"/>
                  <a:gd name="T2" fmla="*/ 0 w 42"/>
                  <a:gd name="T3" fmla="*/ 26 h 72"/>
                  <a:gd name="T4" fmla="*/ 12 w 42"/>
                  <a:gd name="T5" fmla="*/ 9 h 72"/>
                  <a:gd name="T6" fmla="*/ 0 w 42"/>
                  <a:gd name="T7" fmla="*/ 9 h 72"/>
                  <a:gd name="T8" fmla="*/ 12 w 42"/>
                  <a:gd name="T9" fmla="*/ 9 h 72"/>
                  <a:gd name="T10" fmla="*/ 24 w 42"/>
                  <a:gd name="T11" fmla="*/ 9 h 72"/>
                  <a:gd name="T12" fmla="*/ 36 w 42"/>
                  <a:gd name="T13" fmla="*/ 9 h 72"/>
                  <a:gd name="T14" fmla="*/ 42 w 42"/>
                  <a:gd name="T15" fmla="*/ 0 h 72"/>
                  <a:gd name="T16" fmla="*/ 30 w 42"/>
                  <a:gd name="T17" fmla="*/ 26 h 72"/>
                  <a:gd name="T18" fmla="*/ 42 w 42"/>
                  <a:gd name="T19" fmla="*/ 69 h 72"/>
                  <a:gd name="T20" fmla="*/ 12 w 42"/>
                  <a:gd name="T21" fmla="*/ 102 h 72"/>
                  <a:gd name="T22" fmla="*/ 6 w 42"/>
                  <a:gd name="T23" fmla="*/ 52 h 72"/>
                  <a:gd name="T24" fmla="*/ 6 w 42"/>
                  <a:gd name="T25" fmla="*/ 52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78638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2800"/>
            </a:p>
          </p:txBody>
        </p:sp>
      </p:grpSp>
      <p:grpSp>
        <p:nvGrpSpPr>
          <p:cNvPr id="9221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9227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3 h 287"/>
                <a:gd name="T4" fmla="*/ 66 w 365"/>
                <a:gd name="T5" fmla="*/ 114 h 287"/>
                <a:gd name="T6" fmla="*/ 143 w 365"/>
                <a:gd name="T7" fmla="*/ 189 h 287"/>
                <a:gd name="T8" fmla="*/ 191 w 365"/>
                <a:gd name="T9" fmla="*/ 174 h 287"/>
                <a:gd name="T10" fmla="*/ 341 w 365"/>
                <a:gd name="T11" fmla="*/ 299 h 287"/>
                <a:gd name="T12" fmla="*/ 305 w 365"/>
                <a:gd name="T13" fmla="*/ 180 h 287"/>
                <a:gd name="T14" fmla="*/ 365 w 365"/>
                <a:gd name="T15" fmla="*/ 138 h 287"/>
                <a:gd name="T16" fmla="*/ 359 w 365"/>
                <a:gd name="T17" fmla="*/ 132 h 287"/>
                <a:gd name="T18" fmla="*/ 335 w 365"/>
                <a:gd name="T19" fmla="*/ 120 h 287"/>
                <a:gd name="T20" fmla="*/ 299 w 365"/>
                <a:gd name="T21" fmla="*/ 93 h 287"/>
                <a:gd name="T22" fmla="*/ 257 w 365"/>
                <a:gd name="T23" fmla="*/ 75 h 287"/>
                <a:gd name="T24" fmla="*/ 215 w 365"/>
                <a:gd name="T25" fmla="*/ 57 h 287"/>
                <a:gd name="T26" fmla="*/ 173 w 365"/>
                <a:gd name="T27" fmla="*/ 39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8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9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3 h 60"/>
                <a:gd name="T16" fmla="*/ 65 w 71"/>
                <a:gd name="T17" fmla="*/ 45 h 60"/>
                <a:gd name="T18" fmla="*/ 71 w 71"/>
                <a:gd name="T19" fmla="*/ 57 h 60"/>
                <a:gd name="T20" fmla="*/ 71 w 71"/>
                <a:gd name="T21" fmla="*/ 63 h 60"/>
                <a:gd name="T22" fmla="*/ 59 w 71"/>
                <a:gd name="T23" fmla="*/ 57 h 60"/>
                <a:gd name="T24" fmla="*/ 47 w 71"/>
                <a:gd name="T25" fmla="*/ 45 h 60"/>
                <a:gd name="T26" fmla="*/ 23 w 71"/>
                <a:gd name="T27" fmla="*/ 33 h 60"/>
                <a:gd name="T28" fmla="*/ 23 w 71"/>
                <a:gd name="T29" fmla="*/ 39 h 60"/>
                <a:gd name="T30" fmla="*/ 18 w 71"/>
                <a:gd name="T31" fmla="*/ 45 h 60"/>
                <a:gd name="T32" fmla="*/ 12 w 71"/>
                <a:gd name="T33" fmla="*/ 51 h 60"/>
                <a:gd name="T34" fmla="*/ 6 w 71"/>
                <a:gd name="T35" fmla="*/ 51 h 60"/>
                <a:gd name="T36" fmla="*/ 6 w 71"/>
                <a:gd name="T37" fmla="*/ 51 h 60"/>
                <a:gd name="T38" fmla="*/ 6 w 71"/>
                <a:gd name="T39" fmla="*/ 39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0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7 h 162"/>
                <a:gd name="T10" fmla="*/ 96 w 161"/>
                <a:gd name="T11" fmla="*/ 63 h 162"/>
                <a:gd name="T12" fmla="*/ 102 w 161"/>
                <a:gd name="T13" fmla="*/ 75 h 162"/>
                <a:gd name="T14" fmla="*/ 108 w 161"/>
                <a:gd name="T15" fmla="*/ 87 h 162"/>
                <a:gd name="T16" fmla="*/ 120 w 161"/>
                <a:gd name="T17" fmla="*/ 99 h 162"/>
                <a:gd name="T18" fmla="*/ 143 w 161"/>
                <a:gd name="T19" fmla="*/ 117 h 162"/>
                <a:gd name="T20" fmla="*/ 155 w 161"/>
                <a:gd name="T21" fmla="*/ 144 h 162"/>
                <a:gd name="T22" fmla="*/ 161 w 161"/>
                <a:gd name="T23" fmla="*/ 162 h 162"/>
                <a:gd name="T24" fmla="*/ 161 w 161"/>
                <a:gd name="T25" fmla="*/ 168 h 162"/>
                <a:gd name="T26" fmla="*/ 96 w 161"/>
                <a:gd name="T27" fmla="*/ 105 h 162"/>
                <a:gd name="T28" fmla="*/ 30 w 161"/>
                <a:gd name="T29" fmla="*/ 57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1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3 h 60"/>
                <a:gd name="T4" fmla="*/ 41 w 59"/>
                <a:gd name="T5" fmla="*/ 39 h 60"/>
                <a:gd name="T6" fmla="*/ 47 w 59"/>
                <a:gd name="T7" fmla="*/ 45 h 60"/>
                <a:gd name="T8" fmla="*/ 53 w 59"/>
                <a:gd name="T9" fmla="*/ 57 h 60"/>
                <a:gd name="T10" fmla="*/ 53 w 59"/>
                <a:gd name="T11" fmla="*/ 63 h 60"/>
                <a:gd name="T12" fmla="*/ 47 w 59"/>
                <a:gd name="T13" fmla="*/ 57 h 60"/>
                <a:gd name="T14" fmla="*/ 35 w 59"/>
                <a:gd name="T15" fmla="*/ 51 h 60"/>
                <a:gd name="T16" fmla="*/ 23 w 59"/>
                <a:gd name="T17" fmla="*/ 39 h 60"/>
                <a:gd name="T18" fmla="*/ 17 w 59"/>
                <a:gd name="T19" fmla="*/ 33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2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9 h 204"/>
                <a:gd name="T2" fmla="*/ 245 w 245"/>
                <a:gd name="T3" fmla="*/ 45 h 204"/>
                <a:gd name="T4" fmla="*/ 209 w 245"/>
                <a:gd name="T5" fmla="*/ 87 h 204"/>
                <a:gd name="T6" fmla="*/ 143 w 245"/>
                <a:gd name="T7" fmla="*/ 138 h 204"/>
                <a:gd name="T8" fmla="*/ 167 w 245"/>
                <a:gd name="T9" fmla="*/ 162 h 204"/>
                <a:gd name="T10" fmla="*/ 179 w 245"/>
                <a:gd name="T11" fmla="*/ 213 h 204"/>
                <a:gd name="T12" fmla="*/ 77 w 245"/>
                <a:gd name="T13" fmla="*/ 138 h 204"/>
                <a:gd name="T14" fmla="*/ 47 w 245"/>
                <a:gd name="T15" fmla="*/ 87 h 204"/>
                <a:gd name="T16" fmla="*/ 89 w 245"/>
                <a:gd name="T17" fmla="*/ 69 h 204"/>
                <a:gd name="T18" fmla="*/ 59 w 245"/>
                <a:gd name="T19" fmla="*/ 39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9 h 204"/>
                <a:gd name="T50" fmla="*/ 233 w 245"/>
                <a:gd name="T51" fmla="*/ 39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222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223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7864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864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865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9DFEBF98-4CCA-46FD-B1C4-8E719F6150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98081" r:id="rId1"/>
    <p:sldLayoutId id="2147498082" r:id="rId2"/>
    <p:sldLayoutId id="2147498083" r:id="rId3"/>
    <p:sldLayoutId id="2147498084" r:id="rId4"/>
    <p:sldLayoutId id="2147498085" r:id="rId5"/>
    <p:sldLayoutId id="2147498086" r:id="rId6"/>
    <p:sldLayoutId id="2147498087" r:id="rId7"/>
    <p:sldLayoutId id="2147498088" r:id="rId8"/>
    <p:sldLayoutId id="2147498089" r:id="rId9"/>
    <p:sldLayoutId id="2147498090" r:id="rId10"/>
    <p:sldLayoutId id="2147498091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oleObject" Target="../embeddings/oleObject152.bin"/><Relationship Id="rId7" Type="http://schemas.openxmlformats.org/officeDocument/2006/relationships/oleObject" Target="../embeddings/oleObject15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122.w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11" Type="http://schemas.openxmlformats.org/officeDocument/2006/relationships/image" Target="../media/image1.jpeg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12.bin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7.bin"/><Relationship Id="rId12" Type="http://schemas.openxmlformats.org/officeDocument/2006/relationships/image" Target="../media/image128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25.wmf"/><Relationship Id="rId11" Type="http://schemas.openxmlformats.org/officeDocument/2006/relationships/oleObject" Target="../embeddings/oleObject159.bin"/><Relationship Id="rId5" Type="http://schemas.openxmlformats.org/officeDocument/2006/relationships/oleObject" Target="../embeddings/oleObject156.bin"/><Relationship Id="rId10" Type="http://schemas.openxmlformats.org/officeDocument/2006/relationships/image" Target="../media/image127.wmf"/><Relationship Id="rId4" Type="http://schemas.openxmlformats.org/officeDocument/2006/relationships/image" Target="../media/image124.wmf"/><Relationship Id="rId9" Type="http://schemas.openxmlformats.org/officeDocument/2006/relationships/oleObject" Target="../embeddings/oleObject158.bin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0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32.png"/><Relationship Id="rId5" Type="http://schemas.openxmlformats.org/officeDocument/2006/relationships/image" Target="../media/image129.wmf"/><Relationship Id="rId4" Type="http://schemas.openxmlformats.org/officeDocument/2006/relationships/oleObject" Target="../embeddings/oleObject160.bin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1.bin"/><Relationship Id="rId7" Type="http://schemas.openxmlformats.org/officeDocument/2006/relationships/image" Target="../media/image134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162.bin"/><Relationship Id="rId4" Type="http://schemas.openxmlformats.org/officeDocument/2006/relationships/image" Target="../media/image123.wmf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43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130.w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7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7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130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0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130.w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130.w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7.bin"/><Relationship Id="rId2" Type="http://schemas.openxmlformats.org/officeDocument/2006/relationships/slideLayout" Target="../slideLayouts/slideLayout114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130.w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2.wmf"/><Relationship Id="rId2" Type="http://schemas.openxmlformats.org/officeDocument/2006/relationships/slideLayout" Target="../slideLayouts/slideLayout136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169.bin"/><Relationship Id="rId5" Type="http://schemas.openxmlformats.org/officeDocument/2006/relationships/image" Target="../media/image131.wmf"/><Relationship Id="rId4" Type="http://schemas.openxmlformats.org/officeDocument/2006/relationships/oleObject" Target="../embeddings/oleObject168.bin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3.wmf"/><Relationship Id="rId2" Type="http://schemas.openxmlformats.org/officeDocument/2006/relationships/slideLayout" Target="../slideLayouts/slideLayout136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171.bin"/><Relationship Id="rId5" Type="http://schemas.openxmlformats.org/officeDocument/2006/relationships/image" Target="../media/image132.wmf"/><Relationship Id="rId4" Type="http://schemas.openxmlformats.org/officeDocument/2006/relationships/oleObject" Target="../embeddings/oleObject170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60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17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6.bin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36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134.wmf"/><Relationship Id="rId4" Type="http://schemas.openxmlformats.org/officeDocument/2006/relationships/oleObject" Target="../embeddings/oleObject172.bin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3.bin"/><Relationship Id="rId2" Type="http://schemas.openxmlformats.org/officeDocument/2006/relationships/slideLayout" Target="../slideLayouts/slideLayout136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135.w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4.bin"/><Relationship Id="rId2" Type="http://schemas.openxmlformats.org/officeDocument/2006/relationships/slideLayout" Target="../slideLayouts/slideLayout141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136.w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5.bin"/><Relationship Id="rId2" Type="http://schemas.openxmlformats.org/officeDocument/2006/relationships/slideLayout" Target="../slideLayouts/slideLayout136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137.wmf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36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138.wmf"/><Relationship Id="rId4" Type="http://schemas.openxmlformats.org/officeDocument/2006/relationships/oleObject" Target="../embeddings/oleObject176.bin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41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139.wmf"/><Relationship Id="rId4" Type="http://schemas.openxmlformats.org/officeDocument/2006/relationships/oleObject" Target="../embeddings/oleObject177.bin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8.bin"/><Relationship Id="rId2" Type="http://schemas.openxmlformats.org/officeDocument/2006/relationships/slideLayout" Target="../slideLayouts/slideLayout136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130.wm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22.wmf"/><Relationship Id="rId3" Type="http://schemas.openxmlformats.org/officeDocument/2006/relationships/image" Target="../media/image23.jpeg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0.w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47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9.bin"/><Relationship Id="rId2" Type="http://schemas.openxmlformats.org/officeDocument/2006/relationships/slideLayout" Target="../slideLayouts/slideLayout147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140.w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0.bin"/><Relationship Id="rId2" Type="http://schemas.openxmlformats.org/officeDocument/2006/relationships/slideLayout" Target="../slideLayouts/slideLayout519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141.wm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1.bin"/><Relationship Id="rId2" Type="http://schemas.openxmlformats.org/officeDocument/2006/relationships/slideLayout" Target="../slideLayouts/slideLayout114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142.wm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1.jpe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8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6.wmf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2.wmf"/><Relationship Id="rId2" Type="http://schemas.openxmlformats.org/officeDocument/2006/relationships/slideLayout" Target="../slideLayouts/slideLayout147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183.bin"/><Relationship Id="rId5" Type="http://schemas.openxmlformats.org/officeDocument/2006/relationships/image" Target="../media/image143.wmf"/><Relationship Id="rId4" Type="http://schemas.openxmlformats.org/officeDocument/2006/relationships/oleObject" Target="../embeddings/oleObject182.bin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slideLayout" Target="../slideLayouts/slideLayout152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44.wmf"/><Relationship Id="rId5" Type="http://schemas.openxmlformats.org/officeDocument/2006/relationships/oleObject" Target="../embeddings/oleObject184.bin"/><Relationship Id="rId4" Type="http://schemas.openxmlformats.org/officeDocument/2006/relationships/image" Target="../media/image1.jpe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7.xml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13" Type="http://schemas.openxmlformats.org/officeDocument/2006/relationships/oleObject" Target="../embeddings/oleObject190.bin"/><Relationship Id="rId18" Type="http://schemas.openxmlformats.org/officeDocument/2006/relationships/oleObject" Target="../embeddings/oleObject193.bin"/><Relationship Id="rId26" Type="http://schemas.openxmlformats.org/officeDocument/2006/relationships/oleObject" Target="../embeddings/oleObject198.bin"/><Relationship Id="rId3" Type="http://schemas.openxmlformats.org/officeDocument/2006/relationships/oleObject" Target="../embeddings/oleObject185.bin"/><Relationship Id="rId21" Type="http://schemas.openxmlformats.org/officeDocument/2006/relationships/oleObject" Target="../embeddings/oleObject195.bin"/><Relationship Id="rId7" Type="http://schemas.openxmlformats.org/officeDocument/2006/relationships/oleObject" Target="../embeddings/oleObject187.bin"/><Relationship Id="rId12" Type="http://schemas.openxmlformats.org/officeDocument/2006/relationships/image" Target="../media/image149.wmf"/><Relationship Id="rId17" Type="http://schemas.openxmlformats.org/officeDocument/2006/relationships/oleObject" Target="../embeddings/oleObject192.bin"/><Relationship Id="rId25" Type="http://schemas.openxmlformats.org/officeDocument/2006/relationships/image" Target="../media/image154.wmf"/><Relationship Id="rId2" Type="http://schemas.openxmlformats.org/officeDocument/2006/relationships/slideLayout" Target="../slideLayouts/slideLayout147.xml"/><Relationship Id="rId16" Type="http://schemas.openxmlformats.org/officeDocument/2006/relationships/image" Target="../media/image151.wmf"/><Relationship Id="rId20" Type="http://schemas.openxmlformats.org/officeDocument/2006/relationships/oleObject" Target="../embeddings/oleObject194.bin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46.wmf"/><Relationship Id="rId11" Type="http://schemas.openxmlformats.org/officeDocument/2006/relationships/oleObject" Target="../embeddings/oleObject189.bin"/><Relationship Id="rId24" Type="http://schemas.openxmlformats.org/officeDocument/2006/relationships/oleObject" Target="../embeddings/oleObject197.bin"/><Relationship Id="rId5" Type="http://schemas.openxmlformats.org/officeDocument/2006/relationships/oleObject" Target="../embeddings/oleObject186.bin"/><Relationship Id="rId15" Type="http://schemas.openxmlformats.org/officeDocument/2006/relationships/oleObject" Target="../embeddings/oleObject191.bin"/><Relationship Id="rId23" Type="http://schemas.openxmlformats.org/officeDocument/2006/relationships/image" Target="../media/image153.wmf"/><Relationship Id="rId10" Type="http://schemas.openxmlformats.org/officeDocument/2006/relationships/image" Target="../media/image148.wmf"/><Relationship Id="rId19" Type="http://schemas.openxmlformats.org/officeDocument/2006/relationships/image" Target="../media/image152.wmf"/><Relationship Id="rId4" Type="http://schemas.openxmlformats.org/officeDocument/2006/relationships/image" Target="../media/image145.wmf"/><Relationship Id="rId9" Type="http://schemas.openxmlformats.org/officeDocument/2006/relationships/oleObject" Target="../embeddings/oleObject188.bin"/><Relationship Id="rId14" Type="http://schemas.openxmlformats.org/officeDocument/2006/relationships/image" Target="../media/image150.wmf"/><Relationship Id="rId22" Type="http://schemas.openxmlformats.org/officeDocument/2006/relationships/oleObject" Target="../embeddings/oleObject196.bin"/><Relationship Id="rId27" Type="http://schemas.openxmlformats.org/officeDocument/2006/relationships/image" Target="../media/image155.wmf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0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1.jpe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8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28.wmf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9.bin"/><Relationship Id="rId2" Type="http://schemas.openxmlformats.org/officeDocument/2006/relationships/slideLayout" Target="../slideLayouts/slideLayout181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156.wmf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3" Type="http://schemas.openxmlformats.org/officeDocument/2006/relationships/oleObject" Target="../embeddings/oleObject200.bin"/><Relationship Id="rId7" Type="http://schemas.openxmlformats.org/officeDocument/2006/relationships/oleObject" Target="../embeddings/oleObject202.bin"/><Relationship Id="rId2" Type="http://schemas.openxmlformats.org/officeDocument/2006/relationships/slideLayout" Target="../slideLayouts/slideLayout181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58.wmf"/><Relationship Id="rId5" Type="http://schemas.openxmlformats.org/officeDocument/2006/relationships/oleObject" Target="../embeddings/oleObject201.bin"/><Relationship Id="rId10" Type="http://schemas.openxmlformats.org/officeDocument/2006/relationships/image" Target="../media/image160.wmf"/><Relationship Id="rId4" Type="http://schemas.openxmlformats.org/officeDocument/2006/relationships/image" Target="../media/image157.wmf"/><Relationship Id="rId9" Type="http://schemas.openxmlformats.org/officeDocument/2006/relationships/oleObject" Target="../embeddings/oleObject203.bin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3" Type="http://schemas.openxmlformats.org/officeDocument/2006/relationships/oleObject" Target="../embeddings/oleObject204.bin"/><Relationship Id="rId7" Type="http://schemas.openxmlformats.org/officeDocument/2006/relationships/oleObject" Target="../embeddings/oleObject206.bin"/><Relationship Id="rId12" Type="http://schemas.openxmlformats.org/officeDocument/2006/relationships/image" Target="../media/image165.wmf"/><Relationship Id="rId2" Type="http://schemas.openxmlformats.org/officeDocument/2006/relationships/slideLayout" Target="../slideLayouts/slideLayout181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62.wmf"/><Relationship Id="rId11" Type="http://schemas.openxmlformats.org/officeDocument/2006/relationships/oleObject" Target="../embeddings/oleObject208.bin"/><Relationship Id="rId5" Type="http://schemas.openxmlformats.org/officeDocument/2006/relationships/oleObject" Target="../embeddings/oleObject205.bin"/><Relationship Id="rId10" Type="http://schemas.openxmlformats.org/officeDocument/2006/relationships/image" Target="../media/image164.wmf"/><Relationship Id="rId4" Type="http://schemas.openxmlformats.org/officeDocument/2006/relationships/image" Target="../media/image161.wmf"/><Relationship Id="rId9" Type="http://schemas.openxmlformats.org/officeDocument/2006/relationships/oleObject" Target="../embeddings/oleObject207.bin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9.bin"/><Relationship Id="rId2" Type="http://schemas.openxmlformats.org/officeDocument/2006/relationships/slideLayout" Target="../slideLayouts/slideLayout181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67.wmf"/><Relationship Id="rId5" Type="http://schemas.openxmlformats.org/officeDocument/2006/relationships/oleObject" Target="../embeddings/oleObject210.bin"/><Relationship Id="rId4" Type="http://schemas.openxmlformats.org/officeDocument/2006/relationships/image" Target="../media/image166.wmf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1.bin"/><Relationship Id="rId2" Type="http://schemas.openxmlformats.org/officeDocument/2006/relationships/slideLayout" Target="../slideLayouts/slideLayout181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212.bin"/><Relationship Id="rId4" Type="http://schemas.openxmlformats.org/officeDocument/2006/relationships/image" Target="../media/image168.wmf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3" Type="http://schemas.openxmlformats.org/officeDocument/2006/relationships/oleObject" Target="../embeddings/oleObject213.bin"/><Relationship Id="rId7" Type="http://schemas.openxmlformats.org/officeDocument/2006/relationships/oleObject" Target="../embeddings/oleObject215.bin"/><Relationship Id="rId2" Type="http://schemas.openxmlformats.org/officeDocument/2006/relationships/slideLayout" Target="../slideLayouts/slideLayout181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70.wmf"/><Relationship Id="rId5" Type="http://schemas.openxmlformats.org/officeDocument/2006/relationships/oleObject" Target="../embeddings/oleObject214.bin"/><Relationship Id="rId4" Type="http://schemas.openxmlformats.org/officeDocument/2006/relationships/image" Target="../media/image97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33.bin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33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34.wmf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wmf"/><Relationship Id="rId3" Type="http://schemas.openxmlformats.org/officeDocument/2006/relationships/oleObject" Target="../embeddings/oleObject216.bin"/><Relationship Id="rId7" Type="http://schemas.openxmlformats.org/officeDocument/2006/relationships/oleObject" Target="../embeddings/oleObject218.bin"/><Relationship Id="rId2" Type="http://schemas.openxmlformats.org/officeDocument/2006/relationships/slideLayout" Target="../slideLayouts/slideLayout181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73.wmf"/><Relationship Id="rId5" Type="http://schemas.openxmlformats.org/officeDocument/2006/relationships/oleObject" Target="../embeddings/oleObject217.bin"/><Relationship Id="rId4" Type="http://schemas.openxmlformats.org/officeDocument/2006/relationships/image" Target="../media/image172.wmf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9.bin"/><Relationship Id="rId2" Type="http://schemas.openxmlformats.org/officeDocument/2006/relationships/slideLayout" Target="../slideLayouts/slideLayout590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175.wm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0.xml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3" Type="http://schemas.openxmlformats.org/officeDocument/2006/relationships/oleObject" Target="../embeddings/oleObject220.bin"/><Relationship Id="rId7" Type="http://schemas.openxmlformats.org/officeDocument/2006/relationships/oleObject" Target="../embeddings/oleObject222.bin"/><Relationship Id="rId2" Type="http://schemas.openxmlformats.org/officeDocument/2006/relationships/slideLayout" Target="../slideLayouts/slideLayout590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77.wmf"/><Relationship Id="rId5" Type="http://schemas.openxmlformats.org/officeDocument/2006/relationships/oleObject" Target="../embeddings/oleObject221.bin"/><Relationship Id="rId4" Type="http://schemas.openxmlformats.org/officeDocument/2006/relationships/image" Target="../media/image176.wmf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3.bin"/><Relationship Id="rId2" Type="http://schemas.openxmlformats.org/officeDocument/2006/relationships/slideLayout" Target="../slideLayouts/slideLayout590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80.wmf"/><Relationship Id="rId5" Type="http://schemas.openxmlformats.org/officeDocument/2006/relationships/oleObject" Target="../embeddings/oleObject224.bin"/><Relationship Id="rId4" Type="http://schemas.openxmlformats.org/officeDocument/2006/relationships/image" Target="../media/image179.wmf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5.bin"/><Relationship Id="rId2" Type="http://schemas.openxmlformats.org/officeDocument/2006/relationships/slideLayout" Target="../slideLayouts/slideLayout590.xml"/><Relationship Id="rId1" Type="http://schemas.openxmlformats.org/officeDocument/2006/relationships/vmlDrawing" Target="../drawings/vmlDrawing68.vml"/><Relationship Id="rId4" Type="http://schemas.openxmlformats.org/officeDocument/2006/relationships/image" Target="../media/image181.wmf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34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37.bin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8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8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8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6.bin"/><Relationship Id="rId2" Type="http://schemas.openxmlformats.org/officeDocument/2006/relationships/slideLayout" Target="../slideLayouts/slideLayout181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83.wmf"/><Relationship Id="rId5" Type="http://schemas.openxmlformats.org/officeDocument/2006/relationships/oleObject" Target="../embeddings/oleObject227.bin"/><Relationship Id="rId4" Type="http://schemas.openxmlformats.org/officeDocument/2006/relationships/image" Target="../media/image182.wmf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8.bin"/><Relationship Id="rId2" Type="http://schemas.openxmlformats.org/officeDocument/2006/relationships/slideLayout" Target="../slideLayouts/slideLayout181.xml"/><Relationship Id="rId1" Type="http://schemas.openxmlformats.org/officeDocument/2006/relationships/vmlDrawing" Target="../drawings/vmlDrawing70.vml"/><Relationship Id="rId4" Type="http://schemas.openxmlformats.org/officeDocument/2006/relationships/image" Target="../media/image184.wmf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7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7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42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12" Type="http://schemas.openxmlformats.org/officeDocument/2006/relationships/oleObject" Target="../embeddings/oleObject4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9.wmf"/><Relationship Id="rId11" Type="http://schemas.openxmlformats.org/officeDocument/2006/relationships/image" Target="../media/image41.wmf"/><Relationship Id="rId5" Type="http://schemas.openxmlformats.org/officeDocument/2006/relationships/oleObject" Target="../embeddings/oleObject39.bin"/><Relationship Id="rId15" Type="http://schemas.openxmlformats.org/officeDocument/2006/relationships/image" Target="../media/image43.wmf"/><Relationship Id="rId10" Type="http://schemas.openxmlformats.org/officeDocument/2006/relationships/oleObject" Target="../embeddings/oleObject42.bin"/><Relationship Id="rId4" Type="http://schemas.openxmlformats.org/officeDocument/2006/relationships/image" Target="../media/image38.wmf"/><Relationship Id="rId9" Type="http://schemas.openxmlformats.org/officeDocument/2006/relationships/image" Target="../media/image40.wmf"/><Relationship Id="rId14" Type="http://schemas.openxmlformats.org/officeDocument/2006/relationships/oleObject" Target="../embeddings/oleObject44.bin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46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54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4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9.bin"/><Relationship Id="rId2" Type="http://schemas.openxmlformats.org/officeDocument/2006/relationships/slideLayout" Target="../slideLayouts/slideLayout541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86.wmf"/><Relationship Id="rId5" Type="http://schemas.openxmlformats.org/officeDocument/2006/relationships/oleObject" Target="../embeddings/oleObject230.bin"/><Relationship Id="rId4" Type="http://schemas.openxmlformats.org/officeDocument/2006/relationships/image" Target="../media/image185.wmf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1.bin"/><Relationship Id="rId2" Type="http://schemas.openxmlformats.org/officeDocument/2006/relationships/slideLayout" Target="../slideLayouts/slideLayout546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88.wmf"/><Relationship Id="rId5" Type="http://schemas.openxmlformats.org/officeDocument/2006/relationships/oleObject" Target="../embeddings/oleObject232.bin"/><Relationship Id="rId4" Type="http://schemas.openxmlformats.org/officeDocument/2006/relationships/image" Target="../media/image187.wmf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3.bin"/><Relationship Id="rId2" Type="http://schemas.openxmlformats.org/officeDocument/2006/relationships/slideLayout" Target="../slideLayouts/slideLayout541.xml"/><Relationship Id="rId1" Type="http://schemas.openxmlformats.org/officeDocument/2006/relationships/vmlDrawing" Target="../drawings/vmlDrawing73.vml"/><Relationship Id="rId4" Type="http://schemas.openxmlformats.org/officeDocument/2006/relationships/image" Target="../media/image189.wmf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4.bin"/><Relationship Id="rId2" Type="http://schemas.openxmlformats.org/officeDocument/2006/relationships/slideLayout" Target="../slideLayouts/slideLayout541.xml"/><Relationship Id="rId1" Type="http://schemas.openxmlformats.org/officeDocument/2006/relationships/vmlDrawing" Target="../drawings/vmlDrawing74.vml"/><Relationship Id="rId4" Type="http://schemas.openxmlformats.org/officeDocument/2006/relationships/image" Target="../media/image190.wmf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5.bin"/><Relationship Id="rId2" Type="http://schemas.openxmlformats.org/officeDocument/2006/relationships/slideLayout" Target="../slideLayouts/slideLayout541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92.wmf"/><Relationship Id="rId5" Type="http://schemas.openxmlformats.org/officeDocument/2006/relationships/oleObject" Target="../embeddings/oleObject236.bin"/><Relationship Id="rId4" Type="http://schemas.openxmlformats.org/officeDocument/2006/relationships/image" Target="../media/image191.wmf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4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45.bin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4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6.xml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wmf"/><Relationship Id="rId3" Type="http://schemas.openxmlformats.org/officeDocument/2006/relationships/oleObject" Target="../embeddings/oleObject237.bin"/><Relationship Id="rId7" Type="http://schemas.openxmlformats.org/officeDocument/2006/relationships/oleObject" Target="../embeddings/oleObject239.bin"/><Relationship Id="rId2" Type="http://schemas.openxmlformats.org/officeDocument/2006/relationships/slideLayout" Target="../slideLayouts/slideLayout472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94.wmf"/><Relationship Id="rId5" Type="http://schemas.openxmlformats.org/officeDocument/2006/relationships/oleObject" Target="../embeddings/oleObject238.bin"/><Relationship Id="rId4" Type="http://schemas.openxmlformats.org/officeDocument/2006/relationships/image" Target="../media/image193.wmf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0.bin"/><Relationship Id="rId2" Type="http://schemas.openxmlformats.org/officeDocument/2006/relationships/slideLayout" Target="../slideLayouts/slideLayout472.xml"/><Relationship Id="rId1" Type="http://schemas.openxmlformats.org/officeDocument/2006/relationships/vmlDrawing" Target="../drawings/vmlDrawing77.vml"/><Relationship Id="rId4" Type="http://schemas.openxmlformats.org/officeDocument/2006/relationships/image" Target="../media/image196.wmf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wmf"/><Relationship Id="rId13" Type="http://schemas.openxmlformats.org/officeDocument/2006/relationships/oleObject" Target="../embeddings/oleObject246.bin"/><Relationship Id="rId18" Type="http://schemas.openxmlformats.org/officeDocument/2006/relationships/image" Target="../media/image203.wmf"/><Relationship Id="rId3" Type="http://schemas.openxmlformats.org/officeDocument/2006/relationships/oleObject" Target="../embeddings/oleObject241.bin"/><Relationship Id="rId21" Type="http://schemas.openxmlformats.org/officeDocument/2006/relationships/oleObject" Target="../embeddings/oleObject250.bin"/><Relationship Id="rId7" Type="http://schemas.openxmlformats.org/officeDocument/2006/relationships/oleObject" Target="../embeddings/oleObject243.bin"/><Relationship Id="rId12" Type="http://schemas.openxmlformats.org/officeDocument/2006/relationships/image" Target="../media/image200.wmf"/><Relationship Id="rId17" Type="http://schemas.openxmlformats.org/officeDocument/2006/relationships/oleObject" Target="../embeddings/oleObject248.bin"/><Relationship Id="rId2" Type="http://schemas.openxmlformats.org/officeDocument/2006/relationships/slideLayout" Target="../slideLayouts/slideLayout579.xml"/><Relationship Id="rId16" Type="http://schemas.openxmlformats.org/officeDocument/2006/relationships/image" Target="../media/image202.wmf"/><Relationship Id="rId20" Type="http://schemas.openxmlformats.org/officeDocument/2006/relationships/image" Target="../media/image204.wmf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97.wmf"/><Relationship Id="rId11" Type="http://schemas.openxmlformats.org/officeDocument/2006/relationships/oleObject" Target="../embeddings/oleObject245.bin"/><Relationship Id="rId5" Type="http://schemas.openxmlformats.org/officeDocument/2006/relationships/oleObject" Target="../embeddings/oleObject242.bin"/><Relationship Id="rId15" Type="http://schemas.openxmlformats.org/officeDocument/2006/relationships/oleObject" Target="../embeddings/oleObject247.bin"/><Relationship Id="rId10" Type="http://schemas.openxmlformats.org/officeDocument/2006/relationships/image" Target="../media/image199.wmf"/><Relationship Id="rId19" Type="http://schemas.openxmlformats.org/officeDocument/2006/relationships/oleObject" Target="../embeddings/oleObject249.bin"/><Relationship Id="rId4" Type="http://schemas.openxmlformats.org/officeDocument/2006/relationships/image" Target="../media/image97.wmf"/><Relationship Id="rId9" Type="http://schemas.openxmlformats.org/officeDocument/2006/relationships/oleObject" Target="../embeddings/oleObject244.bin"/><Relationship Id="rId14" Type="http://schemas.openxmlformats.org/officeDocument/2006/relationships/image" Target="../media/image201.wmf"/><Relationship Id="rId22" Type="http://schemas.openxmlformats.org/officeDocument/2006/relationships/image" Target="../media/image205.wmf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1.bin"/><Relationship Id="rId2" Type="http://schemas.openxmlformats.org/officeDocument/2006/relationships/slideLayout" Target="../slideLayouts/slideLayout541.xml"/><Relationship Id="rId1" Type="http://schemas.openxmlformats.org/officeDocument/2006/relationships/vmlDrawing" Target="../drawings/vmlDrawing79.vml"/><Relationship Id="rId5" Type="http://schemas.openxmlformats.org/officeDocument/2006/relationships/image" Target="../media/image1.jpeg"/><Relationship Id="rId4" Type="http://schemas.openxmlformats.org/officeDocument/2006/relationships/image" Target="../media/image196.wmf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4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4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7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32.wmf"/><Relationship Id="rId4" Type="http://schemas.openxmlformats.org/officeDocument/2006/relationships/image" Target="../media/image45.wmf"/><Relationship Id="rId9" Type="http://schemas.openxmlformats.org/officeDocument/2006/relationships/oleObject" Target="../embeddings/oleObject49.bin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6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2.bin"/><Relationship Id="rId2" Type="http://schemas.openxmlformats.org/officeDocument/2006/relationships/slideLayout" Target="../slideLayouts/slideLayout472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207.wmf"/><Relationship Id="rId5" Type="http://schemas.openxmlformats.org/officeDocument/2006/relationships/oleObject" Target="../embeddings/oleObject253.bin"/><Relationship Id="rId4" Type="http://schemas.openxmlformats.org/officeDocument/2006/relationships/image" Target="../media/image206.wmf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4.bin"/><Relationship Id="rId2" Type="http://schemas.openxmlformats.org/officeDocument/2006/relationships/slideLayout" Target="../slideLayouts/slideLayout472.xml"/><Relationship Id="rId1" Type="http://schemas.openxmlformats.org/officeDocument/2006/relationships/vmlDrawing" Target="../drawings/vmlDrawing81.vml"/><Relationship Id="rId5" Type="http://schemas.openxmlformats.org/officeDocument/2006/relationships/image" Target="../media/image1.jpeg"/><Relationship Id="rId4" Type="http://schemas.openxmlformats.org/officeDocument/2006/relationships/image" Target="../media/image196.wmf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7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7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7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4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55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557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5.bin"/><Relationship Id="rId2" Type="http://schemas.openxmlformats.org/officeDocument/2006/relationships/slideLayout" Target="../slideLayouts/slideLayout557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210.wmf"/><Relationship Id="rId5" Type="http://schemas.openxmlformats.org/officeDocument/2006/relationships/oleObject" Target="../embeddings/oleObject256.bin"/><Relationship Id="rId4" Type="http://schemas.openxmlformats.org/officeDocument/2006/relationships/image" Target="../media/image209.wmf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48.wmf"/><Relationship Id="rId9" Type="http://schemas.openxmlformats.org/officeDocument/2006/relationships/oleObject" Target="../embeddings/oleObject53.bin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8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7.bin"/><Relationship Id="rId7" Type="http://schemas.openxmlformats.org/officeDocument/2006/relationships/image" Target="../media/image212.wmf"/><Relationship Id="rId2" Type="http://schemas.openxmlformats.org/officeDocument/2006/relationships/slideLayout" Target="../slideLayouts/slideLayout472.xml"/><Relationship Id="rId1" Type="http://schemas.openxmlformats.org/officeDocument/2006/relationships/vmlDrawing" Target="../drawings/vmlDrawing83.vml"/><Relationship Id="rId6" Type="http://schemas.openxmlformats.org/officeDocument/2006/relationships/oleObject" Target="../embeddings/oleObject258.bin"/><Relationship Id="rId5" Type="http://schemas.openxmlformats.org/officeDocument/2006/relationships/image" Target="../media/image1.jpeg"/><Relationship Id="rId4" Type="http://schemas.openxmlformats.org/officeDocument/2006/relationships/image" Target="../media/image211.wmf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2.xml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wmf"/><Relationship Id="rId13" Type="http://schemas.openxmlformats.org/officeDocument/2006/relationships/oleObject" Target="../embeddings/oleObject264.bin"/><Relationship Id="rId3" Type="http://schemas.openxmlformats.org/officeDocument/2006/relationships/oleObject" Target="../embeddings/oleObject259.bin"/><Relationship Id="rId7" Type="http://schemas.openxmlformats.org/officeDocument/2006/relationships/oleObject" Target="../embeddings/oleObject261.bin"/><Relationship Id="rId12" Type="http://schemas.openxmlformats.org/officeDocument/2006/relationships/image" Target="../media/image217.wmf"/><Relationship Id="rId2" Type="http://schemas.openxmlformats.org/officeDocument/2006/relationships/slideLayout" Target="../slideLayouts/slideLayout472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214.wmf"/><Relationship Id="rId11" Type="http://schemas.openxmlformats.org/officeDocument/2006/relationships/oleObject" Target="../embeddings/oleObject263.bin"/><Relationship Id="rId5" Type="http://schemas.openxmlformats.org/officeDocument/2006/relationships/oleObject" Target="../embeddings/oleObject260.bin"/><Relationship Id="rId10" Type="http://schemas.openxmlformats.org/officeDocument/2006/relationships/image" Target="../media/image216.wmf"/><Relationship Id="rId4" Type="http://schemas.openxmlformats.org/officeDocument/2006/relationships/image" Target="../media/image213.wmf"/><Relationship Id="rId9" Type="http://schemas.openxmlformats.org/officeDocument/2006/relationships/oleObject" Target="../embeddings/oleObject262.bin"/><Relationship Id="rId14" Type="http://schemas.openxmlformats.org/officeDocument/2006/relationships/image" Target="../media/image218.wmf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wmf"/><Relationship Id="rId13" Type="http://schemas.openxmlformats.org/officeDocument/2006/relationships/oleObject" Target="../embeddings/oleObject270.bin"/><Relationship Id="rId3" Type="http://schemas.openxmlformats.org/officeDocument/2006/relationships/oleObject" Target="../embeddings/oleObject265.bin"/><Relationship Id="rId7" Type="http://schemas.openxmlformats.org/officeDocument/2006/relationships/oleObject" Target="../embeddings/oleObject267.bin"/><Relationship Id="rId12" Type="http://schemas.openxmlformats.org/officeDocument/2006/relationships/image" Target="../media/image223.wmf"/><Relationship Id="rId2" Type="http://schemas.openxmlformats.org/officeDocument/2006/relationships/slideLayout" Target="../slideLayouts/slideLayout472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220.wmf"/><Relationship Id="rId11" Type="http://schemas.openxmlformats.org/officeDocument/2006/relationships/oleObject" Target="../embeddings/oleObject269.bin"/><Relationship Id="rId5" Type="http://schemas.openxmlformats.org/officeDocument/2006/relationships/oleObject" Target="../embeddings/oleObject266.bin"/><Relationship Id="rId10" Type="http://schemas.openxmlformats.org/officeDocument/2006/relationships/image" Target="../media/image222.wmf"/><Relationship Id="rId4" Type="http://schemas.openxmlformats.org/officeDocument/2006/relationships/image" Target="../media/image219.wmf"/><Relationship Id="rId9" Type="http://schemas.openxmlformats.org/officeDocument/2006/relationships/oleObject" Target="../embeddings/oleObject268.bin"/><Relationship Id="rId14" Type="http://schemas.openxmlformats.org/officeDocument/2006/relationships/image" Target="../media/image224.wmf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eg"/><Relationship Id="rId7" Type="http://schemas.openxmlformats.org/officeDocument/2006/relationships/image" Target="../media/image226.wmf"/><Relationship Id="rId2" Type="http://schemas.openxmlformats.org/officeDocument/2006/relationships/slideLayout" Target="../slideLayouts/slideLayout472.xml"/><Relationship Id="rId1" Type="http://schemas.openxmlformats.org/officeDocument/2006/relationships/vmlDrawing" Target="../drawings/vmlDrawing86.vml"/><Relationship Id="rId6" Type="http://schemas.openxmlformats.org/officeDocument/2006/relationships/oleObject" Target="../embeddings/oleObject272.bin"/><Relationship Id="rId5" Type="http://schemas.openxmlformats.org/officeDocument/2006/relationships/image" Target="../media/image225.wmf"/><Relationship Id="rId4" Type="http://schemas.openxmlformats.org/officeDocument/2006/relationships/oleObject" Target="../embeddings/oleObject271.bin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wmf"/><Relationship Id="rId3" Type="http://schemas.openxmlformats.org/officeDocument/2006/relationships/oleObject" Target="../embeddings/oleObject273.bin"/><Relationship Id="rId7" Type="http://schemas.openxmlformats.org/officeDocument/2006/relationships/oleObject" Target="../embeddings/oleObject275.bin"/><Relationship Id="rId2" Type="http://schemas.openxmlformats.org/officeDocument/2006/relationships/slideLayout" Target="../slideLayouts/slideLayout472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226.wmf"/><Relationship Id="rId5" Type="http://schemas.openxmlformats.org/officeDocument/2006/relationships/oleObject" Target="../embeddings/oleObject274.bin"/><Relationship Id="rId4" Type="http://schemas.openxmlformats.org/officeDocument/2006/relationships/image" Target="../media/image225.wmf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6.bin"/><Relationship Id="rId2" Type="http://schemas.openxmlformats.org/officeDocument/2006/relationships/slideLayout" Target="../slideLayouts/slideLayout472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229.wmf"/><Relationship Id="rId5" Type="http://schemas.openxmlformats.org/officeDocument/2006/relationships/oleObject" Target="../embeddings/oleObject277.bin"/><Relationship Id="rId4" Type="http://schemas.openxmlformats.org/officeDocument/2006/relationships/image" Target="../media/image228.wmf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wmf"/><Relationship Id="rId3" Type="http://schemas.openxmlformats.org/officeDocument/2006/relationships/oleObject" Target="../embeddings/oleObject278.bin"/><Relationship Id="rId7" Type="http://schemas.openxmlformats.org/officeDocument/2006/relationships/oleObject" Target="../embeddings/oleObject280.bin"/><Relationship Id="rId2" Type="http://schemas.openxmlformats.org/officeDocument/2006/relationships/slideLayout" Target="../slideLayouts/slideLayout472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231.wmf"/><Relationship Id="rId5" Type="http://schemas.openxmlformats.org/officeDocument/2006/relationships/oleObject" Target="../embeddings/oleObject279.bin"/><Relationship Id="rId10" Type="http://schemas.openxmlformats.org/officeDocument/2006/relationships/image" Target="../media/image228.wmf"/><Relationship Id="rId4" Type="http://schemas.openxmlformats.org/officeDocument/2006/relationships/image" Target="../media/image230.wmf"/><Relationship Id="rId9" Type="http://schemas.openxmlformats.org/officeDocument/2006/relationships/oleObject" Target="../embeddings/oleObject281.bin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2.bin"/><Relationship Id="rId2" Type="http://schemas.openxmlformats.org/officeDocument/2006/relationships/slideLayout" Target="../slideLayouts/slideLayout563.xml"/><Relationship Id="rId1" Type="http://schemas.openxmlformats.org/officeDocument/2006/relationships/vmlDrawing" Target="../drawings/vmlDrawing90.vml"/><Relationship Id="rId4" Type="http://schemas.openxmlformats.org/officeDocument/2006/relationships/image" Target="../media/image233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22.wmf"/><Relationship Id="rId3" Type="http://schemas.openxmlformats.org/officeDocument/2006/relationships/image" Target="../media/image23.jpeg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58.bin"/><Relationship Id="rId2" Type="http://schemas.openxmlformats.org/officeDocument/2006/relationships/slideLayout" Target="../slideLayouts/slideLayout35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20.wmf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3.bin"/><Relationship Id="rId2" Type="http://schemas.openxmlformats.org/officeDocument/2006/relationships/slideLayout" Target="../slideLayouts/slideLayout563.xml"/><Relationship Id="rId1" Type="http://schemas.openxmlformats.org/officeDocument/2006/relationships/vmlDrawing" Target="../drawings/vmlDrawing91.vml"/><Relationship Id="rId4" Type="http://schemas.openxmlformats.org/officeDocument/2006/relationships/image" Target="../media/image233.wmf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4.bin"/><Relationship Id="rId2" Type="http://schemas.openxmlformats.org/officeDocument/2006/relationships/slideLayout" Target="../slideLayouts/slideLayout563.xml"/><Relationship Id="rId1" Type="http://schemas.openxmlformats.org/officeDocument/2006/relationships/vmlDrawing" Target="../drawings/vmlDrawing92.vml"/><Relationship Id="rId4" Type="http://schemas.openxmlformats.org/officeDocument/2006/relationships/image" Target="../media/image233.wmf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wmf"/><Relationship Id="rId3" Type="http://schemas.openxmlformats.org/officeDocument/2006/relationships/oleObject" Target="../embeddings/oleObject285.bin"/><Relationship Id="rId7" Type="http://schemas.openxmlformats.org/officeDocument/2006/relationships/oleObject" Target="../embeddings/oleObject287.bin"/><Relationship Id="rId2" Type="http://schemas.openxmlformats.org/officeDocument/2006/relationships/slideLayout" Target="../slideLayouts/slideLayout568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235.wmf"/><Relationship Id="rId5" Type="http://schemas.openxmlformats.org/officeDocument/2006/relationships/oleObject" Target="../embeddings/oleObject286.bin"/><Relationship Id="rId4" Type="http://schemas.openxmlformats.org/officeDocument/2006/relationships/image" Target="../media/image234.wmf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wmf"/><Relationship Id="rId3" Type="http://schemas.openxmlformats.org/officeDocument/2006/relationships/oleObject" Target="../embeddings/oleObject288.bin"/><Relationship Id="rId7" Type="http://schemas.openxmlformats.org/officeDocument/2006/relationships/oleObject" Target="../embeddings/oleObject290.bin"/><Relationship Id="rId2" Type="http://schemas.openxmlformats.org/officeDocument/2006/relationships/slideLayout" Target="../slideLayouts/slideLayout563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235.wmf"/><Relationship Id="rId5" Type="http://schemas.openxmlformats.org/officeDocument/2006/relationships/oleObject" Target="../embeddings/oleObject289.bin"/><Relationship Id="rId10" Type="http://schemas.openxmlformats.org/officeDocument/2006/relationships/image" Target="../media/image236.wmf"/><Relationship Id="rId4" Type="http://schemas.openxmlformats.org/officeDocument/2006/relationships/image" Target="../media/image234.wmf"/><Relationship Id="rId9" Type="http://schemas.openxmlformats.org/officeDocument/2006/relationships/oleObject" Target="../embeddings/oleObject291.bin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wmf"/><Relationship Id="rId13" Type="http://schemas.openxmlformats.org/officeDocument/2006/relationships/oleObject" Target="../embeddings/oleObject297.bin"/><Relationship Id="rId3" Type="http://schemas.openxmlformats.org/officeDocument/2006/relationships/oleObject" Target="../embeddings/oleObject292.bin"/><Relationship Id="rId7" Type="http://schemas.openxmlformats.org/officeDocument/2006/relationships/oleObject" Target="../embeddings/oleObject294.bin"/><Relationship Id="rId12" Type="http://schemas.openxmlformats.org/officeDocument/2006/relationships/image" Target="../media/image234.wmf"/><Relationship Id="rId2" Type="http://schemas.openxmlformats.org/officeDocument/2006/relationships/slideLayout" Target="../slideLayouts/slideLayout563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235.wmf"/><Relationship Id="rId11" Type="http://schemas.openxmlformats.org/officeDocument/2006/relationships/oleObject" Target="../embeddings/oleObject296.bin"/><Relationship Id="rId5" Type="http://schemas.openxmlformats.org/officeDocument/2006/relationships/oleObject" Target="../embeddings/oleObject293.bin"/><Relationship Id="rId10" Type="http://schemas.openxmlformats.org/officeDocument/2006/relationships/image" Target="../media/image239.wmf"/><Relationship Id="rId4" Type="http://schemas.openxmlformats.org/officeDocument/2006/relationships/image" Target="../media/image238.wmf"/><Relationship Id="rId9" Type="http://schemas.openxmlformats.org/officeDocument/2006/relationships/oleObject" Target="../embeddings/oleObject295.bin"/><Relationship Id="rId14" Type="http://schemas.openxmlformats.org/officeDocument/2006/relationships/oleObject" Target="../embeddings/oleObject298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36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60.bin"/><Relationship Id="rId10" Type="http://schemas.openxmlformats.org/officeDocument/2006/relationships/image" Target="../media/image34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62.bin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5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9.bin"/><Relationship Id="rId2" Type="http://schemas.openxmlformats.org/officeDocument/2006/relationships/slideLayout" Target="../slideLayouts/slideLayout645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241.wmf"/><Relationship Id="rId5" Type="http://schemas.openxmlformats.org/officeDocument/2006/relationships/oleObject" Target="../embeddings/oleObject300.bin"/><Relationship Id="rId4" Type="http://schemas.openxmlformats.org/officeDocument/2006/relationships/image" Target="../media/image240.wmf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5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0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18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1.bin"/><Relationship Id="rId2" Type="http://schemas.openxmlformats.org/officeDocument/2006/relationships/slideLayout" Target="../slideLayouts/slideLayout607.xml"/><Relationship Id="rId1" Type="http://schemas.openxmlformats.org/officeDocument/2006/relationships/vmlDrawing" Target="../drawings/vmlDrawing97.vml"/><Relationship Id="rId4" Type="http://schemas.openxmlformats.org/officeDocument/2006/relationships/image" Target="../media/image242.wmf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2.bin"/><Relationship Id="rId2" Type="http://schemas.openxmlformats.org/officeDocument/2006/relationships/slideLayout" Target="../slideLayouts/slideLayout607.xml"/><Relationship Id="rId1" Type="http://schemas.openxmlformats.org/officeDocument/2006/relationships/vmlDrawing" Target="../drawings/vmlDrawing98.vml"/><Relationship Id="rId4" Type="http://schemas.openxmlformats.org/officeDocument/2006/relationships/image" Target="../media/image243.wmf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3.bin"/><Relationship Id="rId2" Type="http://schemas.openxmlformats.org/officeDocument/2006/relationships/slideLayout" Target="../slideLayouts/slideLayout612.xml"/><Relationship Id="rId1" Type="http://schemas.openxmlformats.org/officeDocument/2006/relationships/vmlDrawing" Target="../drawings/vmlDrawing99.vml"/><Relationship Id="rId6" Type="http://schemas.openxmlformats.org/officeDocument/2006/relationships/image" Target="../media/image245.wmf"/><Relationship Id="rId5" Type="http://schemas.openxmlformats.org/officeDocument/2006/relationships/oleObject" Target="../embeddings/oleObject304.bin"/><Relationship Id="rId4" Type="http://schemas.openxmlformats.org/officeDocument/2006/relationships/image" Target="../media/image244.wmf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5.bin"/><Relationship Id="rId2" Type="http://schemas.openxmlformats.org/officeDocument/2006/relationships/slideLayout" Target="../slideLayouts/slideLayout607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247.wmf"/><Relationship Id="rId5" Type="http://schemas.openxmlformats.org/officeDocument/2006/relationships/oleObject" Target="../embeddings/oleObject306.bin"/><Relationship Id="rId4" Type="http://schemas.openxmlformats.org/officeDocument/2006/relationships/image" Target="../media/image246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image" Target="../media/image42.w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12" Type="http://schemas.openxmlformats.org/officeDocument/2006/relationships/oleObject" Target="../embeddings/oleObject68.bin"/><Relationship Id="rId2" Type="http://schemas.openxmlformats.org/officeDocument/2006/relationships/slideLayout" Target="../slideLayouts/slideLayout378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9.wmf"/><Relationship Id="rId11" Type="http://schemas.openxmlformats.org/officeDocument/2006/relationships/image" Target="../media/image41.wmf"/><Relationship Id="rId5" Type="http://schemas.openxmlformats.org/officeDocument/2006/relationships/oleObject" Target="../embeddings/oleObject64.bin"/><Relationship Id="rId15" Type="http://schemas.openxmlformats.org/officeDocument/2006/relationships/image" Target="../media/image43.wmf"/><Relationship Id="rId10" Type="http://schemas.openxmlformats.org/officeDocument/2006/relationships/oleObject" Target="../embeddings/oleObject67.bin"/><Relationship Id="rId4" Type="http://schemas.openxmlformats.org/officeDocument/2006/relationships/image" Target="../media/image38.wmf"/><Relationship Id="rId9" Type="http://schemas.openxmlformats.org/officeDocument/2006/relationships/image" Target="../media/image40.wmf"/><Relationship Id="rId14" Type="http://schemas.openxmlformats.org/officeDocument/2006/relationships/oleObject" Target="../embeddings/oleObject69.bin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7.bin"/><Relationship Id="rId2" Type="http://schemas.openxmlformats.org/officeDocument/2006/relationships/slideLayout" Target="../slideLayouts/slideLayout612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249.wmf"/><Relationship Id="rId5" Type="http://schemas.openxmlformats.org/officeDocument/2006/relationships/oleObject" Target="../embeddings/oleObject308.bin"/><Relationship Id="rId4" Type="http://schemas.openxmlformats.org/officeDocument/2006/relationships/image" Target="../media/image248.wmf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9.bin"/><Relationship Id="rId2" Type="http://schemas.openxmlformats.org/officeDocument/2006/relationships/slideLayout" Target="../slideLayouts/slideLayout612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251.wmf"/><Relationship Id="rId5" Type="http://schemas.openxmlformats.org/officeDocument/2006/relationships/oleObject" Target="../embeddings/oleObject310.bin"/><Relationship Id="rId4" Type="http://schemas.openxmlformats.org/officeDocument/2006/relationships/image" Target="../media/image250.wmf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1.bin"/><Relationship Id="rId2" Type="http://schemas.openxmlformats.org/officeDocument/2006/relationships/slideLayout" Target="../slideLayouts/slideLayout612.xml"/><Relationship Id="rId1" Type="http://schemas.openxmlformats.org/officeDocument/2006/relationships/vmlDrawing" Target="../drawings/vmlDrawing103.vml"/><Relationship Id="rId4" Type="http://schemas.openxmlformats.org/officeDocument/2006/relationships/image" Target="../media/image252.wmf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4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4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4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6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6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6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2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wmf"/><Relationship Id="rId3" Type="http://schemas.openxmlformats.org/officeDocument/2006/relationships/oleObject" Target="../embeddings/oleObject312.bin"/><Relationship Id="rId7" Type="http://schemas.openxmlformats.org/officeDocument/2006/relationships/oleObject" Target="../embeddings/oleObject314.bin"/><Relationship Id="rId2" Type="http://schemas.openxmlformats.org/officeDocument/2006/relationships/slideLayout" Target="../slideLayouts/slideLayout667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254.wmf"/><Relationship Id="rId5" Type="http://schemas.openxmlformats.org/officeDocument/2006/relationships/oleObject" Target="../embeddings/oleObject313.bin"/><Relationship Id="rId4" Type="http://schemas.openxmlformats.org/officeDocument/2006/relationships/image" Target="../media/image253.wmf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6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5.bin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105.vml"/><Relationship Id="rId4" Type="http://schemas.openxmlformats.org/officeDocument/2006/relationships/image" Target="../media/image256.wmf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6.bin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258.wmf"/><Relationship Id="rId5" Type="http://schemas.openxmlformats.org/officeDocument/2006/relationships/oleObject" Target="../embeddings/oleObject317.bin"/><Relationship Id="rId4" Type="http://schemas.openxmlformats.org/officeDocument/2006/relationships/image" Target="../media/image257.wmf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8.bin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107.vml"/><Relationship Id="rId4" Type="http://schemas.openxmlformats.org/officeDocument/2006/relationships/image" Target="../media/image259.wmf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9.bin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108.vml"/><Relationship Id="rId4" Type="http://schemas.openxmlformats.org/officeDocument/2006/relationships/image" Target="../media/image256.wmf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0.bin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261.wmf"/><Relationship Id="rId5" Type="http://schemas.openxmlformats.org/officeDocument/2006/relationships/oleObject" Target="../embeddings/oleObject321.bin"/><Relationship Id="rId4" Type="http://schemas.openxmlformats.org/officeDocument/2006/relationships/image" Target="../media/image260.wmf"/></Relationships>
</file>

<file path=ppt/slides/_rels/slide3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wmf"/><Relationship Id="rId3" Type="http://schemas.openxmlformats.org/officeDocument/2006/relationships/oleObject" Target="../embeddings/oleObject322.bin"/><Relationship Id="rId7" Type="http://schemas.openxmlformats.org/officeDocument/2006/relationships/oleObject" Target="../embeddings/oleObject324.bin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263.wmf"/><Relationship Id="rId5" Type="http://schemas.openxmlformats.org/officeDocument/2006/relationships/oleObject" Target="../embeddings/oleObject323.bin"/><Relationship Id="rId10" Type="http://schemas.openxmlformats.org/officeDocument/2006/relationships/image" Target="../media/image265.wmf"/><Relationship Id="rId4" Type="http://schemas.openxmlformats.org/officeDocument/2006/relationships/image" Target="../media/image262.wmf"/><Relationship Id="rId9" Type="http://schemas.openxmlformats.org/officeDocument/2006/relationships/oleObject" Target="../embeddings/oleObject325.bin"/></Relationships>
</file>

<file path=ppt/slides/_rels/slide3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wmf"/><Relationship Id="rId13" Type="http://schemas.openxmlformats.org/officeDocument/2006/relationships/oleObject" Target="../embeddings/oleObject331.bin"/><Relationship Id="rId18" Type="http://schemas.openxmlformats.org/officeDocument/2006/relationships/image" Target="../media/image273.wmf"/><Relationship Id="rId3" Type="http://schemas.openxmlformats.org/officeDocument/2006/relationships/oleObject" Target="../embeddings/oleObject326.bin"/><Relationship Id="rId7" Type="http://schemas.openxmlformats.org/officeDocument/2006/relationships/oleObject" Target="../embeddings/oleObject328.bin"/><Relationship Id="rId12" Type="http://schemas.openxmlformats.org/officeDocument/2006/relationships/image" Target="../media/image270.wmf"/><Relationship Id="rId17" Type="http://schemas.openxmlformats.org/officeDocument/2006/relationships/oleObject" Target="../embeddings/oleObject333.bin"/><Relationship Id="rId2" Type="http://schemas.openxmlformats.org/officeDocument/2006/relationships/slideLayout" Target="../slideLayouts/slideLayout662.xml"/><Relationship Id="rId16" Type="http://schemas.openxmlformats.org/officeDocument/2006/relationships/image" Target="../media/image272.wmf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267.wmf"/><Relationship Id="rId11" Type="http://schemas.openxmlformats.org/officeDocument/2006/relationships/oleObject" Target="../embeddings/oleObject330.bin"/><Relationship Id="rId5" Type="http://schemas.openxmlformats.org/officeDocument/2006/relationships/oleObject" Target="../embeddings/oleObject327.bin"/><Relationship Id="rId15" Type="http://schemas.openxmlformats.org/officeDocument/2006/relationships/oleObject" Target="../embeddings/oleObject332.bin"/><Relationship Id="rId10" Type="http://schemas.openxmlformats.org/officeDocument/2006/relationships/image" Target="../media/image269.wmf"/><Relationship Id="rId4" Type="http://schemas.openxmlformats.org/officeDocument/2006/relationships/image" Target="../media/image266.wmf"/><Relationship Id="rId9" Type="http://schemas.openxmlformats.org/officeDocument/2006/relationships/oleObject" Target="../embeddings/oleObject329.bin"/><Relationship Id="rId14" Type="http://schemas.openxmlformats.org/officeDocument/2006/relationships/image" Target="../media/image271.wmf"/></Relationships>
</file>

<file path=ppt/slides/_rels/slide3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wmf"/><Relationship Id="rId3" Type="http://schemas.openxmlformats.org/officeDocument/2006/relationships/oleObject" Target="../embeddings/oleObject334.bin"/><Relationship Id="rId7" Type="http://schemas.openxmlformats.org/officeDocument/2006/relationships/oleObject" Target="../embeddings/oleObject336.bin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275.wmf"/><Relationship Id="rId5" Type="http://schemas.openxmlformats.org/officeDocument/2006/relationships/oleObject" Target="../embeddings/oleObject335.bin"/><Relationship Id="rId10" Type="http://schemas.openxmlformats.org/officeDocument/2006/relationships/image" Target="../media/image277.wmf"/><Relationship Id="rId4" Type="http://schemas.openxmlformats.org/officeDocument/2006/relationships/image" Target="../media/image274.wmf"/><Relationship Id="rId9" Type="http://schemas.openxmlformats.org/officeDocument/2006/relationships/oleObject" Target="../embeddings/oleObject337.bin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6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3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wmf"/><Relationship Id="rId3" Type="http://schemas.openxmlformats.org/officeDocument/2006/relationships/oleObject" Target="../embeddings/oleObject338.bin"/><Relationship Id="rId7" Type="http://schemas.openxmlformats.org/officeDocument/2006/relationships/oleObject" Target="../embeddings/oleObject340.bin"/><Relationship Id="rId2" Type="http://schemas.openxmlformats.org/officeDocument/2006/relationships/slideLayout" Target="../slideLayouts/slideLayout667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254.wmf"/><Relationship Id="rId5" Type="http://schemas.openxmlformats.org/officeDocument/2006/relationships/oleObject" Target="../embeddings/oleObject339.bin"/><Relationship Id="rId4" Type="http://schemas.openxmlformats.org/officeDocument/2006/relationships/image" Target="../media/image253.wmf"/></Relationships>
</file>

<file path=ppt/slides/_rels/slide3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wmf"/><Relationship Id="rId3" Type="http://schemas.openxmlformats.org/officeDocument/2006/relationships/oleObject" Target="../embeddings/oleObject341.bin"/><Relationship Id="rId7" Type="http://schemas.openxmlformats.org/officeDocument/2006/relationships/oleObject" Target="../embeddings/oleObject343.bin"/><Relationship Id="rId2" Type="http://schemas.openxmlformats.org/officeDocument/2006/relationships/slideLayout" Target="../slideLayouts/slideLayout667.xml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254.wmf"/><Relationship Id="rId5" Type="http://schemas.openxmlformats.org/officeDocument/2006/relationships/oleObject" Target="../embeddings/oleObject342.bin"/><Relationship Id="rId4" Type="http://schemas.openxmlformats.org/officeDocument/2006/relationships/image" Target="../media/image253.wmf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78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8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6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4.bin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67.xml"/><Relationship Id="rId1" Type="http://schemas.openxmlformats.org/officeDocument/2006/relationships/vmlDrawing" Target="../drawings/vmlDrawing115.vml"/><Relationship Id="rId6" Type="http://schemas.openxmlformats.org/officeDocument/2006/relationships/oleObject" Target="../embeddings/oleObject346.bin"/><Relationship Id="rId5" Type="http://schemas.openxmlformats.org/officeDocument/2006/relationships/oleObject" Target="../embeddings/oleObject345.bin"/><Relationship Id="rId4" Type="http://schemas.openxmlformats.org/officeDocument/2006/relationships/image" Target="../media/image278.wmf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6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51.wmf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7.bin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116.vml"/><Relationship Id="rId6" Type="http://schemas.openxmlformats.org/officeDocument/2006/relationships/oleObject" Target="../embeddings/oleObject349.bin"/><Relationship Id="rId5" Type="http://schemas.openxmlformats.org/officeDocument/2006/relationships/oleObject" Target="../embeddings/oleObject348.bin"/><Relationship Id="rId4" Type="http://schemas.openxmlformats.org/officeDocument/2006/relationships/image" Target="../media/image278.wmf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6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0.bin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117.vml"/><Relationship Id="rId4" Type="http://schemas.openxmlformats.org/officeDocument/2006/relationships/image" Target="../media/image279.wmf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1.bin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118.vml"/><Relationship Id="rId4" Type="http://schemas.openxmlformats.org/officeDocument/2006/relationships/image" Target="../media/image280.wmf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2.bin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119.vml"/><Relationship Id="rId4" Type="http://schemas.openxmlformats.org/officeDocument/2006/relationships/image" Target="../media/image281.wmf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3.bin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120.vml"/><Relationship Id="rId6" Type="http://schemas.openxmlformats.org/officeDocument/2006/relationships/image" Target="../media/image283.wmf"/><Relationship Id="rId5" Type="http://schemas.openxmlformats.org/officeDocument/2006/relationships/oleObject" Target="../embeddings/oleObject354.bin"/><Relationship Id="rId4" Type="http://schemas.openxmlformats.org/officeDocument/2006/relationships/image" Target="../media/image282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54.wmf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5.bin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121.vml"/><Relationship Id="rId6" Type="http://schemas.openxmlformats.org/officeDocument/2006/relationships/image" Target="../media/image285.wmf"/><Relationship Id="rId5" Type="http://schemas.openxmlformats.org/officeDocument/2006/relationships/oleObject" Target="../embeddings/oleObject356.bin"/><Relationship Id="rId4" Type="http://schemas.openxmlformats.org/officeDocument/2006/relationships/image" Target="../media/image284.wmf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7.bin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122.vml"/><Relationship Id="rId4" Type="http://schemas.openxmlformats.org/officeDocument/2006/relationships/image" Target="../media/image286.wmf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8.bin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123.vml"/><Relationship Id="rId6" Type="http://schemas.openxmlformats.org/officeDocument/2006/relationships/image" Target="../media/image288.wmf"/><Relationship Id="rId5" Type="http://schemas.openxmlformats.org/officeDocument/2006/relationships/oleObject" Target="../embeddings/oleObject359.bin"/><Relationship Id="rId4" Type="http://schemas.openxmlformats.org/officeDocument/2006/relationships/image" Target="../media/image287.wmf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0.bin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124.vml"/><Relationship Id="rId4" Type="http://schemas.openxmlformats.org/officeDocument/2006/relationships/image" Target="../media/image289.wmf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1.bin"/><Relationship Id="rId2" Type="http://schemas.openxmlformats.org/officeDocument/2006/relationships/slideLayout" Target="../slideLayouts/slideLayout667.xml"/><Relationship Id="rId1" Type="http://schemas.openxmlformats.org/officeDocument/2006/relationships/vmlDrawing" Target="../drawings/vmlDrawing125.vml"/><Relationship Id="rId5" Type="http://schemas.openxmlformats.org/officeDocument/2006/relationships/oleObject" Target="../embeddings/oleObject362.bin"/><Relationship Id="rId4" Type="http://schemas.openxmlformats.org/officeDocument/2006/relationships/image" Target="../media/image278.wmf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7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3.bin"/><Relationship Id="rId2" Type="http://schemas.openxmlformats.org/officeDocument/2006/relationships/slideLayout" Target="../slideLayouts/slideLayout667.xml"/><Relationship Id="rId1" Type="http://schemas.openxmlformats.org/officeDocument/2006/relationships/vmlDrawing" Target="../drawings/vmlDrawing126.vml"/><Relationship Id="rId4" Type="http://schemas.openxmlformats.org/officeDocument/2006/relationships/image" Target="../media/image290.wmf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4.bin"/><Relationship Id="rId2" Type="http://schemas.openxmlformats.org/officeDocument/2006/relationships/slideLayout" Target="../slideLayouts/slideLayout541.xml"/><Relationship Id="rId1" Type="http://schemas.openxmlformats.org/officeDocument/2006/relationships/vmlDrawing" Target="../drawings/vmlDrawing127.vml"/><Relationship Id="rId4" Type="http://schemas.openxmlformats.org/officeDocument/2006/relationships/image" Target="../media/image291.wmf"/></Relationships>
</file>

<file path=ppt/slides/_rels/slide3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wmf"/><Relationship Id="rId3" Type="http://schemas.openxmlformats.org/officeDocument/2006/relationships/oleObject" Target="../embeddings/oleObject365.bin"/><Relationship Id="rId7" Type="http://schemas.openxmlformats.org/officeDocument/2006/relationships/oleObject" Target="../embeddings/oleObject367.bin"/><Relationship Id="rId2" Type="http://schemas.openxmlformats.org/officeDocument/2006/relationships/slideLayout" Target="../slideLayouts/slideLayout541.xml"/><Relationship Id="rId1" Type="http://schemas.openxmlformats.org/officeDocument/2006/relationships/vmlDrawing" Target="../drawings/vmlDrawing128.vml"/><Relationship Id="rId6" Type="http://schemas.openxmlformats.org/officeDocument/2006/relationships/image" Target="../media/image293.wmf"/><Relationship Id="rId5" Type="http://schemas.openxmlformats.org/officeDocument/2006/relationships/oleObject" Target="../embeddings/oleObject366.bin"/><Relationship Id="rId4" Type="http://schemas.openxmlformats.org/officeDocument/2006/relationships/image" Target="../media/image292.wmf"/></Relationships>
</file>

<file path=ppt/slides/_rels/slide3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wmf"/><Relationship Id="rId3" Type="http://schemas.openxmlformats.org/officeDocument/2006/relationships/oleObject" Target="../embeddings/oleObject368.bin"/><Relationship Id="rId7" Type="http://schemas.openxmlformats.org/officeDocument/2006/relationships/oleObject" Target="../embeddings/oleObject370.bin"/><Relationship Id="rId2" Type="http://schemas.openxmlformats.org/officeDocument/2006/relationships/slideLayout" Target="../slideLayouts/slideLayout541.xml"/><Relationship Id="rId1" Type="http://schemas.openxmlformats.org/officeDocument/2006/relationships/vmlDrawing" Target="../drawings/vmlDrawing129.vml"/><Relationship Id="rId6" Type="http://schemas.openxmlformats.org/officeDocument/2006/relationships/image" Target="../media/image294.wmf"/><Relationship Id="rId5" Type="http://schemas.openxmlformats.org/officeDocument/2006/relationships/oleObject" Target="../embeddings/oleObject369.bin"/><Relationship Id="rId4" Type="http://schemas.openxmlformats.org/officeDocument/2006/relationships/image" Target="../media/image292.wmf"/></Relationships>
</file>

<file path=ppt/slides/_rels/slide3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wmf"/><Relationship Id="rId3" Type="http://schemas.openxmlformats.org/officeDocument/2006/relationships/oleObject" Target="../embeddings/oleObject371.bin"/><Relationship Id="rId7" Type="http://schemas.openxmlformats.org/officeDocument/2006/relationships/oleObject" Target="../embeddings/oleObject373.bin"/><Relationship Id="rId2" Type="http://schemas.openxmlformats.org/officeDocument/2006/relationships/slideLayout" Target="../slideLayouts/slideLayout541.xml"/><Relationship Id="rId1" Type="http://schemas.openxmlformats.org/officeDocument/2006/relationships/vmlDrawing" Target="../drawings/vmlDrawing130.vml"/><Relationship Id="rId6" Type="http://schemas.openxmlformats.org/officeDocument/2006/relationships/image" Target="../media/image294.wmf"/><Relationship Id="rId5" Type="http://schemas.openxmlformats.org/officeDocument/2006/relationships/oleObject" Target="../embeddings/oleObject372.bin"/><Relationship Id="rId4" Type="http://schemas.openxmlformats.org/officeDocument/2006/relationships/image" Target="../media/image292.wmf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4.bin"/><Relationship Id="rId2" Type="http://schemas.openxmlformats.org/officeDocument/2006/relationships/slideLayout" Target="../slideLayouts/slideLayout541.xml"/><Relationship Id="rId1" Type="http://schemas.openxmlformats.org/officeDocument/2006/relationships/vmlDrawing" Target="../drawings/vmlDrawing131.vml"/><Relationship Id="rId6" Type="http://schemas.openxmlformats.org/officeDocument/2006/relationships/image" Target="../media/image298.wmf"/><Relationship Id="rId5" Type="http://schemas.openxmlformats.org/officeDocument/2006/relationships/oleObject" Target="../embeddings/oleObject375.bin"/><Relationship Id="rId4" Type="http://schemas.openxmlformats.org/officeDocument/2006/relationships/image" Target="../media/image297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76.bin"/><Relationship Id="rId10" Type="http://schemas.openxmlformats.org/officeDocument/2006/relationships/image" Target="../media/image51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78.bin"/></Relationships>
</file>

<file path=ppt/slides/_rels/slide3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wmf"/><Relationship Id="rId3" Type="http://schemas.openxmlformats.org/officeDocument/2006/relationships/oleObject" Target="../embeddings/oleObject376.bin"/><Relationship Id="rId7" Type="http://schemas.openxmlformats.org/officeDocument/2006/relationships/oleObject" Target="../embeddings/oleObject378.bin"/><Relationship Id="rId2" Type="http://schemas.openxmlformats.org/officeDocument/2006/relationships/slideLayout" Target="../slideLayouts/slideLayout541.xml"/><Relationship Id="rId1" Type="http://schemas.openxmlformats.org/officeDocument/2006/relationships/vmlDrawing" Target="../drawings/vmlDrawing132.vml"/><Relationship Id="rId6" Type="http://schemas.openxmlformats.org/officeDocument/2006/relationships/image" Target="../media/image299.wmf"/><Relationship Id="rId5" Type="http://schemas.openxmlformats.org/officeDocument/2006/relationships/oleObject" Target="../embeddings/oleObject377.bin"/><Relationship Id="rId4" Type="http://schemas.openxmlformats.org/officeDocument/2006/relationships/image" Target="../media/image298.wmf"/></Relationships>
</file>

<file path=ppt/slides/_rels/slide3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wmf"/><Relationship Id="rId3" Type="http://schemas.openxmlformats.org/officeDocument/2006/relationships/oleObject" Target="../embeddings/oleObject379.bin"/><Relationship Id="rId7" Type="http://schemas.openxmlformats.org/officeDocument/2006/relationships/oleObject" Target="../embeddings/oleObject381.bin"/><Relationship Id="rId12" Type="http://schemas.openxmlformats.org/officeDocument/2006/relationships/image" Target="../media/image304.wmf"/><Relationship Id="rId2" Type="http://schemas.openxmlformats.org/officeDocument/2006/relationships/slideLayout" Target="../slideLayouts/slideLayout541.xml"/><Relationship Id="rId1" Type="http://schemas.openxmlformats.org/officeDocument/2006/relationships/vmlDrawing" Target="../drawings/vmlDrawing133.vml"/><Relationship Id="rId6" Type="http://schemas.openxmlformats.org/officeDocument/2006/relationships/image" Target="../media/image301.wmf"/><Relationship Id="rId11" Type="http://schemas.openxmlformats.org/officeDocument/2006/relationships/oleObject" Target="../embeddings/oleObject383.bin"/><Relationship Id="rId5" Type="http://schemas.openxmlformats.org/officeDocument/2006/relationships/oleObject" Target="../embeddings/oleObject380.bin"/><Relationship Id="rId10" Type="http://schemas.openxmlformats.org/officeDocument/2006/relationships/image" Target="../media/image303.wmf"/><Relationship Id="rId4" Type="http://schemas.openxmlformats.org/officeDocument/2006/relationships/image" Target="../media/image300.wmf"/><Relationship Id="rId9" Type="http://schemas.openxmlformats.org/officeDocument/2006/relationships/oleObject" Target="../embeddings/oleObject382.bin"/></Relationships>
</file>

<file path=ppt/slides/_rels/slide3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wmf"/><Relationship Id="rId13" Type="http://schemas.openxmlformats.org/officeDocument/2006/relationships/oleObject" Target="../embeddings/oleObject389.bin"/><Relationship Id="rId3" Type="http://schemas.openxmlformats.org/officeDocument/2006/relationships/oleObject" Target="../embeddings/oleObject384.bin"/><Relationship Id="rId7" Type="http://schemas.openxmlformats.org/officeDocument/2006/relationships/oleObject" Target="../embeddings/oleObject386.bin"/><Relationship Id="rId12" Type="http://schemas.openxmlformats.org/officeDocument/2006/relationships/image" Target="../media/image306.wmf"/><Relationship Id="rId2" Type="http://schemas.openxmlformats.org/officeDocument/2006/relationships/slideLayout" Target="../slideLayouts/slideLayout541.xml"/><Relationship Id="rId1" Type="http://schemas.openxmlformats.org/officeDocument/2006/relationships/vmlDrawing" Target="../drawings/vmlDrawing134.vml"/><Relationship Id="rId6" Type="http://schemas.openxmlformats.org/officeDocument/2006/relationships/image" Target="../media/image301.wmf"/><Relationship Id="rId11" Type="http://schemas.openxmlformats.org/officeDocument/2006/relationships/oleObject" Target="../embeddings/oleObject388.bin"/><Relationship Id="rId5" Type="http://schemas.openxmlformats.org/officeDocument/2006/relationships/oleObject" Target="../embeddings/oleObject385.bin"/><Relationship Id="rId10" Type="http://schemas.openxmlformats.org/officeDocument/2006/relationships/image" Target="../media/image305.wmf"/><Relationship Id="rId4" Type="http://schemas.openxmlformats.org/officeDocument/2006/relationships/image" Target="../media/image300.wmf"/><Relationship Id="rId9" Type="http://schemas.openxmlformats.org/officeDocument/2006/relationships/oleObject" Target="../embeddings/oleObject387.bin"/><Relationship Id="rId14" Type="http://schemas.openxmlformats.org/officeDocument/2006/relationships/image" Target="../media/image307.wmf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5.vml"/><Relationship Id="rId4" Type="http://schemas.openxmlformats.org/officeDocument/2006/relationships/image" Target="../media/image308.wmf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9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1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1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1.bin"/><Relationship Id="rId2" Type="http://schemas.openxmlformats.org/officeDocument/2006/relationships/slideLayout" Target="../slideLayouts/slideLayout242.xml"/><Relationship Id="rId1" Type="http://schemas.openxmlformats.org/officeDocument/2006/relationships/vmlDrawing" Target="../drawings/vmlDrawing136.vml"/><Relationship Id="rId4" Type="http://schemas.openxmlformats.org/officeDocument/2006/relationships/image" Target="../media/image309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3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3.xml"/></Relationships>
</file>

<file path=ppt/slides/_rels/slide3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wmf"/><Relationship Id="rId3" Type="http://schemas.openxmlformats.org/officeDocument/2006/relationships/oleObject" Target="../embeddings/oleObject392.bin"/><Relationship Id="rId7" Type="http://schemas.openxmlformats.org/officeDocument/2006/relationships/oleObject" Target="../embeddings/oleObject394.bin"/><Relationship Id="rId12" Type="http://schemas.openxmlformats.org/officeDocument/2006/relationships/image" Target="../media/image314.wmf"/><Relationship Id="rId2" Type="http://schemas.openxmlformats.org/officeDocument/2006/relationships/slideLayout" Target="../slideLayouts/slideLayout248.xml"/><Relationship Id="rId1" Type="http://schemas.openxmlformats.org/officeDocument/2006/relationships/vmlDrawing" Target="../drawings/vmlDrawing137.vml"/><Relationship Id="rId6" Type="http://schemas.openxmlformats.org/officeDocument/2006/relationships/image" Target="../media/image311.wmf"/><Relationship Id="rId11" Type="http://schemas.openxmlformats.org/officeDocument/2006/relationships/oleObject" Target="../embeddings/oleObject396.bin"/><Relationship Id="rId5" Type="http://schemas.openxmlformats.org/officeDocument/2006/relationships/oleObject" Target="../embeddings/oleObject393.bin"/><Relationship Id="rId10" Type="http://schemas.openxmlformats.org/officeDocument/2006/relationships/image" Target="../media/image313.wmf"/><Relationship Id="rId4" Type="http://schemas.openxmlformats.org/officeDocument/2006/relationships/image" Target="../media/image310.wmf"/><Relationship Id="rId9" Type="http://schemas.openxmlformats.org/officeDocument/2006/relationships/oleObject" Target="../embeddings/oleObject395.bin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2.xml"/></Relationships>
</file>

<file path=ppt/slides/_rels/slide3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wmf"/><Relationship Id="rId3" Type="http://schemas.openxmlformats.org/officeDocument/2006/relationships/oleObject" Target="../embeddings/oleObject397.bin"/><Relationship Id="rId7" Type="http://schemas.openxmlformats.org/officeDocument/2006/relationships/oleObject" Target="../embeddings/oleObject399.bin"/><Relationship Id="rId12" Type="http://schemas.openxmlformats.org/officeDocument/2006/relationships/image" Target="../media/image319.wmf"/><Relationship Id="rId2" Type="http://schemas.openxmlformats.org/officeDocument/2006/relationships/slideLayout" Target="../slideLayouts/slideLayout242.xml"/><Relationship Id="rId1" Type="http://schemas.openxmlformats.org/officeDocument/2006/relationships/vmlDrawing" Target="../drawings/vmlDrawing138.vml"/><Relationship Id="rId6" Type="http://schemas.openxmlformats.org/officeDocument/2006/relationships/image" Target="../media/image316.wmf"/><Relationship Id="rId11" Type="http://schemas.openxmlformats.org/officeDocument/2006/relationships/oleObject" Target="../embeddings/oleObject401.bin"/><Relationship Id="rId5" Type="http://schemas.openxmlformats.org/officeDocument/2006/relationships/oleObject" Target="../embeddings/oleObject398.bin"/><Relationship Id="rId10" Type="http://schemas.openxmlformats.org/officeDocument/2006/relationships/image" Target="../media/image318.wmf"/><Relationship Id="rId4" Type="http://schemas.openxmlformats.org/officeDocument/2006/relationships/image" Target="../media/image315.wmf"/><Relationship Id="rId9" Type="http://schemas.openxmlformats.org/officeDocument/2006/relationships/oleObject" Target="../embeddings/oleObject400.bin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0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0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ntoedu.pku.edu.cn/index.jsp" TargetMode="External"/><Relationship Id="rId1" Type="http://schemas.openxmlformats.org/officeDocument/2006/relationships/slideLayout" Target="../slideLayouts/slideLayout34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3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5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2.bin"/><Relationship Id="rId2" Type="http://schemas.openxmlformats.org/officeDocument/2006/relationships/slideLayout" Target="../slideLayouts/slideLayout74.xml"/><Relationship Id="rId1" Type="http://schemas.openxmlformats.org/officeDocument/2006/relationships/vmlDrawing" Target="../drawings/vmlDrawing139.vml"/><Relationship Id="rId6" Type="http://schemas.openxmlformats.org/officeDocument/2006/relationships/image" Target="../media/image321.wmf"/><Relationship Id="rId5" Type="http://schemas.openxmlformats.org/officeDocument/2006/relationships/oleObject" Target="../embeddings/oleObject403.bin"/><Relationship Id="rId4" Type="http://schemas.openxmlformats.org/officeDocument/2006/relationships/image" Target="../media/image320.wmf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4.bin"/><Relationship Id="rId2" Type="http://schemas.openxmlformats.org/officeDocument/2006/relationships/slideLayout" Target="../slideLayouts/slideLayout260.xml"/><Relationship Id="rId1" Type="http://schemas.openxmlformats.org/officeDocument/2006/relationships/vmlDrawing" Target="../drawings/vmlDrawing140.vml"/><Relationship Id="rId6" Type="http://schemas.openxmlformats.org/officeDocument/2006/relationships/image" Target="../media/image323.wmf"/><Relationship Id="rId5" Type="http://schemas.openxmlformats.org/officeDocument/2006/relationships/oleObject" Target="../embeddings/oleObject405.bin"/><Relationship Id="rId4" Type="http://schemas.openxmlformats.org/officeDocument/2006/relationships/image" Target="../media/image322.wmf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6.bin"/><Relationship Id="rId2" Type="http://schemas.openxmlformats.org/officeDocument/2006/relationships/slideLayout" Target="../slideLayouts/slideLayout395.xml"/><Relationship Id="rId1" Type="http://schemas.openxmlformats.org/officeDocument/2006/relationships/vmlDrawing" Target="../drawings/vmlDrawing141.vml"/><Relationship Id="rId6" Type="http://schemas.openxmlformats.org/officeDocument/2006/relationships/image" Target="../media/image325.wmf"/><Relationship Id="rId5" Type="http://schemas.openxmlformats.org/officeDocument/2006/relationships/oleObject" Target="../embeddings/oleObject407.bin"/><Relationship Id="rId4" Type="http://schemas.openxmlformats.org/officeDocument/2006/relationships/image" Target="../media/image324.wmf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8.bin"/><Relationship Id="rId2" Type="http://schemas.openxmlformats.org/officeDocument/2006/relationships/slideLayout" Target="../slideLayouts/slideLayout430.xml"/><Relationship Id="rId1" Type="http://schemas.openxmlformats.org/officeDocument/2006/relationships/vmlDrawing" Target="../drawings/vmlDrawing142.vml"/><Relationship Id="rId4" Type="http://schemas.openxmlformats.org/officeDocument/2006/relationships/image" Target="../media/image129.wmf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4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wmf"/><Relationship Id="rId13" Type="http://schemas.openxmlformats.org/officeDocument/2006/relationships/oleObject" Target="../embeddings/oleObject414.bin"/><Relationship Id="rId18" Type="http://schemas.openxmlformats.org/officeDocument/2006/relationships/image" Target="../media/image333.wmf"/><Relationship Id="rId3" Type="http://schemas.openxmlformats.org/officeDocument/2006/relationships/oleObject" Target="../embeddings/oleObject409.bin"/><Relationship Id="rId7" Type="http://schemas.openxmlformats.org/officeDocument/2006/relationships/oleObject" Target="../embeddings/oleObject411.bin"/><Relationship Id="rId12" Type="http://schemas.openxmlformats.org/officeDocument/2006/relationships/image" Target="../media/image330.wmf"/><Relationship Id="rId17" Type="http://schemas.openxmlformats.org/officeDocument/2006/relationships/oleObject" Target="../embeddings/oleObject416.bin"/><Relationship Id="rId2" Type="http://schemas.openxmlformats.org/officeDocument/2006/relationships/slideLayout" Target="../slideLayouts/slideLayout114.xml"/><Relationship Id="rId16" Type="http://schemas.openxmlformats.org/officeDocument/2006/relationships/image" Target="../media/image332.wmf"/><Relationship Id="rId20" Type="http://schemas.openxmlformats.org/officeDocument/2006/relationships/image" Target="../media/image334.wmf"/><Relationship Id="rId1" Type="http://schemas.openxmlformats.org/officeDocument/2006/relationships/vmlDrawing" Target="../drawings/vmlDrawing143.vml"/><Relationship Id="rId6" Type="http://schemas.openxmlformats.org/officeDocument/2006/relationships/image" Target="../media/image327.wmf"/><Relationship Id="rId11" Type="http://schemas.openxmlformats.org/officeDocument/2006/relationships/oleObject" Target="../embeddings/oleObject413.bin"/><Relationship Id="rId5" Type="http://schemas.openxmlformats.org/officeDocument/2006/relationships/oleObject" Target="../embeddings/oleObject410.bin"/><Relationship Id="rId15" Type="http://schemas.openxmlformats.org/officeDocument/2006/relationships/oleObject" Target="../embeddings/oleObject415.bin"/><Relationship Id="rId10" Type="http://schemas.openxmlformats.org/officeDocument/2006/relationships/image" Target="../media/image329.wmf"/><Relationship Id="rId19" Type="http://schemas.openxmlformats.org/officeDocument/2006/relationships/oleObject" Target="../embeddings/oleObject417.bin"/><Relationship Id="rId4" Type="http://schemas.openxmlformats.org/officeDocument/2006/relationships/image" Target="../media/image326.wmf"/><Relationship Id="rId9" Type="http://schemas.openxmlformats.org/officeDocument/2006/relationships/oleObject" Target="../embeddings/oleObject412.bin"/><Relationship Id="rId14" Type="http://schemas.openxmlformats.org/officeDocument/2006/relationships/image" Target="../media/image331.wmf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8.bin"/><Relationship Id="rId2" Type="http://schemas.openxmlformats.org/officeDocument/2006/relationships/slideLayout" Target="../slideLayouts/slideLayout472.xml"/><Relationship Id="rId1" Type="http://schemas.openxmlformats.org/officeDocument/2006/relationships/vmlDrawing" Target="../drawings/vmlDrawing144.vml"/><Relationship Id="rId6" Type="http://schemas.openxmlformats.org/officeDocument/2006/relationships/image" Target="../media/image237.wmf"/><Relationship Id="rId5" Type="http://schemas.openxmlformats.org/officeDocument/2006/relationships/oleObject" Target="../embeddings/oleObject419.bin"/><Relationship Id="rId4" Type="http://schemas.openxmlformats.org/officeDocument/2006/relationships/image" Target="../media/image234.wmf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0.bin"/><Relationship Id="rId2" Type="http://schemas.openxmlformats.org/officeDocument/2006/relationships/slideLayout" Target="../slideLayouts/slideLayout472.xml"/><Relationship Id="rId1" Type="http://schemas.openxmlformats.org/officeDocument/2006/relationships/vmlDrawing" Target="../drawings/vmlDrawing145.vml"/><Relationship Id="rId6" Type="http://schemas.openxmlformats.org/officeDocument/2006/relationships/image" Target="../media/image238.wmf"/><Relationship Id="rId5" Type="http://schemas.openxmlformats.org/officeDocument/2006/relationships/oleObject" Target="../embeddings/oleObject421.bin"/><Relationship Id="rId4" Type="http://schemas.openxmlformats.org/officeDocument/2006/relationships/image" Target="../media/image234.wmf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2.bin"/><Relationship Id="rId2" Type="http://schemas.openxmlformats.org/officeDocument/2006/relationships/slideLayout" Target="../slideLayouts/slideLayout472.xml"/><Relationship Id="rId1" Type="http://schemas.openxmlformats.org/officeDocument/2006/relationships/vmlDrawing" Target="../drawings/vmlDrawing146.vml"/><Relationship Id="rId6" Type="http://schemas.openxmlformats.org/officeDocument/2006/relationships/image" Target="../media/image336.wmf"/><Relationship Id="rId5" Type="http://schemas.openxmlformats.org/officeDocument/2006/relationships/oleObject" Target="../embeddings/oleObject423.bin"/><Relationship Id="rId4" Type="http://schemas.openxmlformats.org/officeDocument/2006/relationships/image" Target="../media/image335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4.bin"/><Relationship Id="rId2" Type="http://schemas.openxmlformats.org/officeDocument/2006/relationships/slideLayout" Target="../slideLayouts/slideLayout472.xml"/><Relationship Id="rId1" Type="http://schemas.openxmlformats.org/officeDocument/2006/relationships/vmlDrawing" Target="../drawings/vmlDrawing147.vml"/><Relationship Id="rId6" Type="http://schemas.openxmlformats.org/officeDocument/2006/relationships/image" Target="../media/image337.wmf"/><Relationship Id="rId5" Type="http://schemas.openxmlformats.org/officeDocument/2006/relationships/oleObject" Target="../embeddings/oleObject425.bin"/><Relationship Id="rId4" Type="http://schemas.openxmlformats.org/officeDocument/2006/relationships/image" Target="../media/image335.wmf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4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wmf"/><Relationship Id="rId3" Type="http://schemas.openxmlformats.org/officeDocument/2006/relationships/oleObject" Target="../embeddings/oleObject426.bin"/><Relationship Id="rId7" Type="http://schemas.openxmlformats.org/officeDocument/2006/relationships/oleObject" Target="../embeddings/oleObject428.bin"/><Relationship Id="rId12" Type="http://schemas.openxmlformats.org/officeDocument/2006/relationships/image" Target="../media/image342.wmf"/><Relationship Id="rId2" Type="http://schemas.openxmlformats.org/officeDocument/2006/relationships/slideLayout" Target="../slideLayouts/slideLayout114.xml"/><Relationship Id="rId1" Type="http://schemas.openxmlformats.org/officeDocument/2006/relationships/vmlDrawing" Target="../drawings/vmlDrawing148.vml"/><Relationship Id="rId6" Type="http://schemas.openxmlformats.org/officeDocument/2006/relationships/image" Target="../media/image339.wmf"/><Relationship Id="rId11" Type="http://schemas.openxmlformats.org/officeDocument/2006/relationships/oleObject" Target="../embeddings/oleObject430.bin"/><Relationship Id="rId5" Type="http://schemas.openxmlformats.org/officeDocument/2006/relationships/oleObject" Target="../embeddings/oleObject427.bin"/><Relationship Id="rId10" Type="http://schemas.openxmlformats.org/officeDocument/2006/relationships/image" Target="../media/image341.wmf"/><Relationship Id="rId4" Type="http://schemas.openxmlformats.org/officeDocument/2006/relationships/image" Target="../media/image338.wmf"/><Relationship Id="rId9" Type="http://schemas.openxmlformats.org/officeDocument/2006/relationships/oleObject" Target="../embeddings/oleObject429.bin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2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02.xml"/></Relationships>
</file>

<file path=ppt/slides/_rels/slide4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wmf"/><Relationship Id="rId3" Type="http://schemas.openxmlformats.org/officeDocument/2006/relationships/oleObject" Target="../embeddings/oleObject431.bin"/><Relationship Id="rId7" Type="http://schemas.openxmlformats.org/officeDocument/2006/relationships/oleObject" Target="../embeddings/oleObject433.bin"/><Relationship Id="rId2" Type="http://schemas.openxmlformats.org/officeDocument/2006/relationships/slideLayout" Target="../slideLayouts/slideLayout612.xml"/><Relationship Id="rId1" Type="http://schemas.openxmlformats.org/officeDocument/2006/relationships/vmlDrawing" Target="../drawings/vmlDrawing149.vml"/><Relationship Id="rId6" Type="http://schemas.openxmlformats.org/officeDocument/2006/relationships/image" Target="../media/image344.wmf"/><Relationship Id="rId5" Type="http://schemas.openxmlformats.org/officeDocument/2006/relationships/oleObject" Target="../embeddings/oleObject432.bin"/><Relationship Id="rId4" Type="http://schemas.openxmlformats.org/officeDocument/2006/relationships/image" Target="../media/image343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image" Target="../media/image1.jpeg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23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80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79.bin"/><Relationship Id="rId9" Type="http://schemas.openxmlformats.org/officeDocument/2006/relationships/image" Target="../media/image61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oleObject" Target="../embeddings/oleObject87.bin"/><Relationship Id="rId18" Type="http://schemas.openxmlformats.org/officeDocument/2006/relationships/image" Target="../media/image69.wmf"/><Relationship Id="rId3" Type="http://schemas.openxmlformats.org/officeDocument/2006/relationships/oleObject" Target="../embeddings/oleObject82.bin"/><Relationship Id="rId7" Type="http://schemas.openxmlformats.org/officeDocument/2006/relationships/oleObject" Target="../embeddings/oleObject84.bin"/><Relationship Id="rId12" Type="http://schemas.openxmlformats.org/officeDocument/2006/relationships/image" Target="../media/image66.wmf"/><Relationship Id="rId17" Type="http://schemas.openxmlformats.org/officeDocument/2006/relationships/oleObject" Target="../embeddings/oleObject89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68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86.bin"/><Relationship Id="rId5" Type="http://schemas.openxmlformats.org/officeDocument/2006/relationships/oleObject" Target="../embeddings/oleObject83.bin"/><Relationship Id="rId15" Type="http://schemas.openxmlformats.org/officeDocument/2006/relationships/oleObject" Target="../embeddings/oleObject88.bin"/><Relationship Id="rId10" Type="http://schemas.openxmlformats.org/officeDocument/2006/relationships/image" Target="../media/image65.wmf"/><Relationship Id="rId4" Type="http://schemas.openxmlformats.org/officeDocument/2006/relationships/image" Target="../media/image62.wmf"/><Relationship Id="rId9" Type="http://schemas.openxmlformats.org/officeDocument/2006/relationships/oleObject" Target="../embeddings/oleObject85.bin"/><Relationship Id="rId14" Type="http://schemas.openxmlformats.org/officeDocument/2006/relationships/image" Target="../media/image67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95.bin"/><Relationship Id="rId18" Type="http://schemas.openxmlformats.org/officeDocument/2006/relationships/image" Target="../media/image68.wmf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66.wmf"/><Relationship Id="rId17" Type="http://schemas.openxmlformats.org/officeDocument/2006/relationships/oleObject" Target="../embeddings/oleObject97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69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94.bin"/><Relationship Id="rId5" Type="http://schemas.openxmlformats.org/officeDocument/2006/relationships/oleObject" Target="../embeddings/oleObject91.bin"/><Relationship Id="rId15" Type="http://schemas.openxmlformats.org/officeDocument/2006/relationships/oleObject" Target="../embeddings/oleObject96.bin"/><Relationship Id="rId10" Type="http://schemas.openxmlformats.org/officeDocument/2006/relationships/image" Target="../media/image65.wmf"/><Relationship Id="rId4" Type="http://schemas.openxmlformats.org/officeDocument/2006/relationships/image" Target="../media/image74.wmf"/><Relationship Id="rId9" Type="http://schemas.openxmlformats.org/officeDocument/2006/relationships/oleObject" Target="../embeddings/oleObject93.bin"/><Relationship Id="rId14" Type="http://schemas.openxmlformats.org/officeDocument/2006/relationships/image" Target="../media/image67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77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oleObject" Target="../embeddings/oleObject104.bin"/><Relationship Id="rId3" Type="http://schemas.openxmlformats.org/officeDocument/2006/relationships/oleObject" Target="../embeddings/oleObject99.bin"/><Relationship Id="rId7" Type="http://schemas.openxmlformats.org/officeDocument/2006/relationships/oleObject" Target="../embeddings/oleObject101.bin"/><Relationship Id="rId12" Type="http://schemas.openxmlformats.org/officeDocument/2006/relationships/image" Target="../media/image8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9.wmf"/><Relationship Id="rId11" Type="http://schemas.openxmlformats.org/officeDocument/2006/relationships/oleObject" Target="../embeddings/oleObject103.bin"/><Relationship Id="rId5" Type="http://schemas.openxmlformats.org/officeDocument/2006/relationships/oleObject" Target="../embeddings/oleObject100.bin"/><Relationship Id="rId10" Type="http://schemas.openxmlformats.org/officeDocument/2006/relationships/image" Target="../media/image81.wmf"/><Relationship Id="rId4" Type="http://schemas.openxmlformats.org/officeDocument/2006/relationships/image" Target="../media/image78.wmf"/><Relationship Id="rId9" Type="http://schemas.openxmlformats.org/officeDocument/2006/relationships/oleObject" Target="../embeddings/oleObject102.bin"/><Relationship Id="rId14" Type="http://schemas.openxmlformats.org/officeDocument/2006/relationships/image" Target="../media/image83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110.bin"/><Relationship Id="rId3" Type="http://schemas.openxmlformats.org/officeDocument/2006/relationships/oleObject" Target="../embeddings/oleObject105.bin"/><Relationship Id="rId7" Type="http://schemas.openxmlformats.org/officeDocument/2006/relationships/oleObject" Target="../embeddings/oleObject107.bin"/><Relationship Id="rId12" Type="http://schemas.openxmlformats.org/officeDocument/2006/relationships/image" Target="../media/image86.wm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88.w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109.bin"/><Relationship Id="rId5" Type="http://schemas.openxmlformats.org/officeDocument/2006/relationships/oleObject" Target="../embeddings/oleObject106.bin"/><Relationship Id="rId15" Type="http://schemas.openxmlformats.org/officeDocument/2006/relationships/oleObject" Target="../embeddings/oleObject111.bin"/><Relationship Id="rId10" Type="http://schemas.openxmlformats.org/officeDocument/2006/relationships/image" Target="../media/image85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108.bin"/><Relationship Id="rId14" Type="http://schemas.openxmlformats.org/officeDocument/2006/relationships/image" Target="../media/image87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419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89.w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oleObject" Target="../embeddings/oleObject118.bin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12" Type="http://schemas.openxmlformats.org/officeDocument/2006/relationships/image" Target="../media/image94.wmf"/><Relationship Id="rId17" Type="http://schemas.openxmlformats.org/officeDocument/2006/relationships/image" Target="../media/image23.jpe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96.w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1.wmf"/><Relationship Id="rId11" Type="http://schemas.openxmlformats.org/officeDocument/2006/relationships/oleObject" Target="../embeddings/oleObject117.bin"/><Relationship Id="rId5" Type="http://schemas.openxmlformats.org/officeDocument/2006/relationships/oleObject" Target="../embeddings/oleObject114.bin"/><Relationship Id="rId15" Type="http://schemas.openxmlformats.org/officeDocument/2006/relationships/oleObject" Target="../embeddings/oleObject119.bin"/><Relationship Id="rId10" Type="http://schemas.openxmlformats.org/officeDocument/2006/relationships/image" Target="../media/image93.wmf"/><Relationship Id="rId4" Type="http://schemas.openxmlformats.org/officeDocument/2006/relationships/image" Target="../media/image90.wmf"/><Relationship Id="rId9" Type="http://schemas.openxmlformats.org/officeDocument/2006/relationships/oleObject" Target="../embeddings/oleObject116.bin"/><Relationship Id="rId14" Type="http://schemas.openxmlformats.org/officeDocument/2006/relationships/image" Target="../media/image95.w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125.bin"/><Relationship Id="rId3" Type="http://schemas.openxmlformats.org/officeDocument/2006/relationships/oleObject" Target="../embeddings/oleObject120.bin"/><Relationship Id="rId7" Type="http://schemas.openxmlformats.org/officeDocument/2006/relationships/oleObject" Target="../embeddings/oleObject122.bin"/><Relationship Id="rId12" Type="http://schemas.openxmlformats.org/officeDocument/2006/relationships/image" Target="../media/image101.wm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03.wmf"/><Relationship Id="rId1" Type="http://schemas.openxmlformats.org/officeDocument/2006/relationships/vmlDrawing" Target="../drawings/vmlDrawing28.v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124.bin"/><Relationship Id="rId5" Type="http://schemas.openxmlformats.org/officeDocument/2006/relationships/oleObject" Target="../embeddings/oleObject121.bin"/><Relationship Id="rId15" Type="http://schemas.openxmlformats.org/officeDocument/2006/relationships/oleObject" Target="../embeddings/oleObject126.bin"/><Relationship Id="rId10" Type="http://schemas.openxmlformats.org/officeDocument/2006/relationships/image" Target="../media/image100.wmf"/><Relationship Id="rId4" Type="http://schemas.openxmlformats.org/officeDocument/2006/relationships/image" Target="../media/image97.wmf"/><Relationship Id="rId9" Type="http://schemas.openxmlformats.org/officeDocument/2006/relationships/oleObject" Target="../embeddings/oleObject123.bin"/><Relationship Id="rId14" Type="http://schemas.openxmlformats.org/officeDocument/2006/relationships/image" Target="../media/image102.w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132.bin"/><Relationship Id="rId18" Type="http://schemas.openxmlformats.org/officeDocument/2006/relationships/image" Target="../media/image108.wmf"/><Relationship Id="rId3" Type="http://schemas.openxmlformats.org/officeDocument/2006/relationships/oleObject" Target="../embeddings/oleObject127.bin"/><Relationship Id="rId7" Type="http://schemas.openxmlformats.org/officeDocument/2006/relationships/oleObject" Target="../embeddings/oleObject129.bin"/><Relationship Id="rId12" Type="http://schemas.openxmlformats.org/officeDocument/2006/relationships/image" Target="../media/image105.wmf"/><Relationship Id="rId17" Type="http://schemas.openxmlformats.org/officeDocument/2006/relationships/oleObject" Target="../embeddings/oleObject134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07.wmf"/><Relationship Id="rId20" Type="http://schemas.openxmlformats.org/officeDocument/2006/relationships/image" Target="../media/image109.wmf"/><Relationship Id="rId1" Type="http://schemas.openxmlformats.org/officeDocument/2006/relationships/vmlDrawing" Target="../drawings/vmlDrawing29.v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131.bin"/><Relationship Id="rId5" Type="http://schemas.openxmlformats.org/officeDocument/2006/relationships/oleObject" Target="../embeddings/oleObject128.bin"/><Relationship Id="rId15" Type="http://schemas.openxmlformats.org/officeDocument/2006/relationships/oleObject" Target="../embeddings/oleObject133.bin"/><Relationship Id="rId10" Type="http://schemas.openxmlformats.org/officeDocument/2006/relationships/image" Target="../media/image104.wmf"/><Relationship Id="rId19" Type="http://schemas.openxmlformats.org/officeDocument/2006/relationships/oleObject" Target="../embeddings/oleObject135.bin"/><Relationship Id="rId4" Type="http://schemas.openxmlformats.org/officeDocument/2006/relationships/image" Target="../media/image97.wmf"/><Relationship Id="rId9" Type="http://schemas.openxmlformats.org/officeDocument/2006/relationships/oleObject" Target="../embeddings/oleObject130.bin"/><Relationship Id="rId14" Type="http://schemas.openxmlformats.org/officeDocument/2006/relationships/image" Target="../media/image106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141.bin"/><Relationship Id="rId18" Type="http://schemas.openxmlformats.org/officeDocument/2006/relationships/image" Target="../media/image105.wmf"/><Relationship Id="rId3" Type="http://schemas.openxmlformats.org/officeDocument/2006/relationships/oleObject" Target="../embeddings/oleObject136.bin"/><Relationship Id="rId7" Type="http://schemas.openxmlformats.org/officeDocument/2006/relationships/oleObject" Target="../embeddings/oleObject138.bin"/><Relationship Id="rId12" Type="http://schemas.openxmlformats.org/officeDocument/2006/relationships/image" Target="../media/image108.wmf"/><Relationship Id="rId17" Type="http://schemas.openxmlformats.org/officeDocument/2006/relationships/oleObject" Target="../embeddings/oleObject143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12.wmf"/><Relationship Id="rId20" Type="http://schemas.openxmlformats.org/officeDocument/2006/relationships/image" Target="../media/image104.w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140.bin"/><Relationship Id="rId5" Type="http://schemas.openxmlformats.org/officeDocument/2006/relationships/oleObject" Target="../embeddings/oleObject137.bin"/><Relationship Id="rId15" Type="http://schemas.openxmlformats.org/officeDocument/2006/relationships/oleObject" Target="../embeddings/oleObject142.bin"/><Relationship Id="rId10" Type="http://schemas.openxmlformats.org/officeDocument/2006/relationships/image" Target="../media/image110.wmf"/><Relationship Id="rId19" Type="http://schemas.openxmlformats.org/officeDocument/2006/relationships/oleObject" Target="../embeddings/oleObject144.bin"/><Relationship Id="rId4" Type="http://schemas.openxmlformats.org/officeDocument/2006/relationships/image" Target="../media/image97.wmf"/><Relationship Id="rId9" Type="http://schemas.openxmlformats.org/officeDocument/2006/relationships/oleObject" Target="../embeddings/oleObject139.bin"/><Relationship Id="rId14" Type="http://schemas.openxmlformats.org/officeDocument/2006/relationships/image" Target="../media/image111.w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146.bin"/><Relationship Id="rId4" Type="http://schemas.openxmlformats.org/officeDocument/2006/relationships/image" Target="../media/image113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9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9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9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oleObject" Target="../embeddings/oleObject147.bin"/><Relationship Id="rId7" Type="http://schemas.openxmlformats.org/officeDocument/2006/relationships/oleObject" Target="../embeddings/oleObject149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148.bin"/><Relationship Id="rId10" Type="http://schemas.openxmlformats.org/officeDocument/2006/relationships/image" Target="../media/image120.wmf"/><Relationship Id="rId4" Type="http://schemas.openxmlformats.org/officeDocument/2006/relationships/image" Target="../media/image117.wmf"/><Relationship Id="rId9" Type="http://schemas.openxmlformats.org/officeDocument/2006/relationships/oleObject" Target="../embeddings/oleObject150.bin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8.bin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2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022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4005263"/>
            <a:ext cx="7056437" cy="139223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3600" b="1" dirty="0" smtClean="0">
                <a:solidFill>
                  <a:schemeClr val="tx2"/>
                </a:solidFill>
                <a:latin typeface="Times New Roman" pitchFamily="18" charset="0"/>
              </a:rPr>
              <a:t>  助教</a:t>
            </a:r>
            <a:r>
              <a:rPr lang="en-US" altLang="zh-CN" sz="3600" b="1" dirty="0" smtClean="0">
                <a:solidFill>
                  <a:schemeClr val="tx2"/>
                </a:solidFill>
                <a:latin typeface="Times New Roman" pitchFamily="18" charset="0"/>
              </a:rPr>
              <a:t>:  </a:t>
            </a:r>
            <a:r>
              <a:rPr lang="zh-CN" altLang="en-US" sz="3600" b="1" dirty="0" smtClean="0">
                <a:solidFill>
                  <a:schemeClr val="tx2"/>
                </a:solidFill>
                <a:latin typeface="Times New Roman" pitchFamily="18" charset="0"/>
              </a:rPr>
              <a:t>薛丁川  白曜源  张鸿锋</a:t>
            </a:r>
            <a:endParaRPr lang="zh-CN" altLang="en-US" sz="3600" b="1" dirty="0" smtClean="0">
              <a:solidFill>
                <a:schemeClr val="tx2"/>
              </a:solidFill>
            </a:endParaRPr>
          </a:p>
        </p:txBody>
      </p:sp>
      <p:sp>
        <p:nvSpPr>
          <p:cNvPr id="53002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0" y="571500"/>
            <a:ext cx="8229600" cy="32861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4800" b="1" dirty="0" smtClean="0"/>
              <a:t>高等代数  </a:t>
            </a:r>
            <a:r>
              <a:rPr lang="en-US" altLang="zh-CN" sz="4800" b="1" dirty="0" smtClean="0">
                <a:latin typeface="Times New Roman" pitchFamily="18" charset="0"/>
              </a:rPr>
              <a:t>II</a:t>
            </a:r>
            <a:r>
              <a:rPr lang="en-US" altLang="zh-CN" sz="4800" b="1" dirty="0" smtClean="0"/>
              <a:t> </a:t>
            </a:r>
            <a:r>
              <a:rPr lang="en-US" altLang="zh-CN" sz="4400" b="1" dirty="0" smtClean="0"/>
              <a:t/>
            </a:r>
            <a:br>
              <a:rPr lang="en-US" altLang="zh-CN" sz="4400" b="1" dirty="0" smtClean="0"/>
            </a:br>
            <a:r>
              <a:rPr lang="zh-CN" altLang="en-US" sz="3600" b="1" dirty="0" smtClean="0"/>
              <a:t>主讲教师 </a:t>
            </a:r>
            <a:r>
              <a:rPr lang="en-US" altLang="zh-CN" sz="3600" b="1" dirty="0" smtClean="0">
                <a:latin typeface="Times New Roman" pitchFamily="18" charset="0"/>
              </a:rPr>
              <a:t>:</a:t>
            </a:r>
            <a:r>
              <a:rPr lang="en-US" altLang="zh-CN" sz="3600" dirty="0" smtClean="0"/>
              <a:t>  </a:t>
            </a:r>
            <a:r>
              <a:rPr lang="zh-CN" altLang="en-US" sz="3600" b="1" dirty="0" smtClean="0"/>
              <a:t>高 峡</a:t>
            </a:r>
            <a:r>
              <a:rPr lang="zh-CN" altLang="en-US" sz="4000" b="1" dirty="0" smtClean="0"/>
              <a:t> </a:t>
            </a:r>
            <a:br>
              <a:rPr lang="zh-CN" altLang="en-US" sz="4000" b="1" dirty="0" smtClean="0"/>
            </a:br>
            <a:r>
              <a:rPr lang="zh-CN" altLang="en-US" sz="3600" b="1" dirty="0" smtClean="0"/>
              <a:t>理科楼 </a:t>
            </a:r>
            <a:r>
              <a:rPr lang="en-US" altLang="zh-CN" sz="3600" b="1" dirty="0" smtClean="0"/>
              <a:t>1473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71500"/>
            <a:ext cx="8229600" cy="555466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对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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 l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 </a:t>
            </a:r>
            <a:r>
              <a:rPr lang="en-US" altLang="zh-CN" b="1" dirty="0" smtClean="0">
                <a:latin typeface="Times New Roman" pitchFamily="18" charset="0"/>
              </a:rPr>
              <a:t>K ,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 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 V ,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有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5)  </a:t>
            </a:r>
            <a:r>
              <a:rPr lang="zh-CN" altLang="en-US" b="1" dirty="0" smtClean="0">
                <a:latin typeface="Times New Roman" pitchFamily="18" charset="0"/>
              </a:rPr>
              <a:t>数乘 </a:t>
            </a:r>
            <a:r>
              <a:rPr lang="en-US" altLang="zh-CN" b="1" dirty="0" smtClean="0">
                <a:latin typeface="Times New Roman" pitchFamily="18" charset="0"/>
              </a:rPr>
              <a:t>1                      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1  = 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6) </a:t>
            </a:r>
            <a:r>
              <a:rPr lang="zh-CN" altLang="en-US" b="1" dirty="0" smtClean="0">
                <a:latin typeface="Times New Roman" pitchFamily="18" charset="0"/>
              </a:rPr>
              <a:t>左</a:t>
            </a:r>
            <a:r>
              <a:rPr lang="zh-CN" altLang="en-US" b="1" dirty="0" smtClean="0">
                <a:solidFill>
                  <a:srgbClr val="000099"/>
                </a:solidFill>
              </a:rPr>
              <a:t>分配律</a:t>
            </a:r>
            <a:r>
              <a:rPr lang="zh-CN" altLang="en-US" b="1" dirty="0" smtClean="0"/>
              <a:t>       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k + l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  =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 + l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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7) </a:t>
            </a:r>
            <a:r>
              <a:rPr lang="zh-CN" altLang="en-US" b="1" dirty="0" smtClean="0">
                <a:latin typeface="Times New Roman" pitchFamily="18" charset="0"/>
              </a:rPr>
              <a:t>右</a:t>
            </a:r>
            <a:r>
              <a:rPr lang="zh-CN" altLang="en-US" b="1" dirty="0" smtClean="0">
                <a:solidFill>
                  <a:srgbClr val="000099"/>
                </a:solidFill>
              </a:rPr>
              <a:t>分配律          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( 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)  =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+ k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</a:t>
            </a:r>
          </a:p>
          <a:p>
            <a:pPr marL="514350" indent="-514350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8)  </a:t>
            </a:r>
            <a:r>
              <a:rPr lang="zh-CN" altLang="en-US" b="1" dirty="0" smtClean="0">
                <a:latin typeface="Times New Roman" pitchFamily="18" charset="0"/>
              </a:rPr>
              <a:t>结合</a:t>
            </a:r>
            <a:r>
              <a:rPr lang="zh-CN" altLang="en-US" b="1" dirty="0" smtClean="0"/>
              <a:t>律 </a:t>
            </a:r>
            <a:r>
              <a:rPr lang="en-US" altLang="zh-CN" b="1" dirty="0" smtClean="0"/>
              <a:t>                   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 l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 =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 k l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endParaRPr lang="zh-CN" altLang="en-US" b="1" dirty="0" smtClean="0"/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                               </a:t>
            </a:r>
            <a:endParaRPr lang="en-US" altLang="zh-CN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5330" name="Rectangle 2"/>
          <p:cNvSpPr>
            <a:spLocks noChangeArrowheads="1"/>
          </p:cNvSpPr>
          <p:nvPr/>
        </p:nvSpPr>
        <p:spPr bwMode="auto">
          <a:xfrm>
            <a:off x="468313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475331" name="Rectangle 3"/>
          <p:cNvSpPr>
            <a:spLocks noChangeArrowheads="1"/>
          </p:cNvSpPr>
          <p:nvPr/>
        </p:nvSpPr>
        <p:spPr bwMode="auto">
          <a:xfrm>
            <a:off x="1258888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475332" name="Rectangle 4"/>
          <p:cNvSpPr>
            <a:spLocks noChangeArrowheads="1"/>
          </p:cNvSpPr>
          <p:nvPr/>
        </p:nvSpPr>
        <p:spPr bwMode="auto">
          <a:xfrm>
            <a:off x="2124075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216069" name="Object 5"/>
          <p:cNvGraphicFramePr>
            <a:graphicFrameLocks noChangeAspect="1"/>
          </p:cNvGraphicFramePr>
          <p:nvPr/>
        </p:nvGraphicFramePr>
        <p:xfrm>
          <a:off x="468313" y="476250"/>
          <a:ext cx="41783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59" name="公式" r:id="rId3" imgW="1409700" imgH="228600" progId="Equation.3">
                  <p:embed/>
                </p:oleObj>
              </mc:Choice>
              <mc:Fallback>
                <p:oleObj name="公式" r:id="rId3" imgW="14097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76250"/>
                        <a:ext cx="41783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75335" name="AutoShape 7"/>
          <p:cNvSpPr>
            <a:spLocks noChangeArrowheads="1"/>
          </p:cNvSpPr>
          <p:nvPr/>
        </p:nvSpPr>
        <p:spPr bwMode="auto">
          <a:xfrm>
            <a:off x="5292725" y="1412875"/>
            <a:ext cx="576263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475336" name="AutoShape 8"/>
          <p:cNvSpPr>
            <a:spLocks noChangeArrowheads="1"/>
          </p:cNvSpPr>
          <p:nvPr/>
        </p:nvSpPr>
        <p:spPr bwMode="auto">
          <a:xfrm>
            <a:off x="5940425" y="2060575"/>
            <a:ext cx="576263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475337" name="Rectangle 9"/>
          <p:cNvSpPr>
            <a:spLocks noChangeArrowheads="1"/>
          </p:cNvSpPr>
          <p:nvPr/>
        </p:nvSpPr>
        <p:spPr bwMode="auto">
          <a:xfrm>
            <a:off x="3708400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475338" name="Rectangle 10"/>
          <p:cNvSpPr>
            <a:spLocks noChangeArrowheads="1"/>
          </p:cNvSpPr>
          <p:nvPr/>
        </p:nvSpPr>
        <p:spPr bwMode="auto">
          <a:xfrm>
            <a:off x="6659563" y="2781300"/>
            <a:ext cx="2233612" cy="1368425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475339" name="AutoShape 11"/>
          <p:cNvSpPr>
            <a:spLocks noChangeArrowheads="1"/>
          </p:cNvSpPr>
          <p:nvPr/>
        </p:nvSpPr>
        <p:spPr bwMode="auto">
          <a:xfrm>
            <a:off x="6659563" y="2781300"/>
            <a:ext cx="576262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475340" name="AutoShape 12"/>
          <p:cNvSpPr>
            <a:spLocks noChangeArrowheads="1"/>
          </p:cNvSpPr>
          <p:nvPr/>
        </p:nvSpPr>
        <p:spPr bwMode="auto">
          <a:xfrm>
            <a:off x="8316913" y="3500438"/>
            <a:ext cx="576262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5475341" name="Object 13"/>
          <p:cNvGraphicFramePr>
            <a:graphicFrameLocks noChangeAspect="1"/>
          </p:cNvGraphicFramePr>
          <p:nvPr/>
        </p:nvGraphicFramePr>
        <p:xfrm>
          <a:off x="4572000" y="1412875"/>
          <a:ext cx="4572000" cy="278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60" name="公式" r:id="rId5" imgW="1447800" imgH="914400" progId="Equation.3">
                  <p:embed/>
                </p:oleObj>
              </mc:Choice>
              <mc:Fallback>
                <p:oleObj name="公式" r:id="rId5" imgW="1447800" imgH="9144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412875"/>
                        <a:ext cx="4572000" cy="278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75342" name="Object 14"/>
          <p:cNvGraphicFramePr>
            <a:graphicFrameLocks noChangeAspect="1"/>
          </p:cNvGraphicFramePr>
          <p:nvPr/>
        </p:nvGraphicFramePr>
        <p:xfrm>
          <a:off x="323850" y="1341438"/>
          <a:ext cx="4376738" cy="284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61" name="公式" r:id="rId7" imgW="1181100" imgH="914400" progId="Equation.3">
                  <p:embed/>
                </p:oleObj>
              </mc:Choice>
              <mc:Fallback>
                <p:oleObj name="公式" r:id="rId7" imgW="1181100" imgH="9144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341438"/>
                        <a:ext cx="4376738" cy="284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455724" y="4581128"/>
            <a:ext cx="842486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35000"/>
              </a:lnSpc>
              <a:spcBef>
                <a:spcPct val="20000"/>
              </a:spcBef>
            </a:pP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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1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, 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2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,  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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1 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,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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3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 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无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关 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/>
              </a:rPr>
              <a:t>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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1 </a:t>
            </a:r>
            <a:r>
              <a:rPr lang="en-US" altLang="zh-CN" dirty="0">
                <a:latin typeface="Times New Roman" pitchFamily="18" charset="0"/>
              </a:rPr>
              <a:t>+ W</a:t>
            </a:r>
            <a:r>
              <a:rPr kumimoji="0" lang="en-US" altLang="zh-CN" kern="0" baseline="-3000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,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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3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</a:t>
            </a:r>
            <a:r>
              <a:rPr lang="en-US" altLang="zh-CN" dirty="0" smtClean="0">
                <a:latin typeface="Times New Roman" pitchFamily="18" charset="0"/>
              </a:rPr>
              <a:t>+ W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无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关 </a:t>
            </a:r>
            <a:endParaRPr kumimoji="0" lang="en-US" altLang="zh-CN" kern="0" dirty="0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8311" y="5497610"/>
            <a:ext cx="8424863" cy="685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35000"/>
              </a:lnSpc>
              <a:spcBef>
                <a:spcPct val="20000"/>
              </a:spcBef>
            </a:pP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</a:t>
            </a:r>
            <a:r>
              <a:rPr kumimoji="0" lang="en-US" altLang="zh-CN" kern="0" baseline="-3000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2 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= 2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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1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+ 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2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</a:t>
            </a:r>
            <a:r>
              <a:rPr lang="en-US" altLang="zh-CN" dirty="0" smtClean="0">
                <a:latin typeface="Times New Roman" pitchFamily="18" charset="0"/>
              </a:rPr>
              <a:t>–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</a:t>
            </a:r>
            <a:r>
              <a:rPr kumimoji="0" lang="en-US" altLang="zh-CN" kern="0" baseline="-3000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1    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/>
              </a:rPr>
              <a:t>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  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2 </a:t>
            </a:r>
            <a:r>
              <a:rPr lang="en-US" altLang="zh-CN" dirty="0">
                <a:latin typeface="Times New Roman" pitchFamily="18" charset="0"/>
              </a:rPr>
              <a:t>+ W</a:t>
            </a:r>
            <a:r>
              <a:rPr kumimoji="0" lang="en-US" altLang="zh-CN" kern="0" baseline="-3000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= </a:t>
            </a:r>
            <a:r>
              <a:rPr lang="en-US" altLang="zh-CN" dirty="0" smtClean="0">
                <a:latin typeface="Times New Roman" pitchFamily="18" charset="0"/>
              </a:rPr>
              <a:t>–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(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</a:t>
            </a:r>
            <a:r>
              <a:rPr kumimoji="0" lang="en-US" altLang="zh-CN" kern="0" baseline="-3000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1 </a:t>
            </a:r>
            <a:r>
              <a:rPr lang="en-US" altLang="zh-CN" dirty="0" smtClean="0">
                <a:latin typeface="Times New Roman" pitchFamily="18" charset="0"/>
              </a:rPr>
              <a:t>+ W )</a:t>
            </a:r>
            <a:r>
              <a:rPr kumimoji="0" lang="en-US" altLang="zh-CN" kern="0" baseline="-3000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endParaRPr kumimoji="0" lang="en-US" altLang="zh-CN" kern="0" dirty="0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5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75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75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75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5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475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5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475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5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475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5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475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5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475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5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5475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5475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5475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5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5475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5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75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475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5330" grpId="0" animBg="1"/>
      <p:bldP spid="5475331" grpId="0" animBg="1"/>
      <p:bldP spid="5475332" grpId="0" animBg="1"/>
      <p:bldP spid="5475335" grpId="0" animBg="1"/>
      <p:bldP spid="5475336" grpId="0" animBg="1"/>
      <p:bldP spid="5475337" grpId="0" animBg="1"/>
      <p:bldP spid="5475338" grpId="0" animBg="1"/>
      <p:bldP spid="5475339" grpId="0" animBg="1"/>
      <p:bldP spid="5475340" grpId="0" animBg="1"/>
      <p:bldP spid="2" grpId="0"/>
      <p:bldP spid="1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</a:t>
            </a:r>
            <a:r>
              <a:rPr lang="zh-CN" alt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第九章 </a:t>
            </a:r>
            <a:r>
              <a:rPr lang="zh-CN" altLang="en-US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线性变换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28775"/>
            <a:ext cx="8229600" cy="4467225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zh-CN" sz="2800" smtClean="0"/>
              <a:t>   </a:t>
            </a:r>
            <a:r>
              <a:rPr lang="en-US" altLang="zh-CN" b="1" smtClean="0">
                <a:solidFill>
                  <a:srgbClr val="FFFF00"/>
                </a:solidFill>
                <a:latin typeface="Times New Roman" pitchFamily="18" charset="0"/>
              </a:rPr>
              <a:t>1  </a:t>
            </a:r>
            <a:r>
              <a:rPr lang="zh-CN" altLang="en-US" b="1" smtClean="0">
                <a:solidFill>
                  <a:srgbClr val="FFFF00"/>
                </a:solidFill>
                <a:latin typeface="Times New Roman" pitchFamily="18" charset="0"/>
              </a:rPr>
              <a:t>像空间与核空间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</a:rPr>
              <a:t>2  </a:t>
            </a:r>
            <a:r>
              <a:rPr lang="zh-CN" altLang="en-US" b="1" smtClean="0">
                <a:latin typeface="Times New Roman" pitchFamily="18" charset="0"/>
              </a:rPr>
              <a:t>线性映射的矩阵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</a:rPr>
              <a:t>3  </a:t>
            </a:r>
            <a:r>
              <a:rPr lang="zh-CN" altLang="en-US" b="1" smtClean="0">
                <a:latin typeface="Times New Roman" pitchFamily="18" charset="0"/>
              </a:rPr>
              <a:t>特征值与特征向量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</a:rPr>
              <a:t>4  </a:t>
            </a:r>
            <a:r>
              <a:rPr lang="zh-CN" altLang="en-US" b="1" smtClean="0">
                <a:latin typeface="Times New Roman" pitchFamily="18" charset="0"/>
              </a:rPr>
              <a:t>不变子空间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</a:rPr>
              <a:t>5  </a:t>
            </a:r>
            <a:r>
              <a:rPr lang="zh-CN" altLang="en-US" b="1" smtClean="0">
                <a:latin typeface="Times New Roman" pitchFamily="18" charset="0"/>
              </a:rPr>
              <a:t>零化多项式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</a:rPr>
              <a:t>6  </a:t>
            </a:r>
            <a:r>
              <a:rPr lang="zh-CN" altLang="en-US" b="1" smtClean="0">
                <a:latin typeface="Times New Roman" pitchFamily="18" charset="0"/>
              </a:rPr>
              <a:t>幂零变换的结构</a:t>
            </a:r>
          </a:p>
          <a:p>
            <a:pPr marL="609600" indent="-609600" algn="just"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</a:rPr>
              <a:t>7  Jordan </a:t>
            </a:r>
            <a:r>
              <a:rPr lang="zh-CN" altLang="en-US" b="1" smtClean="0">
                <a:latin typeface="Times New Roman" pitchFamily="18" charset="0"/>
              </a:rPr>
              <a:t>标准型及其应用</a:t>
            </a:r>
          </a:p>
          <a:p>
            <a:pPr marL="609600" indent="-609600" eaLnBrk="1" hangingPunct="1"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76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70852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</a:rPr>
              <a:t>U , V  </a:t>
            </a:r>
            <a:r>
              <a:rPr lang="zh-CN" altLang="en-US" b="1" dirty="0" smtClean="0">
                <a:latin typeface="Times New Roman" pitchFamily="18" charset="0"/>
              </a:rPr>
              <a:t>是域 </a:t>
            </a:r>
            <a:r>
              <a:rPr lang="en-US" altLang="zh-CN" b="1" dirty="0" smtClean="0">
                <a:latin typeface="Times New Roman" pitchFamily="18" charset="0"/>
              </a:rPr>
              <a:t>K </a:t>
            </a:r>
            <a:r>
              <a:rPr lang="zh-CN" altLang="en-US" b="1" dirty="0" smtClean="0">
                <a:latin typeface="Times New Roman" pitchFamily="18" charset="0"/>
              </a:rPr>
              <a:t>上的线性空间</a:t>
            </a:r>
            <a:r>
              <a:rPr lang="en-US" altLang="zh-CN" b="1" dirty="0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若映射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:  U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b="1" dirty="0" smtClean="0">
                <a:latin typeface="Times New Roman" pitchFamily="18" charset="0"/>
              </a:rPr>
              <a:t>  V  </a:t>
            </a:r>
            <a:r>
              <a:rPr lang="zh-CN" altLang="en-US" b="1" dirty="0" smtClean="0">
                <a:latin typeface="Times New Roman" pitchFamily="18" charset="0"/>
              </a:rPr>
              <a:t>满足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1) 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MS Reference Specialty" pitchFamily="2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+  </a:t>
            </a:r>
            <a:r>
              <a:rPr lang="en-US" altLang="zh-CN" b="1" dirty="0" smtClean="0">
                <a:latin typeface="Times New Roman" pitchFamily="18" charset="0"/>
              </a:rPr>
              <a:t>) =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+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en-US" altLang="zh-CN" b="1" dirty="0" smtClean="0">
                <a:latin typeface="Times New Roman" pitchFamily="18" charset="0"/>
              </a:rPr>
              <a:t>,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</a:t>
            </a:r>
            <a:r>
              <a:rPr lang="en-US" altLang="zh-CN" b="1" dirty="0" smtClean="0">
                <a:latin typeface="Times New Roman" pitchFamily="18" charset="0"/>
                <a:sym typeface="Euclid 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, 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dirty="0" smtClean="0">
                <a:latin typeface="Times New Roman" pitchFamily="18" charset="0"/>
              </a:rPr>
              <a:t> U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2) 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MS Reference Specialty" pitchFamily="2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k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</a:rPr>
              <a:t>)  =  </a:t>
            </a:r>
            <a:r>
              <a:rPr lang="en-US" altLang="zh-CN" b="1" i="1" dirty="0" smtClean="0">
                <a:latin typeface="Times New Roman" pitchFamily="18" charset="0"/>
              </a:rPr>
              <a:t>k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 ,               </a:t>
            </a:r>
            <a:r>
              <a:rPr lang="en-US" altLang="zh-CN" b="1" dirty="0" smtClean="0">
                <a:latin typeface="Times New Roman" pitchFamily="18" charset="0"/>
                <a:sym typeface="Euclid Symbol" pitchFamily="18" charset="2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k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dirty="0" smtClean="0">
                <a:latin typeface="Times New Roman" pitchFamily="18" charset="0"/>
              </a:rPr>
              <a:t> K 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则称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U </a:t>
            </a:r>
            <a:r>
              <a:rPr lang="zh-CN" altLang="en-US" b="1" dirty="0" smtClean="0">
                <a:latin typeface="Times New Roman" pitchFamily="18" charset="0"/>
              </a:rPr>
              <a:t>到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的线性映射</a:t>
            </a:r>
            <a:r>
              <a:rPr lang="en-US" altLang="zh-CN" b="1" dirty="0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当 </a:t>
            </a:r>
            <a:r>
              <a:rPr lang="en-US" altLang="zh-CN" b="1" dirty="0" smtClean="0">
                <a:latin typeface="Times New Roman" pitchFamily="18" charset="0"/>
              </a:rPr>
              <a:t>U = V </a:t>
            </a:r>
            <a:r>
              <a:rPr lang="zh-CN" altLang="en-US" b="1" dirty="0" smtClean="0">
                <a:latin typeface="Times New Roman" pitchFamily="18" charset="0"/>
              </a:rPr>
              <a:t>时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称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上的线性变换</a:t>
            </a:r>
          </a:p>
        </p:txBody>
      </p:sp>
      <p:pic>
        <p:nvPicPr>
          <p:cNvPr id="219139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14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线性映射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37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4937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656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定理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: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设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U , V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是线性空间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,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U </a:t>
            </a:r>
            <a:r>
              <a:rPr lang="zh-CN" altLang="en-US" b="1" dirty="0" smtClean="0">
                <a:latin typeface="Times New Roman" pitchFamily="18" charset="0"/>
              </a:rPr>
              <a:t>的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基底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中任意 </a:t>
            </a:r>
            <a:r>
              <a:rPr lang="en-US" altLang="zh-CN" b="1" dirty="0" smtClean="0">
                <a:latin typeface="Times New Roman" pitchFamily="18" charset="0"/>
              </a:rPr>
              <a:t>n </a:t>
            </a:r>
            <a:r>
              <a:rPr lang="zh-CN" altLang="en-US" b="1" dirty="0" smtClean="0">
                <a:latin typeface="Times New Roman" pitchFamily="18" charset="0"/>
              </a:rPr>
              <a:t>个向量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则</a:t>
            </a:r>
            <a:r>
              <a:rPr lang="zh-CN" altLang="en-US" b="1" dirty="0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存在唯一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</a:t>
            </a:r>
            <a:r>
              <a:rPr lang="zh-CN" altLang="en-US" b="1" dirty="0" smtClean="0">
                <a:latin typeface="Times New Roman" pitchFamily="18" charset="0"/>
              </a:rPr>
              <a:t>线性映射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: U → V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使得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       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=  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      1   </a:t>
            </a:r>
            <a:r>
              <a:rPr lang="en-US" altLang="zh-CN" b="1" dirty="0" err="1" smtClean="0">
                <a:latin typeface="Times New Roman" pitchFamily="18" charset="0"/>
                <a:sym typeface="Symbol" pitchFamily="18" charset="2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 n</a:t>
            </a:r>
          </a:p>
        </p:txBody>
      </p:sp>
      <p:pic>
        <p:nvPicPr>
          <p:cNvPr id="220163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016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基底的像确定线性映射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6565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若线性映射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</a:t>
            </a:r>
            <a:r>
              <a:rPr lang="zh-CN" altLang="en-US" b="1" dirty="0" smtClean="0"/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en-US" altLang="zh-CN" b="1" dirty="0" smtClean="0">
                <a:latin typeface="Times New Roman" pitchFamily="18" charset="0"/>
              </a:rPr>
              <a:t>U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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是双射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则称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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U </a:t>
            </a:r>
            <a:r>
              <a:rPr lang="zh-CN" altLang="en-US" b="1" dirty="0" smtClean="0">
                <a:latin typeface="Times New Roman" pitchFamily="18" charset="0"/>
              </a:rPr>
              <a:t>与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的线性同构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称线性空间 </a:t>
            </a:r>
            <a:r>
              <a:rPr lang="en-US" altLang="zh-CN" b="1" dirty="0" smtClean="0">
                <a:latin typeface="Times New Roman" pitchFamily="18" charset="0"/>
              </a:rPr>
              <a:t>U </a:t>
            </a:r>
            <a:r>
              <a:rPr lang="zh-CN" altLang="en-US" b="1" dirty="0" smtClean="0">
                <a:latin typeface="Times New Roman" pitchFamily="18" charset="0"/>
              </a:rPr>
              <a:t>与 </a:t>
            </a:r>
            <a:r>
              <a:rPr lang="en-US" altLang="zh-CN" b="1" dirty="0" smtClean="0">
                <a:latin typeface="Times New Roman" pitchFamily="18" charset="0"/>
              </a:rPr>
              <a:t>V  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同构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记为  </a:t>
            </a:r>
            <a:r>
              <a:rPr lang="en-US" altLang="zh-CN" b="1" dirty="0" smtClean="0">
                <a:latin typeface="Times New Roman" pitchFamily="18" charset="0"/>
              </a:rPr>
              <a:t>U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</a:t>
            </a:r>
            <a:r>
              <a:rPr lang="en-US" altLang="zh-CN" b="1" dirty="0" smtClean="0">
                <a:latin typeface="Times New Roman" pitchFamily="18" charset="0"/>
              </a:rPr>
              <a:t> V .  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逆映射 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 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: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 </a:t>
            </a:r>
            <a:r>
              <a:rPr lang="en-US" altLang="zh-CN" b="1" dirty="0" smtClean="0">
                <a:latin typeface="Times New Roman" pitchFamily="18" charset="0"/>
              </a:rPr>
              <a:t>U  </a:t>
            </a:r>
            <a:r>
              <a:rPr lang="zh-CN" altLang="en-US" b="1" dirty="0" smtClean="0">
                <a:latin typeface="Times New Roman" pitchFamily="18" charset="0"/>
              </a:rPr>
              <a:t>也是线性同构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</a:p>
        </p:txBody>
      </p:sp>
      <p:pic>
        <p:nvPicPr>
          <p:cNvPr id="221187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118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同构映射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latin typeface="Times New Roman" pitchFamily="18" charset="0"/>
              </a:rPr>
              <a:t>同构映射 </a:t>
            </a:r>
            <a:r>
              <a:rPr lang="zh-CN" altLang="en-US" sz="3600" b="1" smtClean="0">
                <a:latin typeface="Times New Roman" pitchFamily="18" charset="0"/>
                <a:sym typeface="Symbol" pitchFamily="18" charset="2"/>
              </a:rPr>
              <a:t></a:t>
            </a:r>
            <a:r>
              <a:rPr lang="zh-CN" altLang="en-US" sz="3600" b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: V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 </a:t>
            </a:r>
            <a:r>
              <a:rPr lang="en-US" altLang="zh-CN" sz="3600" b="1" smtClean="0">
                <a:latin typeface="Times New Roman" pitchFamily="18" charset="0"/>
              </a:rPr>
              <a:t>V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 </a:t>
            </a:r>
            <a:endParaRPr lang="en-US" altLang="zh-CN" sz="3600" b="1" smtClean="0">
              <a:latin typeface="Times New Roman" pitchFamily="18" charset="0"/>
            </a:endParaRPr>
          </a:p>
        </p:txBody>
      </p:sp>
      <p:sp>
        <p:nvSpPr>
          <p:cNvPr id="54691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557338"/>
            <a:ext cx="8229600" cy="4464050"/>
          </a:xfrm>
        </p:spPr>
        <p:txBody>
          <a:bodyPr/>
          <a:lstStyle/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1) 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</a:t>
            </a:r>
            <a:r>
              <a:rPr lang="en-US" altLang="zh-CN" b="1" dirty="0" smtClean="0"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的一组基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则 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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</a:t>
            </a:r>
            <a:r>
              <a:rPr lang="en-US" altLang="zh-CN" b="1" dirty="0" smtClean="0"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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的一组基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2)  </a:t>
            </a:r>
            <a:r>
              <a:rPr lang="zh-CN" altLang="en-US" b="1" dirty="0" smtClean="0">
                <a:latin typeface="Times New Roman" pitchFamily="18" charset="0"/>
              </a:rPr>
              <a:t>有限维线性空间 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与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 </a:t>
            </a:r>
            <a:r>
              <a:rPr lang="zh-CN" altLang="en-US" b="1" dirty="0" smtClean="0">
                <a:latin typeface="Times New Roman" pitchFamily="18" charset="0"/>
              </a:rPr>
              <a:t>同构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 </a:t>
            </a: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dim V = dim V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9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69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69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69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9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69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69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69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00213"/>
            <a:ext cx="8229600" cy="4465637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: U  →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V 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是线性映射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则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            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Im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 : =  </a:t>
            </a:r>
            <a:r>
              <a:rPr lang="en-US" altLang="zh-CN" sz="3600" smtClean="0">
                <a:latin typeface="Times New Roman" pitchFamily="18" charset="0"/>
                <a:sym typeface="Euclid Math One" pitchFamily="18" charset="2"/>
              </a:rPr>
              <a:t>{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  </a:t>
            </a:r>
            <a:r>
              <a:rPr lang="en-US" altLang="zh-CN" b="1" smtClean="0">
                <a:latin typeface="Times New Roman" pitchFamily="18" charset="0"/>
              </a:rPr>
              <a:t>|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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U </a:t>
            </a:r>
            <a:r>
              <a:rPr lang="en-US" altLang="zh-CN" sz="3600" smtClean="0">
                <a:latin typeface="Times New Roman" pitchFamily="18" charset="0"/>
                <a:sym typeface="Euclid Math One" pitchFamily="18" charset="2"/>
              </a:rPr>
              <a:t>}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是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的子空间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称为 </a:t>
            </a:r>
            <a:r>
              <a:rPr lang="en-US" altLang="zh-CN" b="1" smtClean="0"/>
              <a:t>A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的像空间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;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</a:t>
            </a:r>
            <a:r>
              <a:rPr lang="en-US" altLang="zh-CN" b="1" smtClean="0">
                <a:latin typeface="Times New Roman" pitchFamily="18" charset="0"/>
              </a:rPr>
              <a:t>Ker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 : = </a:t>
            </a:r>
            <a:r>
              <a:rPr lang="en-US" altLang="zh-CN" sz="3600" smtClean="0">
                <a:latin typeface="Times New Roman" pitchFamily="18" charset="0"/>
                <a:sym typeface="Euclid Math One" pitchFamily="18" charset="2"/>
              </a:rPr>
              <a:t>{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U  | 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= 0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z="3600" smtClean="0">
                <a:latin typeface="Times New Roman" pitchFamily="18" charset="0"/>
                <a:sym typeface="Euclid Math One" pitchFamily="18" charset="2"/>
              </a:rPr>
              <a:t>}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U </a:t>
            </a:r>
            <a:r>
              <a:rPr lang="zh-CN" altLang="en-US" b="1" smtClean="0">
                <a:latin typeface="Times New Roman" pitchFamily="18" charset="0"/>
              </a:rPr>
              <a:t>的子空间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称为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的核</a:t>
            </a:r>
            <a:r>
              <a:rPr lang="zh-CN" altLang="en-US" b="1" smtClean="0">
                <a:latin typeface="Times New Roman" pitchFamily="18" charset="0"/>
              </a:rPr>
              <a:t>空间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  <p:pic>
        <p:nvPicPr>
          <p:cNvPr id="223235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23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4445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线性映射的核与像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像空间与核空间</a:t>
            </a:r>
          </a:p>
        </p:txBody>
      </p:sp>
      <p:sp>
        <p:nvSpPr>
          <p:cNvPr id="229379" name="Rectangle 3"/>
          <p:cNvSpPr>
            <a:spLocks noChangeArrowheads="1"/>
          </p:cNvSpPr>
          <p:nvPr/>
        </p:nvSpPr>
        <p:spPr bwMode="auto">
          <a:xfrm>
            <a:off x="6516688" y="5516563"/>
            <a:ext cx="7191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V </a:t>
            </a:r>
            <a:endParaRPr kumimoji="0" lang="en-US" altLang="zh-CN">
              <a:latin typeface="French Script MT" pitchFamily="66" charset="0"/>
              <a:sym typeface="Symbol" pitchFamily="18" charset="2"/>
            </a:endParaRPr>
          </a:p>
        </p:txBody>
      </p:sp>
      <p:sp>
        <p:nvSpPr>
          <p:cNvPr id="229380" name="AutoShape 4"/>
          <p:cNvSpPr>
            <a:spLocks noChangeArrowheads="1"/>
          </p:cNvSpPr>
          <p:nvPr/>
        </p:nvSpPr>
        <p:spPr bwMode="auto">
          <a:xfrm rot="5400000">
            <a:off x="4500563" y="2492375"/>
            <a:ext cx="4319587" cy="1871663"/>
          </a:xfrm>
          <a:prstGeom prst="parallelogram">
            <a:avLst>
              <a:gd name="adj" fmla="val 57697"/>
            </a:avLst>
          </a:prstGeom>
          <a:solidFill>
            <a:srgbClr val="FFCC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229381" name="Rectangle 5"/>
          <p:cNvSpPr>
            <a:spLocks noChangeArrowheads="1"/>
          </p:cNvSpPr>
          <p:nvPr/>
        </p:nvSpPr>
        <p:spPr bwMode="auto">
          <a:xfrm>
            <a:off x="2700338" y="5516563"/>
            <a:ext cx="4746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U</a:t>
            </a:r>
          </a:p>
        </p:txBody>
      </p:sp>
      <p:sp>
        <p:nvSpPr>
          <p:cNvPr id="5590022" name="Line 6"/>
          <p:cNvSpPr>
            <a:spLocks noChangeShapeType="1"/>
          </p:cNvSpPr>
          <p:nvPr/>
        </p:nvSpPr>
        <p:spPr bwMode="auto">
          <a:xfrm flipV="1">
            <a:off x="3492500" y="1844675"/>
            <a:ext cx="3167063" cy="720725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590023" name="Line 7"/>
          <p:cNvSpPr>
            <a:spLocks noChangeShapeType="1"/>
          </p:cNvSpPr>
          <p:nvPr/>
        </p:nvSpPr>
        <p:spPr bwMode="auto">
          <a:xfrm>
            <a:off x="1979613" y="1557338"/>
            <a:ext cx="4608512" cy="287337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590024" name="Line 8"/>
          <p:cNvSpPr>
            <a:spLocks noChangeShapeType="1"/>
          </p:cNvSpPr>
          <p:nvPr/>
        </p:nvSpPr>
        <p:spPr bwMode="auto">
          <a:xfrm flipV="1">
            <a:off x="3492500" y="5013325"/>
            <a:ext cx="3095625" cy="433388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590025" name="Line 9"/>
          <p:cNvSpPr>
            <a:spLocks noChangeShapeType="1"/>
          </p:cNvSpPr>
          <p:nvPr/>
        </p:nvSpPr>
        <p:spPr bwMode="auto">
          <a:xfrm>
            <a:off x="1979613" y="4508500"/>
            <a:ext cx="4608512" cy="504825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590026" name="Rectangle 10"/>
          <p:cNvSpPr>
            <a:spLocks noChangeArrowheads="1"/>
          </p:cNvSpPr>
          <p:nvPr/>
        </p:nvSpPr>
        <p:spPr bwMode="auto">
          <a:xfrm>
            <a:off x="6223000" y="1125538"/>
            <a:ext cx="108267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99"/>
                </a:solidFill>
                <a:latin typeface="Times New Roman" pitchFamily="18" charset="0"/>
                <a:sym typeface="Euclid Math One" pitchFamily="18" charset="2"/>
              </a:rPr>
              <a:t>Im </a:t>
            </a:r>
            <a:r>
              <a:rPr kumimoji="0" lang="en-US" altLang="zh-CN">
                <a:solidFill>
                  <a:srgbClr val="000099"/>
                </a:solidFill>
              </a:rPr>
              <a:t>A</a:t>
            </a:r>
          </a:p>
        </p:txBody>
      </p:sp>
      <p:sp>
        <p:nvSpPr>
          <p:cNvPr id="5590027" name="Line 11"/>
          <p:cNvSpPr>
            <a:spLocks noChangeShapeType="1"/>
          </p:cNvSpPr>
          <p:nvPr/>
        </p:nvSpPr>
        <p:spPr bwMode="auto">
          <a:xfrm flipV="1">
            <a:off x="3492500" y="3500438"/>
            <a:ext cx="3167063" cy="576262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590028" name="Line 12"/>
          <p:cNvSpPr>
            <a:spLocks noChangeShapeType="1"/>
          </p:cNvSpPr>
          <p:nvPr/>
        </p:nvSpPr>
        <p:spPr bwMode="auto">
          <a:xfrm flipV="1">
            <a:off x="2700338" y="3500438"/>
            <a:ext cx="3887787" cy="73025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590029" name="Line 13"/>
          <p:cNvSpPr>
            <a:spLocks noChangeShapeType="1"/>
          </p:cNvSpPr>
          <p:nvPr/>
        </p:nvSpPr>
        <p:spPr bwMode="auto">
          <a:xfrm>
            <a:off x="1979613" y="3068638"/>
            <a:ext cx="4608512" cy="431800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29390" name="Rectangle 14"/>
          <p:cNvSpPr>
            <a:spLocks noChangeArrowheads="1"/>
          </p:cNvSpPr>
          <p:nvPr/>
        </p:nvSpPr>
        <p:spPr bwMode="auto">
          <a:xfrm>
            <a:off x="6659563" y="3573463"/>
            <a:ext cx="5762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0</a:t>
            </a:r>
            <a:endParaRPr kumimoji="0" lang="en-US" altLang="zh-CN">
              <a:latin typeface="French Script MT" pitchFamily="66" charset="0"/>
              <a:sym typeface="Symbol" pitchFamily="18" charset="2"/>
            </a:endParaRPr>
          </a:p>
        </p:txBody>
      </p:sp>
      <p:sp>
        <p:nvSpPr>
          <p:cNvPr id="5590031" name="Rectangle 15"/>
          <p:cNvSpPr>
            <a:spLocks noChangeArrowheads="1"/>
          </p:cNvSpPr>
          <p:nvPr/>
        </p:nvSpPr>
        <p:spPr bwMode="auto">
          <a:xfrm>
            <a:off x="588963" y="2749550"/>
            <a:ext cx="12573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E20000"/>
                </a:solidFill>
                <a:latin typeface="Times New Roman" pitchFamily="18" charset="0"/>
              </a:rPr>
              <a:t>Ker </a:t>
            </a:r>
            <a:r>
              <a:rPr kumimoji="0" lang="en-US" altLang="zh-CN">
                <a:solidFill>
                  <a:srgbClr val="E20000"/>
                </a:solidFill>
              </a:rPr>
              <a:t>A</a:t>
            </a:r>
          </a:p>
        </p:txBody>
      </p:sp>
      <p:sp>
        <p:nvSpPr>
          <p:cNvPr id="5590032" name="Rectangle 16"/>
          <p:cNvSpPr>
            <a:spLocks noChangeArrowheads="1"/>
          </p:cNvSpPr>
          <p:nvPr/>
        </p:nvSpPr>
        <p:spPr bwMode="auto">
          <a:xfrm>
            <a:off x="4500563" y="5229225"/>
            <a:ext cx="757237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/>
              <a:t>A</a:t>
            </a:r>
          </a:p>
        </p:txBody>
      </p:sp>
      <p:sp>
        <p:nvSpPr>
          <p:cNvPr id="5590033" name="Line 17"/>
          <p:cNvSpPr>
            <a:spLocks noChangeShapeType="1"/>
          </p:cNvSpPr>
          <p:nvPr/>
        </p:nvSpPr>
        <p:spPr bwMode="auto">
          <a:xfrm flipV="1">
            <a:off x="6588125" y="1773238"/>
            <a:ext cx="71438" cy="3240087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29394" name="AutoShape 18"/>
          <p:cNvSpPr>
            <a:spLocks noChangeArrowheads="1"/>
          </p:cNvSpPr>
          <p:nvPr/>
        </p:nvSpPr>
        <p:spPr bwMode="auto">
          <a:xfrm>
            <a:off x="6516688" y="3429000"/>
            <a:ext cx="142875" cy="144463"/>
          </a:xfrm>
          <a:prstGeom prst="octagon">
            <a:avLst>
              <a:gd name="adj" fmla="val 2928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229395" name="AutoShape 20"/>
          <p:cNvSpPr>
            <a:spLocks noChangeArrowheads="1"/>
          </p:cNvSpPr>
          <p:nvPr/>
        </p:nvSpPr>
        <p:spPr bwMode="auto">
          <a:xfrm rot="5400000">
            <a:off x="792163" y="2744788"/>
            <a:ext cx="3887787" cy="1512887"/>
          </a:xfrm>
          <a:prstGeom prst="parallelogram">
            <a:avLst>
              <a:gd name="adj" fmla="val 64245"/>
            </a:avLst>
          </a:prstGeom>
          <a:solidFill>
            <a:srgbClr val="00FF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229396" name="Rectangle 21"/>
          <p:cNvSpPr>
            <a:spLocks noChangeArrowheads="1"/>
          </p:cNvSpPr>
          <p:nvPr/>
        </p:nvSpPr>
        <p:spPr bwMode="auto">
          <a:xfrm>
            <a:off x="2484438" y="3716338"/>
            <a:ext cx="5762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0</a:t>
            </a:r>
            <a:endParaRPr kumimoji="0" lang="en-US" altLang="zh-CN">
              <a:latin typeface="French Script MT" pitchFamily="66" charset="0"/>
              <a:sym typeface="Symbol" pitchFamily="18" charset="2"/>
            </a:endParaRPr>
          </a:p>
        </p:txBody>
      </p:sp>
      <p:sp>
        <p:nvSpPr>
          <p:cNvPr id="5590038" name="Line 22"/>
          <p:cNvSpPr>
            <a:spLocks noChangeShapeType="1"/>
          </p:cNvSpPr>
          <p:nvPr/>
        </p:nvSpPr>
        <p:spPr bwMode="auto">
          <a:xfrm>
            <a:off x="1979613" y="3068638"/>
            <a:ext cx="1512887" cy="10096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29398" name="AutoShape 23"/>
          <p:cNvSpPr>
            <a:spLocks noChangeArrowheads="1"/>
          </p:cNvSpPr>
          <p:nvPr/>
        </p:nvSpPr>
        <p:spPr bwMode="auto">
          <a:xfrm>
            <a:off x="2627313" y="3500438"/>
            <a:ext cx="142875" cy="144462"/>
          </a:xfrm>
          <a:prstGeom prst="octagon">
            <a:avLst>
              <a:gd name="adj" fmla="val 2928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5590041" name="Line 25"/>
          <p:cNvSpPr>
            <a:spLocks noChangeShapeType="1"/>
          </p:cNvSpPr>
          <p:nvPr/>
        </p:nvSpPr>
        <p:spPr bwMode="auto">
          <a:xfrm>
            <a:off x="3851275" y="5876925"/>
            <a:ext cx="2232025" cy="0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5590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0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590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590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90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90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0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5590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0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5590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0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5590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0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590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0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5590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0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90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90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0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2000"/>
                                        <p:tgtEl>
                                          <p:spTgt spid="5590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0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000"/>
                                        <p:tgtEl>
                                          <p:spTgt spid="5590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0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0"/>
                                        <p:tgtEl>
                                          <p:spTgt spid="5590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0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5590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0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90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90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0022" grpId="0" animBg="1"/>
      <p:bldP spid="5590023" grpId="0" animBg="1"/>
      <p:bldP spid="5590024" grpId="0" animBg="1"/>
      <p:bldP spid="5590025" grpId="0" animBg="1"/>
      <p:bldP spid="5590026" grpId="0"/>
      <p:bldP spid="5590027" grpId="0" animBg="1"/>
      <p:bldP spid="5590028" grpId="0" animBg="1"/>
      <p:bldP spid="5590029" grpId="0" animBg="1"/>
      <p:bldP spid="5590031" grpId="0"/>
      <p:bldP spid="5590032" grpId="0"/>
      <p:bldP spid="5590033" grpId="0" animBg="1"/>
      <p:bldP spid="5590038" grpId="0" animBg="1"/>
      <p:bldP spid="5590041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b="1" dirty="0" smtClean="0">
                <a:latin typeface="+mn-lt"/>
                <a:sym typeface="Symbol" pitchFamily="18" charset="2"/>
              </a:rPr>
              <a:t></a:t>
            </a:r>
            <a:r>
              <a:rPr lang="en-US" altLang="zh-CN" sz="4000" dirty="0" smtClean="0">
                <a:sym typeface="Symbol" pitchFamily="18" charset="2"/>
              </a:rPr>
              <a:t> </a:t>
            </a:r>
            <a:r>
              <a:rPr lang="zh-CN" altLang="en-US" sz="40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的原像集</a:t>
            </a:r>
          </a:p>
        </p:txBody>
      </p:sp>
      <p:sp>
        <p:nvSpPr>
          <p:cNvPr id="230403" name="Rectangle 3"/>
          <p:cNvSpPr>
            <a:spLocks noChangeArrowheads="1"/>
          </p:cNvSpPr>
          <p:nvPr/>
        </p:nvSpPr>
        <p:spPr bwMode="auto">
          <a:xfrm>
            <a:off x="6516688" y="5516563"/>
            <a:ext cx="7191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V </a:t>
            </a:r>
            <a:endParaRPr kumimoji="0" lang="en-US" altLang="zh-CN">
              <a:latin typeface="French Script MT" pitchFamily="66" charset="0"/>
              <a:sym typeface="Symbol" pitchFamily="18" charset="2"/>
            </a:endParaRPr>
          </a:p>
        </p:txBody>
      </p:sp>
      <p:sp>
        <p:nvSpPr>
          <p:cNvPr id="230404" name="AutoShape 4"/>
          <p:cNvSpPr>
            <a:spLocks noChangeArrowheads="1"/>
          </p:cNvSpPr>
          <p:nvPr/>
        </p:nvSpPr>
        <p:spPr bwMode="auto">
          <a:xfrm rot="5400000">
            <a:off x="4500563" y="2492375"/>
            <a:ext cx="4319587" cy="1871663"/>
          </a:xfrm>
          <a:prstGeom prst="parallelogram">
            <a:avLst>
              <a:gd name="adj" fmla="val 57697"/>
            </a:avLst>
          </a:prstGeom>
          <a:solidFill>
            <a:srgbClr val="FFCC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230405" name="Rectangle 5"/>
          <p:cNvSpPr>
            <a:spLocks noChangeArrowheads="1"/>
          </p:cNvSpPr>
          <p:nvPr/>
        </p:nvSpPr>
        <p:spPr bwMode="auto">
          <a:xfrm>
            <a:off x="2700338" y="5516563"/>
            <a:ext cx="4746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U</a:t>
            </a:r>
          </a:p>
        </p:txBody>
      </p:sp>
      <p:sp>
        <p:nvSpPr>
          <p:cNvPr id="5592070" name="Line 6"/>
          <p:cNvSpPr>
            <a:spLocks noChangeShapeType="1"/>
          </p:cNvSpPr>
          <p:nvPr/>
        </p:nvSpPr>
        <p:spPr bwMode="auto">
          <a:xfrm flipV="1">
            <a:off x="3492500" y="2349500"/>
            <a:ext cx="3167063" cy="720725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592071" name="Line 7"/>
          <p:cNvSpPr>
            <a:spLocks noChangeShapeType="1"/>
          </p:cNvSpPr>
          <p:nvPr/>
        </p:nvSpPr>
        <p:spPr bwMode="auto">
          <a:xfrm>
            <a:off x="1979613" y="2060575"/>
            <a:ext cx="4608512" cy="287338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0408" name="Line 11"/>
          <p:cNvSpPr>
            <a:spLocks noChangeShapeType="1"/>
          </p:cNvSpPr>
          <p:nvPr/>
        </p:nvSpPr>
        <p:spPr bwMode="auto">
          <a:xfrm flipV="1">
            <a:off x="3492500" y="3500438"/>
            <a:ext cx="3167063" cy="576262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0409" name="Line 12"/>
          <p:cNvSpPr>
            <a:spLocks noChangeShapeType="1"/>
          </p:cNvSpPr>
          <p:nvPr/>
        </p:nvSpPr>
        <p:spPr bwMode="auto">
          <a:xfrm flipV="1">
            <a:off x="2700338" y="3500438"/>
            <a:ext cx="3887787" cy="73025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0410" name="Line 13"/>
          <p:cNvSpPr>
            <a:spLocks noChangeShapeType="1"/>
          </p:cNvSpPr>
          <p:nvPr/>
        </p:nvSpPr>
        <p:spPr bwMode="auto">
          <a:xfrm>
            <a:off x="1979613" y="3068638"/>
            <a:ext cx="4608512" cy="431800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0411" name="Rectangle 14"/>
          <p:cNvSpPr>
            <a:spLocks noChangeArrowheads="1"/>
          </p:cNvSpPr>
          <p:nvPr/>
        </p:nvSpPr>
        <p:spPr bwMode="auto">
          <a:xfrm>
            <a:off x="6659563" y="3573463"/>
            <a:ext cx="5762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0</a:t>
            </a:r>
            <a:endParaRPr kumimoji="0" lang="en-US" altLang="zh-CN">
              <a:latin typeface="French Script MT" pitchFamily="66" charset="0"/>
              <a:sym typeface="Symbol" pitchFamily="18" charset="2"/>
            </a:endParaRPr>
          </a:p>
        </p:txBody>
      </p:sp>
      <p:sp>
        <p:nvSpPr>
          <p:cNvPr id="230412" name="Rectangle 15"/>
          <p:cNvSpPr>
            <a:spLocks noChangeArrowheads="1"/>
          </p:cNvSpPr>
          <p:nvPr/>
        </p:nvSpPr>
        <p:spPr bwMode="auto">
          <a:xfrm>
            <a:off x="590550" y="2749550"/>
            <a:ext cx="12541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E20000"/>
                </a:solidFill>
                <a:latin typeface="Times New Roman" pitchFamily="18" charset="0"/>
              </a:rPr>
              <a:t>Ker </a:t>
            </a:r>
            <a:r>
              <a:rPr kumimoji="0" lang="en-US" altLang="zh-CN" i="1">
                <a:solidFill>
                  <a:srgbClr val="E20000"/>
                </a:solidFill>
              </a:rPr>
              <a:t>A</a:t>
            </a:r>
          </a:p>
        </p:txBody>
      </p:sp>
      <p:sp>
        <p:nvSpPr>
          <p:cNvPr id="230413" name="Line 17"/>
          <p:cNvSpPr>
            <a:spLocks noChangeShapeType="1"/>
          </p:cNvSpPr>
          <p:nvPr/>
        </p:nvSpPr>
        <p:spPr bwMode="auto">
          <a:xfrm flipV="1">
            <a:off x="6588125" y="1773238"/>
            <a:ext cx="71438" cy="3240087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0414" name="AutoShape 18"/>
          <p:cNvSpPr>
            <a:spLocks noChangeArrowheads="1"/>
          </p:cNvSpPr>
          <p:nvPr/>
        </p:nvSpPr>
        <p:spPr bwMode="auto">
          <a:xfrm>
            <a:off x="6516688" y="3429000"/>
            <a:ext cx="142875" cy="144463"/>
          </a:xfrm>
          <a:prstGeom prst="octagon">
            <a:avLst>
              <a:gd name="adj" fmla="val 2928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5592083" name="AutoShape 19"/>
          <p:cNvSpPr>
            <a:spLocks noChangeArrowheads="1"/>
          </p:cNvSpPr>
          <p:nvPr/>
        </p:nvSpPr>
        <p:spPr bwMode="auto">
          <a:xfrm>
            <a:off x="6588125" y="2276475"/>
            <a:ext cx="142875" cy="144463"/>
          </a:xfrm>
          <a:prstGeom prst="octagon">
            <a:avLst>
              <a:gd name="adj" fmla="val 2928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230416" name="AutoShape 20"/>
          <p:cNvSpPr>
            <a:spLocks noChangeArrowheads="1"/>
          </p:cNvSpPr>
          <p:nvPr/>
        </p:nvSpPr>
        <p:spPr bwMode="auto">
          <a:xfrm rot="5400000">
            <a:off x="792163" y="2744788"/>
            <a:ext cx="3887787" cy="1512887"/>
          </a:xfrm>
          <a:prstGeom prst="parallelogram">
            <a:avLst>
              <a:gd name="adj" fmla="val 64245"/>
            </a:avLst>
          </a:prstGeom>
          <a:solidFill>
            <a:srgbClr val="00FF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230417" name="Rectangle 21"/>
          <p:cNvSpPr>
            <a:spLocks noChangeArrowheads="1"/>
          </p:cNvSpPr>
          <p:nvPr/>
        </p:nvSpPr>
        <p:spPr bwMode="auto">
          <a:xfrm>
            <a:off x="2484438" y="3716338"/>
            <a:ext cx="5762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0</a:t>
            </a:r>
            <a:endParaRPr kumimoji="0" lang="en-US" altLang="zh-CN">
              <a:latin typeface="French Script MT" pitchFamily="66" charset="0"/>
              <a:sym typeface="Symbol" pitchFamily="18" charset="2"/>
            </a:endParaRPr>
          </a:p>
        </p:txBody>
      </p:sp>
      <p:sp>
        <p:nvSpPr>
          <p:cNvPr id="230418" name="Line 22"/>
          <p:cNvSpPr>
            <a:spLocks noChangeShapeType="1"/>
          </p:cNvSpPr>
          <p:nvPr/>
        </p:nvSpPr>
        <p:spPr bwMode="auto">
          <a:xfrm>
            <a:off x="1979613" y="3068638"/>
            <a:ext cx="1512887" cy="10096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0419" name="AutoShape 23"/>
          <p:cNvSpPr>
            <a:spLocks noChangeArrowheads="1"/>
          </p:cNvSpPr>
          <p:nvPr/>
        </p:nvSpPr>
        <p:spPr bwMode="auto">
          <a:xfrm>
            <a:off x="2627313" y="3500438"/>
            <a:ext cx="142875" cy="144462"/>
          </a:xfrm>
          <a:prstGeom prst="octagon">
            <a:avLst>
              <a:gd name="adj" fmla="val 2928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5592088" name="Rectangle 24"/>
          <p:cNvSpPr>
            <a:spLocks noChangeArrowheads="1"/>
          </p:cNvSpPr>
          <p:nvPr/>
        </p:nvSpPr>
        <p:spPr bwMode="auto">
          <a:xfrm>
            <a:off x="6877050" y="2133600"/>
            <a:ext cx="3762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latin typeface="French Script MT" pitchFamily="66" charset="0"/>
                <a:sym typeface="Symbol" pitchFamily="18" charset="2"/>
              </a:rPr>
              <a:t></a:t>
            </a:r>
          </a:p>
        </p:txBody>
      </p:sp>
      <p:sp>
        <p:nvSpPr>
          <p:cNvPr id="230421" name="Rectangle 25"/>
          <p:cNvSpPr>
            <a:spLocks noChangeArrowheads="1"/>
          </p:cNvSpPr>
          <p:nvPr/>
        </p:nvSpPr>
        <p:spPr bwMode="auto">
          <a:xfrm>
            <a:off x="6223000" y="1125538"/>
            <a:ext cx="108267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99"/>
                </a:solidFill>
                <a:latin typeface="Times New Roman" pitchFamily="18" charset="0"/>
                <a:sym typeface="Euclid Math One" pitchFamily="18" charset="2"/>
              </a:rPr>
              <a:t>Im </a:t>
            </a:r>
            <a:r>
              <a:rPr kumimoji="0" lang="en-US" altLang="zh-CN">
                <a:solidFill>
                  <a:srgbClr val="000099"/>
                </a:solidFill>
              </a:rPr>
              <a:t>A</a:t>
            </a:r>
          </a:p>
        </p:txBody>
      </p:sp>
      <p:sp>
        <p:nvSpPr>
          <p:cNvPr id="5592090" name="Line 26"/>
          <p:cNvSpPr>
            <a:spLocks noChangeShapeType="1"/>
          </p:cNvSpPr>
          <p:nvPr/>
        </p:nvSpPr>
        <p:spPr bwMode="auto">
          <a:xfrm>
            <a:off x="1979613" y="2060575"/>
            <a:ext cx="1512887" cy="10096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0423" name="Line 28"/>
          <p:cNvSpPr>
            <a:spLocks noChangeShapeType="1"/>
          </p:cNvSpPr>
          <p:nvPr/>
        </p:nvSpPr>
        <p:spPr bwMode="auto">
          <a:xfrm>
            <a:off x="3851275" y="5876925"/>
            <a:ext cx="2232025" cy="0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0424" name="Rectangle 29"/>
          <p:cNvSpPr>
            <a:spLocks noChangeArrowheads="1"/>
          </p:cNvSpPr>
          <p:nvPr/>
        </p:nvSpPr>
        <p:spPr bwMode="auto">
          <a:xfrm>
            <a:off x="4500563" y="5229225"/>
            <a:ext cx="757237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/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92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92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92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92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000"/>
                                        <p:tgtEl>
                                          <p:spTgt spid="559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000"/>
                                        <p:tgtEl>
                                          <p:spTgt spid="559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5920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55920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592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592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2070" grpId="0" animBg="1"/>
      <p:bldP spid="5592071" grpId="0" animBg="1"/>
      <p:bldP spid="5592083" grpId="0" animBg="1"/>
      <p:bldP spid="5592088" grpId="0"/>
      <p:bldP spid="559209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949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832475"/>
          </a:xfrm>
        </p:spPr>
        <p:txBody>
          <a:bodyPr/>
          <a:lstStyle/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: U → V </a:t>
            </a:r>
            <a:r>
              <a:rPr lang="zh-CN" altLang="en-US" b="1" dirty="0" smtClean="0">
                <a:latin typeface="Times New Roman" pitchFamily="18" charset="0"/>
              </a:rPr>
              <a:t>是线性映射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若  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则一定存在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 </a:t>
            </a:r>
            <a:r>
              <a:rPr lang="en-US" altLang="zh-CN" b="1" dirty="0" smtClean="0">
                <a:latin typeface="Times New Roman" pitchFamily="18" charset="0"/>
              </a:rPr>
              <a:t>U ,   </a:t>
            </a:r>
            <a:r>
              <a:rPr lang="zh-CN" altLang="en-US" b="1" dirty="0" smtClean="0">
                <a:latin typeface="Times New Roman" pitchFamily="18" charset="0"/>
              </a:rPr>
              <a:t>使得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 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                            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 =   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若还有   </a:t>
            </a:r>
            <a:r>
              <a:rPr lang="en-US" altLang="zh-CN" b="1" dirty="0" smtClean="0">
                <a:latin typeface="Times New Roman" pitchFamily="18" charset="0"/>
              </a:rPr>
              <a:t>U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使得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 =   ,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则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    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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)  =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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 =  0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即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           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   </a:t>
            </a:r>
            <a:r>
              <a:rPr lang="en-US" altLang="zh-CN" b="1" dirty="0" smtClean="0">
                <a:latin typeface="Times New Roman" pitchFamily="18" charset="0"/>
              </a:rPr>
              <a:t>Ker </a:t>
            </a:r>
            <a:r>
              <a:rPr lang="en-US" altLang="zh-CN" b="1" dirty="0" smtClean="0"/>
              <a:t>A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       </a:t>
            </a:r>
            <a:r>
              <a:rPr lang="zh-CN" altLang="en-US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sym typeface="Euclid Math One" pitchFamily="18" charset="2"/>
              </a:rPr>
              <a:t>的原像集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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+ </a:t>
            </a:r>
            <a:r>
              <a:rPr lang="en-US" altLang="zh-CN" b="1" dirty="0" smtClean="0">
                <a:latin typeface="Times New Roman" pitchFamily="18" charset="0"/>
              </a:rPr>
              <a:t>Ker </a:t>
            </a:r>
            <a:r>
              <a:rPr lang="en-US" altLang="zh-CN" b="1" dirty="0" smtClean="0"/>
              <a:t>A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95738" y="5516563"/>
            <a:ext cx="522287" cy="5857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Times New Roman" pitchFamily="18" charset="0"/>
                <a:sym typeface="Symbol" pitchFamily="18" charset="2"/>
              </a:rPr>
              <a:t>= </a:t>
            </a:r>
            <a:endParaRPr lang="zh-CN" altLang="en-US"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9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79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9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079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9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079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9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79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79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79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/>
              <a:t> </a:t>
            </a:r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</p:txBody>
      </p:sp>
      <p:graphicFrame>
        <p:nvGraphicFramePr>
          <p:cNvPr id="112643" name="Object 6"/>
          <p:cNvGraphicFramePr>
            <a:graphicFrameLocks noChangeAspect="1"/>
          </p:cNvGraphicFramePr>
          <p:nvPr/>
        </p:nvGraphicFramePr>
        <p:xfrm>
          <a:off x="755650" y="3141663"/>
          <a:ext cx="4397375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9" name="公式" r:id="rId3" imgW="1307532" imgH="203112" progId="Equation.3">
                  <p:embed/>
                </p:oleObj>
              </mc:Choice>
              <mc:Fallback>
                <p:oleObj name="公式" r:id="rId3" imgW="1307532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141663"/>
                        <a:ext cx="4397375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4" name="Object 7"/>
          <p:cNvGraphicFramePr>
            <a:graphicFrameLocks noChangeAspect="1"/>
          </p:cNvGraphicFramePr>
          <p:nvPr/>
        </p:nvGraphicFramePr>
        <p:xfrm>
          <a:off x="755650" y="4076700"/>
          <a:ext cx="64976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0" name="公式" r:id="rId5" imgW="1916868" imgH="203112" progId="Equation.3">
                  <p:embed/>
                </p:oleObj>
              </mc:Choice>
              <mc:Fallback>
                <p:oleObj name="公式" r:id="rId5" imgW="1916868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076700"/>
                        <a:ext cx="649763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5" name="Object 8"/>
          <p:cNvGraphicFramePr>
            <a:graphicFrameLocks noChangeAspect="1"/>
          </p:cNvGraphicFramePr>
          <p:nvPr/>
        </p:nvGraphicFramePr>
        <p:xfrm>
          <a:off x="755650" y="5013325"/>
          <a:ext cx="55816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1" name="公式" r:id="rId7" imgW="1663700" imgH="203200" progId="Equation.3">
                  <p:embed/>
                </p:oleObj>
              </mc:Choice>
              <mc:Fallback>
                <p:oleObj name="公式" r:id="rId7" imgW="1663700" imgH="203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013325"/>
                        <a:ext cx="55816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6" name="Object 9"/>
          <p:cNvGraphicFramePr>
            <a:graphicFrameLocks noChangeAspect="1"/>
          </p:cNvGraphicFramePr>
          <p:nvPr/>
        </p:nvGraphicFramePr>
        <p:xfrm>
          <a:off x="827088" y="2133600"/>
          <a:ext cx="4773612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2" name="公式" r:id="rId9" imgW="1485900" imgH="203200" progId="Equation.3">
                  <p:embed/>
                </p:oleObj>
              </mc:Choice>
              <mc:Fallback>
                <p:oleObj name="公式" r:id="rId9" imgW="1485900" imgH="203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133600"/>
                        <a:ext cx="4773612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47" name="Picture 10" descr="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8" name="Rectangle 1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 </a:t>
            </a:r>
            <a:r>
              <a:rPr lang="zh-CN" altLang="en-US" sz="4000" b="1" smtClean="0">
                <a:solidFill>
                  <a:schemeClr val="bg1"/>
                </a:solidFill>
              </a:rPr>
              <a:t>公理的推论</a:t>
            </a:r>
            <a:r>
              <a:rPr lang="en-US" altLang="zh-CN" sz="4000" b="1" smtClean="0">
                <a:solidFill>
                  <a:schemeClr val="bg1"/>
                </a:solidFill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pPr eaLnBrk="1" hangingPunct="1"/>
            <a:r>
              <a:rPr lang="en-US" altLang="zh-CN" sz="3200" b="1" smtClean="0">
                <a:solidFill>
                  <a:schemeClr val="tx1"/>
                </a:solidFill>
                <a:sym typeface="Symbol" pitchFamily="18" charset="2"/>
              </a:rPr>
              <a:t></a:t>
            </a:r>
            <a:r>
              <a:rPr lang="en-US" altLang="zh-CN" sz="3200" smtClean="0">
                <a:sym typeface="Symbol" pitchFamily="18" charset="2"/>
              </a:rPr>
              <a:t> </a:t>
            </a:r>
            <a:r>
              <a:rPr lang="en-US" altLang="zh-CN" sz="3200" b="1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sz="3200" b="1" smtClean="0">
                <a:latin typeface="Times New Roman" pitchFamily="18" charset="0"/>
              </a:rPr>
              <a:t>Im </a:t>
            </a:r>
            <a:r>
              <a:rPr lang="en-US" altLang="zh-CN" sz="3200" b="1" smtClean="0"/>
              <a:t>A</a:t>
            </a:r>
            <a:r>
              <a:rPr lang="en-US" altLang="zh-CN" sz="3200" b="1" smtClean="0">
                <a:latin typeface="Lucida Calligraphy" pitchFamily="66" charset="0"/>
                <a:sym typeface="Euclid Math One" pitchFamily="18" charset="2"/>
              </a:rPr>
              <a:t> </a:t>
            </a:r>
            <a:r>
              <a:rPr lang="zh-CN" altLang="en-US" sz="3200" b="1" smtClean="0">
                <a:latin typeface="Lucida Calligraphy" pitchFamily="66" charset="0"/>
                <a:sym typeface="Euclid Math One" pitchFamily="18" charset="2"/>
              </a:rPr>
              <a:t>的原像是一个 </a:t>
            </a:r>
            <a:r>
              <a:rPr lang="en-US" altLang="zh-CN" sz="3200" b="1" smtClean="0">
                <a:latin typeface="Times New Roman" pitchFamily="18" charset="0"/>
                <a:sym typeface="Euclid Math One" pitchFamily="18" charset="2"/>
              </a:rPr>
              <a:t>Ker </a:t>
            </a:r>
            <a:r>
              <a:rPr lang="en-US" altLang="zh-CN" sz="3200" b="1" smtClean="0"/>
              <a:t>A</a:t>
            </a:r>
            <a:r>
              <a:rPr lang="en-US" altLang="zh-CN" sz="3200" b="1" smtClean="0">
                <a:latin typeface="Lucida Calligraphy" pitchFamily="66" charset="0"/>
                <a:sym typeface="Euclid Math One" pitchFamily="18" charset="2"/>
              </a:rPr>
              <a:t> - </a:t>
            </a:r>
            <a:r>
              <a:rPr lang="zh-CN" altLang="en-US" sz="3200" b="1" smtClean="0">
                <a:latin typeface="Lucida Calligraphy" pitchFamily="66" charset="0"/>
                <a:sym typeface="Euclid Math One" pitchFamily="18" charset="2"/>
              </a:rPr>
              <a:t>陪集</a:t>
            </a:r>
          </a:p>
        </p:txBody>
      </p:sp>
      <p:sp>
        <p:nvSpPr>
          <p:cNvPr id="232451" name="Rectangle 3"/>
          <p:cNvSpPr>
            <a:spLocks noChangeArrowheads="1"/>
          </p:cNvSpPr>
          <p:nvPr/>
        </p:nvSpPr>
        <p:spPr bwMode="auto">
          <a:xfrm>
            <a:off x="6516688" y="5516563"/>
            <a:ext cx="7191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V </a:t>
            </a:r>
            <a:endParaRPr kumimoji="0" lang="en-US" altLang="zh-CN">
              <a:latin typeface="French Script MT" pitchFamily="66" charset="0"/>
              <a:sym typeface="Symbol" pitchFamily="18" charset="2"/>
            </a:endParaRPr>
          </a:p>
        </p:txBody>
      </p:sp>
      <p:sp>
        <p:nvSpPr>
          <p:cNvPr id="232452" name="AutoShape 4"/>
          <p:cNvSpPr>
            <a:spLocks noChangeArrowheads="1"/>
          </p:cNvSpPr>
          <p:nvPr/>
        </p:nvSpPr>
        <p:spPr bwMode="auto">
          <a:xfrm rot="5400000">
            <a:off x="4500563" y="2492375"/>
            <a:ext cx="4319587" cy="1871663"/>
          </a:xfrm>
          <a:prstGeom prst="parallelogram">
            <a:avLst>
              <a:gd name="adj" fmla="val 57697"/>
            </a:avLst>
          </a:prstGeom>
          <a:solidFill>
            <a:srgbClr val="FFCC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232453" name="Rectangle 5"/>
          <p:cNvSpPr>
            <a:spLocks noChangeArrowheads="1"/>
          </p:cNvSpPr>
          <p:nvPr/>
        </p:nvSpPr>
        <p:spPr bwMode="auto">
          <a:xfrm>
            <a:off x="2700338" y="5516563"/>
            <a:ext cx="4746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U</a:t>
            </a:r>
          </a:p>
        </p:txBody>
      </p:sp>
      <p:sp>
        <p:nvSpPr>
          <p:cNvPr id="5593094" name="Line 6"/>
          <p:cNvSpPr>
            <a:spLocks noChangeShapeType="1"/>
          </p:cNvSpPr>
          <p:nvPr/>
        </p:nvSpPr>
        <p:spPr bwMode="auto">
          <a:xfrm flipV="1">
            <a:off x="3492500" y="2349500"/>
            <a:ext cx="3167063" cy="720725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593095" name="Line 7"/>
          <p:cNvSpPr>
            <a:spLocks noChangeShapeType="1"/>
          </p:cNvSpPr>
          <p:nvPr/>
        </p:nvSpPr>
        <p:spPr bwMode="auto">
          <a:xfrm>
            <a:off x="1979613" y="2060575"/>
            <a:ext cx="4608512" cy="287338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2456" name="Line 8"/>
          <p:cNvSpPr>
            <a:spLocks noChangeShapeType="1"/>
          </p:cNvSpPr>
          <p:nvPr/>
        </p:nvSpPr>
        <p:spPr bwMode="auto">
          <a:xfrm flipV="1">
            <a:off x="3492500" y="3500438"/>
            <a:ext cx="3167063" cy="576262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2457" name="Line 10"/>
          <p:cNvSpPr>
            <a:spLocks noChangeShapeType="1"/>
          </p:cNvSpPr>
          <p:nvPr/>
        </p:nvSpPr>
        <p:spPr bwMode="auto">
          <a:xfrm>
            <a:off x="1979613" y="3068638"/>
            <a:ext cx="4608512" cy="431800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2458" name="Rectangle 11"/>
          <p:cNvSpPr>
            <a:spLocks noChangeArrowheads="1"/>
          </p:cNvSpPr>
          <p:nvPr/>
        </p:nvSpPr>
        <p:spPr bwMode="auto">
          <a:xfrm>
            <a:off x="6659563" y="3573463"/>
            <a:ext cx="5762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0</a:t>
            </a:r>
            <a:endParaRPr kumimoji="0" lang="en-US" altLang="zh-CN">
              <a:latin typeface="French Script MT" pitchFamily="66" charset="0"/>
              <a:sym typeface="Symbol" pitchFamily="18" charset="2"/>
            </a:endParaRPr>
          </a:p>
        </p:txBody>
      </p:sp>
      <p:sp>
        <p:nvSpPr>
          <p:cNvPr id="232459" name="Rectangle 12"/>
          <p:cNvSpPr>
            <a:spLocks noChangeArrowheads="1"/>
          </p:cNvSpPr>
          <p:nvPr/>
        </p:nvSpPr>
        <p:spPr bwMode="auto">
          <a:xfrm>
            <a:off x="588963" y="2749550"/>
            <a:ext cx="12573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E20000"/>
                </a:solidFill>
                <a:latin typeface="Times New Roman" pitchFamily="18" charset="0"/>
              </a:rPr>
              <a:t>Ker </a:t>
            </a:r>
            <a:r>
              <a:rPr kumimoji="0" lang="en-US" altLang="zh-CN">
                <a:solidFill>
                  <a:srgbClr val="E20000"/>
                </a:solidFill>
              </a:rPr>
              <a:t>A</a:t>
            </a:r>
          </a:p>
        </p:txBody>
      </p:sp>
      <p:sp>
        <p:nvSpPr>
          <p:cNvPr id="232460" name="Line 13"/>
          <p:cNvSpPr>
            <a:spLocks noChangeShapeType="1"/>
          </p:cNvSpPr>
          <p:nvPr/>
        </p:nvSpPr>
        <p:spPr bwMode="auto">
          <a:xfrm flipV="1">
            <a:off x="6588125" y="1773238"/>
            <a:ext cx="71438" cy="3240087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2461" name="AutoShape 14"/>
          <p:cNvSpPr>
            <a:spLocks noChangeArrowheads="1"/>
          </p:cNvSpPr>
          <p:nvPr/>
        </p:nvSpPr>
        <p:spPr bwMode="auto">
          <a:xfrm>
            <a:off x="6516688" y="3429000"/>
            <a:ext cx="142875" cy="144463"/>
          </a:xfrm>
          <a:prstGeom prst="octagon">
            <a:avLst>
              <a:gd name="adj" fmla="val 2928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5593103" name="AutoShape 15"/>
          <p:cNvSpPr>
            <a:spLocks noChangeArrowheads="1"/>
          </p:cNvSpPr>
          <p:nvPr/>
        </p:nvSpPr>
        <p:spPr bwMode="auto">
          <a:xfrm>
            <a:off x="6588125" y="2276475"/>
            <a:ext cx="142875" cy="144463"/>
          </a:xfrm>
          <a:prstGeom prst="octagon">
            <a:avLst>
              <a:gd name="adj" fmla="val 2928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232463" name="AutoShape 16"/>
          <p:cNvSpPr>
            <a:spLocks noChangeArrowheads="1"/>
          </p:cNvSpPr>
          <p:nvPr/>
        </p:nvSpPr>
        <p:spPr bwMode="auto">
          <a:xfrm rot="5400000">
            <a:off x="792163" y="2744788"/>
            <a:ext cx="3887787" cy="1512887"/>
          </a:xfrm>
          <a:prstGeom prst="parallelogram">
            <a:avLst>
              <a:gd name="adj" fmla="val 64245"/>
            </a:avLst>
          </a:prstGeom>
          <a:solidFill>
            <a:srgbClr val="00FF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232464" name="Rectangle 17"/>
          <p:cNvSpPr>
            <a:spLocks noChangeArrowheads="1"/>
          </p:cNvSpPr>
          <p:nvPr/>
        </p:nvSpPr>
        <p:spPr bwMode="auto">
          <a:xfrm>
            <a:off x="2484438" y="3716338"/>
            <a:ext cx="5762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0</a:t>
            </a:r>
            <a:endParaRPr kumimoji="0" lang="en-US" altLang="zh-CN">
              <a:latin typeface="French Script MT" pitchFamily="66" charset="0"/>
              <a:sym typeface="Symbol" pitchFamily="18" charset="2"/>
            </a:endParaRPr>
          </a:p>
        </p:txBody>
      </p:sp>
      <p:sp>
        <p:nvSpPr>
          <p:cNvPr id="232465" name="Line 18"/>
          <p:cNvSpPr>
            <a:spLocks noChangeShapeType="1"/>
          </p:cNvSpPr>
          <p:nvPr/>
        </p:nvSpPr>
        <p:spPr bwMode="auto">
          <a:xfrm>
            <a:off x="1979613" y="3068638"/>
            <a:ext cx="1512887" cy="10096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2466" name="AutoShape 19"/>
          <p:cNvSpPr>
            <a:spLocks noChangeArrowheads="1"/>
          </p:cNvSpPr>
          <p:nvPr/>
        </p:nvSpPr>
        <p:spPr bwMode="auto">
          <a:xfrm>
            <a:off x="2627313" y="3500438"/>
            <a:ext cx="142875" cy="144462"/>
          </a:xfrm>
          <a:prstGeom prst="octagon">
            <a:avLst>
              <a:gd name="adj" fmla="val 2928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5593108" name="Rectangle 20"/>
          <p:cNvSpPr>
            <a:spLocks noChangeArrowheads="1"/>
          </p:cNvSpPr>
          <p:nvPr/>
        </p:nvSpPr>
        <p:spPr bwMode="auto">
          <a:xfrm>
            <a:off x="6877050" y="2133600"/>
            <a:ext cx="3762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latin typeface="French Script MT" pitchFamily="66" charset="0"/>
                <a:sym typeface="Symbol" pitchFamily="18" charset="2"/>
              </a:rPr>
              <a:t></a:t>
            </a:r>
          </a:p>
        </p:txBody>
      </p:sp>
      <p:sp>
        <p:nvSpPr>
          <p:cNvPr id="232468" name="Rectangle 21"/>
          <p:cNvSpPr>
            <a:spLocks noChangeArrowheads="1"/>
          </p:cNvSpPr>
          <p:nvPr/>
        </p:nvSpPr>
        <p:spPr bwMode="auto">
          <a:xfrm>
            <a:off x="6223000" y="1125538"/>
            <a:ext cx="108267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99"/>
                </a:solidFill>
                <a:latin typeface="Times New Roman" pitchFamily="18" charset="0"/>
                <a:sym typeface="Euclid Math One" pitchFamily="18" charset="2"/>
              </a:rPr>
              <a:t>Im </a:t>
            </a:r>
            <a:r>
              <a:rPr kumimoji="0" lang="en-US" altLang="zh-CN">
                <a:solidFill>
                  <a:srgbClr val="000099"/>
                </a:solidFill>
              </a:rPr>
              <a:t>A</a:t>
            </a:r>
          </a:p>
        </p:txBody>
      </p:sp>
      <p:sp>
        <p:nvSpPr>
          <p:cNvPr id="5593110" name="Line 22"/>
          <p:cNvSpPr>
            <a:spLocks noChangeShapeType="1"/>
          </p:cNvSpPr>
          <p:nvPr/>
        </p:nvSpPr>
        <p:spPr bwMode="auto">
          <a:xfrm>
            <a:off x="1979613" y="2060575"/>
            <a:ext cx="1512887" cy="10096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2470" name="Line 23"/>
          <p:cNvSpPr>
            <a:spLocks noChangeShapeType="1"/>
          </p:cNvSpPr>
          <p:nvPr/>
        </p:nvSpPr>
        <p:spPr bwMode="auto">
          <a:xfrm>
            <a:off x="3851275" y="5876925"/>
            <a:ext cx="2232025" cy="0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2471" name="Rectangle 24"/>
          <p:cNvSpPr>
            <a:spLocks noChangeArrowheads="1"/>
          </p:cNvSpPr>
          <p:nvPr/>
        </p:nvSpPr>
        <p:spPr bwMode="auto">
          <a:xfrm>
            <a:off x="4500563" y="5229225"/>
            <a:ext cx="757237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/>
              <a:t>A</a:t>
            </a:r>
          </a:p>
        </p:txBody>
      </p:sp>
      <p:sp>
        <p:nvSpPr>
          <p:cNvPr id="5593113" name="Rectangle 25"/>
          <p:cNvSpPr>
            <a:spLocks noChangeArrowheads="1"/>
          </p:cNvSpPr>
          <p:nvPr/>
        </p:nvSpPr>
        <p:spPr bwMode="auto">
          <a:xfrm>
            <a:off x="0" y="1700213"/>
            <a:ext cx="2017713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Times New Roman" pitchFamily="18" charset="0"/>
                <a:sym typeface="Symbol" pitchFamily="18" charset="2"/>
              </a:rPr>
              <a:t></a:t>
            </a:r>
            <a:r>
              <a:rPr kumimoji="0" lang="en-US" altLang="zh-CN">
                <a:latin typeface="Times New Roman" pitchFamily="18" charset="0"/>
              </a:rPr>
              <a:t> + </a:t>
            </a:r>
            <a:r>
              <a:rPr kumimoji="0" lang="en-US" altLang="zh-CN">
                <a:solidFill>
                  <a:srgbClr val="E20000"/>
                </a:solidFill>
                <a:latin typeface="Times New Roman" pitchFamily="18" charset="0"/>
              </a:rPr>
              <a:t>Ker </a:t>
            </a:r>
            <a:r>
              <a:rPr kumimoji="0" lang="en-US" altLang="zh-CN">
                <a:solidFill>
                  <a:srgbClr val="E20000"/>
                </a:solidFill>
              </a:rPr>
              <a:t>A</a:t>
            </a:r>
            <a:endParaRPr kumimoji="0" lang="en-US" altLang="zh-CN">
              <a:solidFill>
                <a:srgbClr val="E20000"/>
              </a:solidFill>
              <a:sym typeface="Euclid Math One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93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93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93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93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000"/>
                                        <p:tgtEl>
                                          <p:spTgt spid="559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000"/>
                                        <p:tgtEl>
                                          <p:spTgt spid="559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59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593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593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593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593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3094" grpId="0" animBg="1"/>
      <p:bldP spid="5593095" grpId="0" animBg="1"/>
      <p:bldP spid="5593103" grpId="0" animBg="1"/>
      <p:bldP spid="5593108" grpId="0"/>
      <p:bldP spid="5593110" grpId="0" animBg="1"/>
      <p:bldP spid="559311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96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: U </a:t>
            </a:r>
            <a:r>
              <a:rPr lang="en-US" altLang="zh-CN" b="1" dirty="0" smtClean="0"/>
              <a:t>→</a:t>
            </a:r>
            <a:r>
              <a:rPr lang="en-US" altLang="zh-CN" b="1" dirty="0" smtClean="0">
                <a:latin typeface="Times New Roman" pitchFamily="18" charset="0"/>
              </a:rPr>
              <a:t> V </a:t>
            </a:r>
            <a:r>
              <a:rPr lang="zh-CN" altLang="en-US" b="1" dirty="0" smtClean="0">
                <a:latin typeface="Times New Roman" pitchFamily="18" charset="0"/>
              </a:rPr>
              <a:t>是线性映射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则映射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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:  U / Ker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   →  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/>
              <a:t>A 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         + </a:t>
            </a:r>
            <a:r>
              <a:rPr lang="en-US" altLang="zh-CN" b="1" dirty="0" smtClean="0">
                <a:latin typeface="Times New Roman" pitchFamily="18" charset="0"/>
              </a:rPr>
              <a:t>Ker </a:t>
            </a:r>
            <a:r>
              <a:rPr lang="en-US" altLang="zh-CN" b="1" dirty="0" smtClean="0"/>
              <a:t>A 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dirty="0" smtClean="0">
                <a:sym typeface="Symbol"/>
              </a:rPr>
              <a:t></a:t>
            </a:r>
            <a:r>
              <a:rPr lang="en-US" altLang="zh-CN" dirty="0" smtClean="0">
                <a:sym typeface="MT Extra" pitchFamily="18" charset="2"/>
              </a:rPr>
              <a:t>  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Lucida Calligraphy" pitchFamily="66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是</a:t>
            </a:r>
            <a:r>
              <a:rPr lang="zh-CN" altLang="en-US" b="1" dirty="0" smtClean="0">
                <a:latin typeface="Times New Roman" pitchFamily="18" charset="0"/>
              </a:rPr>
              <a:t>商空间到像空间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的同构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solidFill>
                  <a:srgbClr val="1015D2"/>
                </a:solidFill>
              </a:rPr>
              <a:t>     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sym typeface="Symbol" pitchFamily="18" charset="2"/>
              </a:rPr>
              <a:t> 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dirty="0" smtClean="0">
                <a:solidFill>
                  <a:srgbClr val="1015D2"/>
                </a:solidFill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sym typeface="Symbol" pitchFamily="18" charset="2"/>
              </a:rPr>
              <a:t>   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</a:rPr>
              <a:t>Ker </a:t>
            </a:r>
            <a:r>
              <a:rPr lang="en-US" altLang="zh-CN" b="1" dirty="0" smtClean="0">
                <a:solidFill>
                  <a:srgbClr val="1015D2"/>
                </a:solidFill>
              </a:rPr>
              <a:t>A  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sym typeface="Symbol" pitchFamily="18" charset="2"/>
              </a:rPr>
              <a:t></a:t>
            </a:r>
            <a:r>
              <a:rPr lang="en-US" altLang="zh-CN" b="1" dirty="0" smtClean="0">
                <a:solidFill>
                  <a:srgbClr val="1015D2"/>
                </a:solidFill>
              </a:rPr>
              <a:t>   A</a:t>
            </a:r>
            <a:r>
              <a:rPr lang="en-US" altLang="zh-CN" b="1" dirty="0" smtClean="0">
                <a:solidFill>
                  <a:srgbClr val="1015D2"/>
                </a:solidFill>
                <a:latin typeface="Lucida Calligraphy" pitchFamily="66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sym typeface="Symbol" pitchFamily="18" charset="2"/>
              </a:rPr>
              <a:t> 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</a:rPr>
              <a:t> = </a:t>
            </a:r>
            <a:r>
              <a:rPr lang="en-US" altLang="zh-CN" b="1" dirty="0" smtClean="0">
                <a:solidFill>
                  <a:srgbClr val="1015D2"/>
                </a:solidFill>
              </a:rPr>
              <a:t>A</a:t>
            </a:r>
            <a:r>
              <a:rPr lang="en-US" altLang="zh-CN" b="1" dirty="0" smtClean="0">
                <a:solidFill>
                  <a:srgbClr val="1015D2"/>
                </a:solidFill>
                <a:latin typeface="Lucida Calligraphy" pitchFamily="66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sym typeface="Symbol" pitchFamily="18" charset="2"/>
              </a:rPr>
              <a:t> </a:t>
            </a:r>
            <a:endParaRPr lang="en-US" altLang="zh-CN" b="1" dirty="0" smtClean="0">
              <a:solidFill>
                <a:srgbClr val="1015D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solidFill>
                  <a:srgbClr val="1015D2"/>
                </a:solidFill>
                <a:latin typeface="Lucida Calligraphy" pitchFamily="66" charset="0"/>
                <a:sym typeface="Euclid Math One" pitchFamily="18" charset="2"/>
              </a:rPr>
              <a:t>   故 </a:t>
            </a:r>
            <a:r>
              <a:rPr lang="zh-CN" altLang="en-US" b="1" dirty="0" smtClean="0">
                <a:solidFill>
                  <a:srgbClr val="1015D2"/>
                </a:solidFill>
                <a:latin typeface="Times New Roman" pitchFamily="18" charset="0"/>
                <a:sym typeface="Symbol" pitchFamily="18" charset="2"/>
              </a:rPr>
              <a:t> 有意义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sym typeface="Symbol" pitchFamily="18" charset="2"/>
              </a:rPr>
              <a:t>,  </a:t>
            </a:r>
            <a:r>
              <a:rPr lang="zh-CN" altLang="en-US" b="1" dirty="0" smtClean="0">
                <a:solidFill>
                  <a:srgbClr val="1015D2"/>
                </a:solidFill>
                <a:latin typeface="Times New Roman" pitchFamily="18" charset="0"/>
                <a:sym typeface="Symbol" pitchFamily="18" charset="2"/>
              </a:rPr>
              <a:t>既是满射又是单射</a:t>
            </a:r>
          </a:p>
        </p:txBody>
      </p:sp>
      <p:pic>
        <p:nvPicPr>
          <p:cNvPr id="233475" name="Picture 6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3476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线性映射基本定理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4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4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4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4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71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76250"/>
            <a:ext cx="8229600" cy="5649913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映射 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:  </a:t>
            </a:r>
            <a:r>
              <a:rPr lang="en-US" altLang="zh-CN" b="1" smtClean="0">
                <a:latin typeface="Times New Roman" pitchFamily="18" charset="0"/>
              </a:rPr>
              <a:t>U / Ker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  →   Im </a:t>
            </a:r>
            <a:r>
              <a:rPr lang="en-US" altLang="zh-CN" b="1" smtClean="0"/>
              <a:t>A </a:t>
            </a: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 (  +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Ker </a:t>
            </a:r>
            <a:r>
              <a:rPr lang="en-US" altLang="zh-CN" b="1" smtClean="0">
                <a:solidFill>
                  <a:srgbClr val="0000FF"/>
                </a:solidFill>
              </a:rPr>
              <a:t>A</a:t>
            </a:r>
            <a:r>
              <a:rPr lang="en-US" altLang="zh-CN" b="1" smtClean="0">
                <a:solidFill>
                  <a:srgbClr val="0000FF"/>
                </a:solidFill>
                <a:latin typeface="Lucida Calligraphy" pitchFamily="66" charset="0"/>
                <a:sym typeface="Euclid Math One" pitchFamily="18" charset="2"/>
              </a:rPr>
              <a:t>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smtClean="0">
                <a:solidFill>
                  <a:srgbClr val="0000FF"/>
                </a:solidFill>
                <a:sym typeface="MT Extra" pitchFamily="18" charset="2"/>
              </a:rPr>
              <a:t>  </a:t>
            </a:r>
            <a:r>
              <a:rPr lang="en-US" altLang="zh-CN" b="1" smtClean="0">
                <a:solidFill>
                  <a:srgbClr val="0000FF"/>
                </a:solidFill>
              </a:rPr>
              <a:t>A</a:t>
            </a:r>
            <a:r>
              <a:rPr lang="en-US" altLang="zh-CN" b="1" smtClean="0">
                <a:solidFill>
                  <a:srgbClr val="0000FF"/>
                </a:solidFill>
                <a:latin typeface="Lucida Calligraphy" pitchFamily="66" charset="0"/>
                <a:sym typeface="Euclid Math One" pitchFamily="18" charset="2"/>
              </a:rPr>
              <a:t>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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保持运算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:      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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U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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(  + </a:t>
            </a:r>
            <a:r>
              <a:rPr lang="en-US" altLang="zh-CN" b="1" smtClean="0">
                <a:latin typeface="Times New Roman" pitchFamily="18" charset="0"/>
              </a:rPr>
              <a:t>Ker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Lucida Calligraphy" pitchFamily="66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 + (   + </a:t>
            </a:r>
            <a:r>
              <a:rPr lang="en-US" altLang="zh-CN" b="1" smtClean="0">
                <a:latin typeface="Times New Roman" pitchFamily="18" charset="0"/>
              </a:rPr>
              <a:t>Ker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)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)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=     (   +   +  </a:t>
            </a:r>
            <a:r>
              <a:rPr lang="en-US" altLang="zh-CN" b="1" smtClean="0">
                <a:latin typeface="Times New Roman" pitchFamily="18" charset="0"/>
              </a:rPr>
              <a:t>Ker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Lucida Calligraphy" pitchFamily="66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=   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(  +   )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=   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  +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 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=     (  + </a:t>
            </a:r>
            <a:r>
              <a:rPr lang="en-US" altLang="zh-CN" b="1" smtClean="0">
                <a:latin typeface="Times New Roman" pitchFamily="18" charset="0"/>
              </a:rPr>
              <a:t>Ker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Lucida Calligraphy" pitchFamily="66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  +    (   + </a:t>
            </a:r>
            <a:r>
              <a:rPr lang="en-US" altLang="zh-CN" b="1" smtClean="0">
                <a:latin typeface="Times New Roman" pitchFamily="18" charset="0"/>
              </a:rPr>
              <a:t>Ker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6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6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6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6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6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6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6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6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6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6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6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6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6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6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6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pPr eaLnBrk="1" hangingPunct="1"/>
            <a:r>
              <a:rPr lang="en-US" altLang="zh-CN" sz="4000" b="1" dirty="0" smtClean="0">
                <a:latin typeface="Times New Roman" pitchFamily="18" charset="0"/>
              </a:rPr>
              <a:t>U / Ker </a:t>
            </a:r>
            <a:r>
              <a:rPr lang="en-US" altLang="zh-CN" sz="4000" b="1" dirty="0" smtClean="0"/>
              <a:t>A</a:t>
            </a:r>
            <a:r>
              <a:rPr lang="en-US" altLang="zh-CN" sz="4000" b="1" dirty="0" smtClean="0">
                <a:latin typeface="Times New Roman" pitchFamily="18" charset="0"/>
              </a:rPr>
              <a:t>   </a:t>
            </a:r>
            <a:r>
              <a:rPr lang="en-US" altLang="zh-CN" sz="4000" b="1" dirty="0" smtClean="0">
                <a:latin typeface="Times New Roman" pitchFamily="18" charset="0"/>
                <a:sym typeface="Symbol" pitchFamily="18" charset="2"/>
              </a:rPr>
              <a:t>   </a:t>
            </a:r>
            <a:r>
              <a:rPr lang="en-US" altLang="zh-CN" sz="4000" b="1" dirty="0" err="1" smtClean="0">
                <a:latin typeface="Times New Roman" pitchFamily="18" charset="0"/>
              </a:rPr>
              <a:t>Im</a:t>
            </a:r>
            <a:r>
              <a:rPr lang="en-US" altLang="zh-CN" sz="4000" b="1" dirty="0" smtClean="0">
                <a:latin typeface="Times New Roman" pitchFamily="18" charset="0"/>
              </a:rPr>
              <a:t> </a:t>
            </a:r>
            <a:r>
              <a:rPr lang="en-US" altLang="zh-CN" sz="4000" b="1" dirty="0" smtClean="0"/>
              <a:t>A </a:t>
            </a:r>
          </a:p>
        </p:txBody>
      </p:sp>
      <p:sp>
        <p:nvSpPr>
          <p:cNvPr id="235523" name="Rectangle 3"/>
          <p:cNvSpPr>
            <a:spLocks noChangeArrowheads="1"/>
          </p:cNvSpPr>
          <p:nvPr/>
        </p:nvSpPr>
        <p:spPr bwMode="auto">
          <a:xfrm>
            <a:off x="6516688" y="5516563"/>
            <a:ext cx="7191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V </a:t>
            </a:r>
            <a:endParaRPr kumimoji="0" lang="en-US" altLang="zh-CN">
              <a:latin typeface="French Script MT" pitchFamily="66" charset="0"/>
              <a:sym typeface="Symbol" pitchFamily="18" charset="2"/>
            </a:endParaRPr>
          </a:p>
        </p:txBody>
      </p:sp>
      <p:sp>
        <p:nvSpPr>
          <p:cNvPr id="235524" name="AutoShape 4"/>
          <p:cNvSpPr>
            <a:spLocks noChangeArrowheads="1"/>
          </p:cNvSpPr>
          <p:nvPr/>
        </p:nvSpPr>
        <p:spPr bwMode="auto">
          <a:xfrm rot="5400000">
            <a:off x="4500563" y="2492375"/>
            <a:ext cx="4319587" cy="1871663"/>
          </a:xfrm>
          <a:prstGeom prst="parallelogram">
            <a:avLst>
              <a:gd name="adj" fmla="val 57697"/>
            </a:avLst>
          </a:prstGeom>
          <a:solidFill>
            <a:srgbClr val="FFCC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235525" name="Rectangle 5"/>
          <p:cNvSpPr>
            <a:spLocks noChangeArrowheads="1"/>
          </p:cNvSpPr>
          <p:nvPr/>
        </p:nvSpPr>
        <p:spPr bwMode="auto">
          <a:xfrm>
            <a:off x="2700338" y="5516563"/>
            <a:ext cx="4746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U</a:t>
            </a:r>
          </a:p>
        </p:txBody>
      </p:sp>
      <p:sp>
        <p:nvSpPr>
          <p:cNvPr id="5596166" name="Line 6"/>
          <p:cNvSpPr>
            <a:spLocks noChangeShapeType="1"/>
          </p:cNvSpPr>
          <p:nvPr/>
        </p:nvSpPr>
        <p:spPr bwMode="auto">
          <a:xfrm flipV="1">
            <a:off x="3492500" y="2349500"/>
            <a:ext cx="3167063" cy="720725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596167" name="Line 7"/>
          <p:cNvSpPr>
            <a:spLocks noChangeShapeType="1"/>
          </p:cNvSpPr>
          <p:nvPr/>
        </p:nvSpPr>
        <p:spPr bwMode="auto">
          <a:xfrm>
            <a:off x="1979613" y="2060575"/>
            <a:ext cx="4608512" cy="287338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5528" name="Line 8"/>
          <p:cNvSpPr>
            <a:spLocks noChangeShapeType="1"/>
          </p:cNvSpPr>
          <p:nvPr/>
        </p:nvSpPr>
        <p:spPr bwMode="auto">
          <a:xfrm flipV="1">
            <a:off x="3492500" y="3500438"/>
            <a:ext cx="3167063" cy="576262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5529" name="Line 10"/>
          <p:cNvSpPr>
            <a:spLocks noChangeShapeType="1"/>
          </p:cNvSpPr>
          <p:nvPr/>
        </p:nvSpPr>
        <p:spPr bwMode="auto">
          <a:xfrm>
            <a:off x="1979613" y="3068638"/>
            <a:ext cx="4608512" cy="431800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5530" name="Rectangle 11"/>
          <p:cNvSpPr>
            <a:spLocks noChangeArrowheads="1"/>
          </p:cNvSpPr>
          <p:nvPr/>
        </p:nvSpPr>
        <p:spPr bwMode="auto">
          <a:xfrm>
            <a:off x="6659563" y="3357563"/>
            <a:ext cx="5762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0</a:t>
            </a:r>
            <a:endParaRPr kumimoji="0" lang="en-US" altLang="zh-CN">
              <a:latin typeface="French Script MT" pitchFamily="66" charset="0"/>
              <a:sym typeface="Symbol" pitchFamily="18" charset="2"/>
            </a:endParaRPr>
          </a:p>
        </p:txBody>
      </p:sp>
      <p:sp>
        <p:nvSpPr>
          <p:cNvPr id="235531" name="Rectangle 12"/>
          <p:cNvSpPr>
            <a:spLocks noChangeArrowheads="1"/>
          </p:cNvSpPr>
          <p:nvPr/>
        </p:nvSpPr>
        <p:spPr bwMode="auto">
          <a:xfrm>
            <a:off x="588963" y="2749550"/>
            <a:ext cx="12573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Times New Roman" pitchFamily="18" charset="0"/>
              </a:rPr>
              <a:t>Ker </a:t>
            </a:r>
            <a:r>
              <a:rPr kumimoji="0" lang="en-US" altLang="zh-CN"/>
              <a:t>A</a:t>
            </a:r>
          </a:p>
        </p:txBody>
      </p:sp>
      <p:sp>
        <p:nvSpPr>
          <p:cNvPr id="235532" name="Line 13"/>
          <p:cNvSpPr>
            <a:spLocks noChangeShapeType="1"/>
          </p:cNvSpPr>
          <p:nvPr/>
        </p:nvSpPr>
        <p:spPr bwMode="auto">
          <a:xfrm flipV="1">
            <a:off x="6588125" y="1773238"/>
            <a:ext cx="71438" cy="3240087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5533" name="AutoShape 14"/>
          <p:cNvSpPr>
            <a:spLocks noChangeArrowheads="1"/>
          </p:cNvSpPr>
          <p:nvPr/>
        </p:nvSpPr>
        <p:spPr bwMode="auto">
          <a:xfrm>
            <a:off x="6516688" y="3429000"/>
            <a:ext cx="142875" cy="144463"/>
          </a:xfrm>
          <a:prstGeom prst="octagon">
            <a:avLst>
              <a:gd name="adj" fmla="val 2928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5596175" name="AutoShape 15"/>
          <p:cNvSpPr>
            <a:spLocks noChangeArrowheads="1"/>
          </p:cNvSpPr>
          <p:nvPr/>
        </p:nvSpPr>
        <p:spPr bwMode="auto">
          <a:xfrm>
            <a:off x="6588125" y="2276475"/>
            <a:ext cx="142875" cy="144463"/>
          </a:xfrm>
          <a:prstGeom prst="octagon">
            <a:avLst>
              <a:gd name="adj" fmla="val 2928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235535" name="AutoShape 16"/>
          <p:cNvSpPr>
            <a:spLocks noChangeArrowheads="1"/>
          </p:cNvSpPr>
          <p:nvPr/>
        </p:nvSpPr>
        <p:spPr bwMode="auto">
          <a:xfrm rot="5400000">
            <a:off x="792163" y="2744788"/>
            <a:ext cx="3887787" cy="1512887"/>
          </a:xfrm>
          <a:prstGeom prst="parallelogram">
            <a:avLst>
              <a:gd name="adj" fmla="val 64245"/>
            </a:avLst>
          </a:prstGeom>
          <a:solidFill>
            <a:srgbClr val="00FF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235536" name="Rectangle 17"/>
          <p:cNvSpPr>
            <a:spLocks noChangeArrowheads="1"/>
          </p:cNvSpPr>
          <p:nvPr/>
        </p:nvSpPr>
        <p:spPr bwMode="auto">
          <a:xfrm>
            <a:off x="2484438" y="3716338"/>
            <a:ext cx="5762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0</a:t>
            </a:r>
            <a:endParaRPr kumimoji="0" lang="en-US" altLang="zh-CN">
              <a:latin typeface="French Script MT" pitchFamily="66" charset="0"/>
              <a:sym typeface="Symbol" pitchFamily="18" charset="2"/>
            </a:endParaRPr>
          </a:p>
        </p:txBody>
      </p:sp>
      <p:sp>
        <p:nvSpPr>
          <p:cNvPr id="235537" name="Line 18"/>
          <p:cNvSpPr>
            <a:spLocks noChangeShapeType="1"/>
          </p:cNvSpPr>
          <p:nvPr/>
        </p:nvSpPr>
        <p:spPr bwMode="auto">
          <a:xfrm>
            <a:off x="1979613" y="3068638"/>
            <a:ext cx="1512887" cy="10096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5538" name="AutoShape 19"/>
          <p:cNvSpPr>
            <a:spLocks noChangeArrowheads="1"/>
          </p:cNvSpPr>
          <p:nvPr/>
        </p:nvSpPr>
        <p:spPr bwMode="auto">
          <a:xfrm>
            <a:off x="2627313" y="3500438"/>
            <a:ext cx="142875" cy="144462"/>
          </a:xfrm>
          <a:prstGeom prst="octagon">
            <a:avLst>
              <a:gd name="adj" fmla="val 2928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5596180" name="Rectangle 20"/>
          <p:cNvSpPr>
            <a:spLocks noChangeArrowheads="1"/>
          </p:cNvSpPr>
          <p:nvPr/>
        </p:nvSpPr>
        <p:spPr bwMode="auto">
          <a:xfrm>
            <a:off x="6804025" y="2060575"/>
            <a:ext cx="3762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latin typeface="French Script MT" pitchFamily="66" charset="0"/>
                <a:sym typeface="Symbol" pitchFamily="18" charset="2"/>
              </a:rPr>
              <a:t></a:t>
            </a:r>
          </a:p>
        </p:txBody>
      </p:sp>
      <p:sp>
        <p:nvSpPr>
          <p:cNvPr id="235540" name="Rectangle 21"/>
          <p:cNvSpPr>
            <a:spLocks noChangeArrowheads="1"/>
          </p:cNvSpPr>
          <p:nvPr/>
        </p:nvSpPr>
        <p:spPr bwMode="auto">
          <a:xfrm>
            <a:off x="6223000" y="1125538"/>
            <a:ext cx="108267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99"/>
                </a:solidFill>
                <a:latin typeface="Times New Roman" pitchFamily="18" charset="0"/>
                <a:sym typeface="Euclid Math One" pitchFamily="18" charset="2"/>
              </a:rPr>
              <a:t>Im </a:t>
            </a:r>
            <a:r>
              <a:rPr kumimoji="0" lang="en-US" altLang="zh-CN">
                <a:solidFill>
                  <a:srgbClr val="000099"/>
                </a:solidFill>
              </a:rPr>
              <a:t>A</a:t>
            </a:r>
          </a:p>
        </p:txBody>
      </p:sp>
      <p:sp>
        <p:nvSpPr>
          <p:cNvPr id="5596182" name="Line 22"/>
          <p:cNvSpPr>
            <a:spLocks noChangeShapeType="1"/>
          </p:cNvSpPr>
          <p:nvPr/>
        </p:nvSpPr>
        <p:spPr bwMode="auto">
          <a:xfrm>
            <a:off x="1979613" y="2060575"/>
            <a:ext cx="1512887" cy="10096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5542" name="Line 23"/>
          <p:cNvSpPr>
            <a:spLocks noChangeShapeType="1"/>
          </p:cNvSpPr>
          <p:nvPr/>
        </p:nvSpPr>
        <p:spPr bwMode="auto">
          <a:xfrm>
            <a:off x="3851275" y="5876925"/>
            <a:ext cx="2232025" cy="0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5543" name="Rectangle 24"/>
          <p:cNvSpPr>
            <a:spLocks noChangeArrowheads="1"/>
          </p:cNvSpPr>
          <p:nvPr/>
        </p:nvSpPr>
        <p:spPr bwMode="auto">
          <a:xfrm>
            <a:off x="4500563" y="5229225"/>
            <a:ext cx="757237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/>
              <a:t>A</a:t>
            </a:r>
          </a:p>
        </p:txBody>
      </p:sp>
      <p:sp>
        <p:nvSpPr>
          <p:cNvPr id="5596185" name="Rectangle 25"/>
          <p:cNvSpPr>
            <a:spLocks noChangeArrowheads="1"/>
          </p:cNvSpPr>
          <p:nvPr/>
        </p:nvSpPr>
        <p:spPr bwMode="auto">
          <a:xfrm>
            <a:off x="179388" y="1557338"/>
            <a:ext cx="201771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Times New Roman" pitchFamily="18" charset="0"/>
                <a:sym typeface="Symbol" pitchFamily="18" charset="2"/>
              </a:rPr>
              <a:t></a:t>
            </a:r>
            <a:r>
              <a:rPr kumimoji="0" lang="en-US" altLang="zh-CN">
                <a:latin typeface="Times New Roman" pitchFamily="18" charset="0"/>
              </a:rPr>
              <a:t> + Ker </a:t>
            </a:r>
            <a:r>
              <a:rPr kumimoji="0" lang="en-US" altLang="zh-CN"/>
              <a:t>A</a:t>
            </a:r>
            <a:endParaRPr kumimoji="0" lang="en-US" altLang="zh-CN">
              <a:sym typeface="Euclid Math One" pitchFamily="18" charset="2"/>
            </a:endParaRPr>
          </a:p>
        </p:txBody>
      </p:sp>
      <p:sp>
        <p:nvSpPr>
          <p:cNvPr id="5596186" name="Line 26"/>
          <p:cNvSpPr>
            <a:spLocks noChangeShapeType="1"/>
          </p:cNvSpPr>
          <p:nvPr/>
        </p:nvSpPr>
        <p:spPr bwMode="auto">
          <a:xfrm flipV="1">
            <a:off x="3492500" y="4365625"/>
            <a:ext cx="3167063" cy="720725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596187" name="Line 27"/>
          <p:cNvSpPr>
            <a:spLocks noChangeShapeType="1"/>
          </p:cNvSpPr>
          <p:nvPr/>
        </p:nvSpPr>
        <p:spPr bwMode="auto">
          <a:xfrm>
            <a:off x="2051050" y="4076700"/>
            <a:ext cx="4608513" cy="287338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596188" name="Line 28"/>
          <p:cNvSpPr>
            <a:spLocks noChangeShapeType="1"/>
          </p:cNvSpPr>
          <p:nvPr/>
        </p:nvSpPr>
        <p:spPr bwMode="auto">
          <a:xfrm>
            <a:off x="1979613" y="4076700"/>
            <a:ext cx="1512887" cy="10080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596189" name="AutoShape 29"/>
          <p:cNvSpPr>
            <a:spLocks noChangeArrowheads="1"/>
          </p:cNvSpPr>
          <p:nvPr/>
        </p:nvSpPr>
        <p:spPr bwMode="auto">
          <a:xfrm>
            <a:off x="6516688" y="4292600"/>
            <a:ext cx="142875" cy="144463"/>
          </a:xfrm>
          <a:prstGeom prst="octagon">
            <a:avLst>
              <a:gd name="adj" fmla="val 2928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5596190" name="Rectangle 30"/>
          <p:cNvSpPr>
            <a:spLocks noChangeArrowheads="1"/>
          </p:cNvSpPr>
          <p:nvPr/>
        </p:nvSpPr>
        <p:spPr bwMode="auto">
          <a:xfrm>
            <a:off x="6640513" y="4221163"/>
            <a:ext cx="7397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latin typeface="French Script MT" pitchFamily="66" charset="0"/>
                <a:sym typeface="Symbol" pitchFamily="18" charset="2"/>
              </a:rPr>
              <a:t> </a:t>
            </a:r>
          </a:p>
        </p:txBody>
      </p:sp>
      <p:sp>
        <p:nvSpPr>
          <p:cNvPr id="5596191" name="Rectangle 31"/>
          <p:cNvSpPr>
            <a:spLocks noChangeArrowheads="1"/>
          </p:cNvSpPr>
          <p:nvPr/>
        </p:nvSpPr>
        <p:spPr bwMode="auto">
          <a:xfrm>
            <a:off x="0" y="4149725"/>
            <a:ext cx="2411413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Times New Roman" pitchFamily="18" charset="0"/>
                <a:sym typeface="Symbol" pitchFamily="18" charset="2"/>
              </a:rPr>
              <a:t> </a:t>
            </a:r>
            <a:r>
              <a:rPr kumimoji="0" lang="en-US" altLang="zh-CN" sz="2800">
                <a:latin typeface="French Script MT" pitchFamily="66" charset="0"/>
                <a:sym typeface="Symbol" pitchFamily="18" charset="2"/>
              </a:rPr>
              <a:t></a:t>
            </a:r>
            <a:r>
              <a:rPr kumimoji="0" lang="en-US" altLang="zh-CN">
                <a:latin typeface="Times New Roman" pitchFamily="18" charset="0"/>
              </a:rPr>
              <a:t> + Ker </a:t>
            </a:r>
            <a:r>
              <a:rPr kumimoji="0" lang="en-US" altLang="zh-CN"/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96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96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596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596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596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559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559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96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96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596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596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96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596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596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596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596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5596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5596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96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96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596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596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6166" grpId="0" animBg="1"/>
      <p:bldP spid="5596167" grpId="0" animBg="1"/>
      <p:bldP spid="5596175" grpId="0" animBg="1"/>
      <p:bldP spid="5596180" grpId="0"/>
      <p:bldP spid="5596182" grpId="0" animBg="1"/>
      <p:bldP spid="5596185" grpId="0"/>
      <p:bldP spid="5596186" grpId="0" animBg="1"/>
      <p:bldP spid="5596187" grpId="0" animBg="1"/>
      <p:bldP spid="5596188" grpId="0" animBg="1"/>
      <p:bldP spid="5596189" grpId="0" animBg="1"/>
      <p:bldP spid="5596190" grpId="0"/>
      <p:bldP spid="5596191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6546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57200" y="1916113"/>
                <a:ext cx="8229600" cy="4210050"/>
              </a:xfrm>
            </p:spPr>
            <p:txBody>
              <a:bodyPr/>
              <a:lstStyle/>
              <a:p>
                <a:pPr eaLnBrk="1" hangingPunct="1">
                  <a:lnSpc>
                    <a:spcPct val="145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 </a:t>
                </a:r>
                <a:r>
                  <a:rPr lang="zh-CN" altLang="en-US" b="1" dirty="0" smtClean="0">
                    <a:latin typeface="Times New Roman" pitchFamily="18" charset="0"/>
                  </a:rPr>
                  <a:t>若 </a:t>
                </a:r>
                <a:r>
                  <a:rPr lang="en-US" altLang="zh-CN" b="1" dirty="0" smtClean="0"/>
                  <a:t>A</a:t>
                </a:r>
                <a:r>
                  <a:rPr lang="en-US" altLang="zh-CN" b="1" dirty="0" smtClean="0">
                    <a:latin typeface="Times New Roman" pitchFamily="18" charset="0"/>
                  </a:rPr>
                  <a:t> : U </a:t>
                </a:r>
                <a:r>
                  <a:rPr lang="en-US" altLang="zh-CN" b="1" dirty="0" smtClean="0"/>
                  <a:t>→</a:t>
                </a:r>
                <a:r>
                  <a:rPr lang="en-US" altLang="zh-CN" b="1" dirty="0" smtClean="0">
                    <a:latin typeface="Times New Roman" pitchFamily="18" charset="0"/>
                  </a:rPr>
                  <a:t> V </a:t>
                </a:r>
                <a:r>
                  <a:rPr lang="zh-CN" altLang="en-US" b="1" dirty="0" smtClean="0">
                    <a:latin typeface="Times New Roman" pitchFamily="18" charset="0"/>
                  </a:rPr>
                  <a:t>是线性映射</a:t>
                </a:r>
                <a:r>
                  <a:rPr lang="en-US" altLang="zh-CN" b="1" dirty="0" smtClean="0">
                    <a:latin typeface="Times New Roman" pitchFamily="18" charset="0"/>
                  </a:rPr>
                  <a:t>,  </a:t>
                </a:r>
                <a:r>
                  <a:rPr lang="zh-CN" altLang="en-US" b="1" dirty="0" smtClean="0">
                    <a:latin typeface="Times New Roman" pitchFamily="18" charset="0"/>
                  </a:rPr>
                  <a:t>则</a:t>
                </a:r>
              </a:p>
              <a:p>
                <a:pPr eaLnBrk="1" hangingPunct="1">
                  <a:lnSpc>
                    <a:spcPct val="145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         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</a:t>
                </a:r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:  U / Ker </a:t>
                </a:r>
                <a:r>
                  <a:rPr lang="en-US" altLang="zh-CN" b="1" dirty="0" smtClean="0"/>
                  <a:t>A</a:t>
                </a:r>
                <a:r>
                  <a:rPr lang="en-US" altLang="zh-CN" b="1" dirty="0" smtClean="0">
                    <a:latin typeface="Times New Roman" pitchFamily="18" charset="0"/>
                  </a:rPr>
                  <a:t>    →   </a:t>
                </a:r>
                <a:r>
                  <a:rPr lang="en-US" altLang="zh-CN" b="1" dirty="0" err="1" smtClean="0">
                    <a:latin typeface="Times New Roman" pitchFamily="18" charset="0"/>
                  </a:rPr>
                  <a:t>Im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en-US" altLang="zh-CN" b="1" dirty="0" smtClean="0"/>
                  <a:t>A 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45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                  + </a:t>
                </a:r>
                <a:r>
                  <a:rPr lang="en-US" altLang="zh-CN" b="1" dirty="0" smtClean="0">
                    <a:latin typeface="Times New Roman" pitchFamily="18" charset="0"/>
                  </a:rPr>
                  <a:t>Ker </a:t>
                </a:r>
                <a:r>
                  <a:rPr lang="en-US" altLang="zh-CN" b="1" dirty="0" smtClean="0"/>
                  <a:t>A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  <a:ea typeface="Cambria Math"/>
                        <a:sym typeface="Symbol" pitchFamily="18" charset="2"/>
                      </a:rPr>
                      <m:t>  </m:t>
                    </m:r>
                    <m:r>
                      <a:rPr lang="en-US" altLang="zh-CN" b="1" i="1">
                        <a:latin typeface="Cambria Math"/>
                        <a:ea typeface="Cambria Math"/>
                        <a:sym typeface="Symbol" pitchFamily="18" charset="2"/>
                      </a:rPr>
                      <m:t>↦</m:t>
                    </m:r>
                  </m:oMath>
                </a14:m>
                <a:r>
                  <a:rPr lang="en-US" altLang="zh-CN" dirty="0" smtClean="0">
                    <a:sym typeface="MT Extra" pitchFamily="18" charset="2"/>
                  </a:rPr>
                  <a:t>    </a:t>
                </a:r>
                <a:r>
                  <a:rPr lang="en-US" altLang="zh-CN" b="1" dirty="0" smtClean="0"/>
                  <a:t>A</a:t>
                </a:r>
                <a:r>
                  <a:rPr lang="en-US" altLang="zh-CN" b="1" dirty="0" smtClean="0">
                    <a:latin typeface="Lucida Calligraphy" pitchFamily="66" charset="0"/>
                    <a:sym typeface="Euclid Math One" pitchFamily="18" charset="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</a:t>
                </a:r>
              </a:p>
              <a:p>
                <a:pPr eaLnBrk="1" hangingPunct="1">
                  <a:lnSpc>
                    <a:spcPct val="145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是</a:t>
                </a:r>
                <a:r>
                  <a:rPr lang="zh-CN" altLang="en-US" b="1" dirty="0" smtClean="0">
                    <a:latin typeface="Times New Roman" pitchFamily="18" charset="0"/>
                  </a:rPr>
                  <a:t>商空间到像空间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的</a:t>
                </a:r>
                <a:r>
                  <a:rPr lang="zh-CN" altLang="en-US" b="1" dirty="0" smtClean="0">
                    <a:latin typeface="Times New Roman" pitchFamily="18" charset="0"/>
                  </a:rPr>
                  <a:t>线性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同构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.</a:t>
                </a:r>
              </a:p>
              <a:p>
                <a:pPr eaLnBrk="1" hangingPunct="1">
                  <a:lnSpc>
                    <a:spcPct val="145000"/>
                  </a:lnSpc>
                  <a:buNone/>
                </a:pP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      dim U  </a:t>
                </a:r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=  dim </a:t>
                </a:r>
                <a:r>
                  <a:rPr lang="en-US" altLang="zh-CN" b="1" dirty="0">
                    <a:latin typeface="Times New Roman" pitchFamily="18" charset="0"/>
                  </a:rPr>
                  <a:t>Ker </a:t>
                </a:r>
                <a:r>
                  <a:rPr lang="en-US" altLang="zh-CN" b="1" dirty="0"/>
                  <a:t>A</a:t>
                </a:r>
                <a:r>
                  <a:rPr lang="en-US" altLang="zh-CN" b="1" i="1" dirty="0"/>
                  <a:t> </a:t>
                </a:r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+ dim </a:t>
                </a:r>
                <a:r>
                  <a:rPr lang="en-US" altLang="zh-CN" b="1" dirty="0" err="1" smtClean="0">
                    <a:latin typeface="Times New Roman" pitchFamily="18" charset="0"/>
                  </a:rPr>
                  <a:t>Im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en-US" altLang="zh-CN" b="1" dirty="0" smtClean="0"/>
                  <a:t>A</a:t>
                </a:r>
                <a:endParaRPr lang="en-US" altLang="zh-CN" b="1" dirty="0" smtClean="0">
                  <a:latin typeface="Times New Roman" pitchFamily="18" charset="0"/>
                  <a:sym typeface="Symbol" pitchFamily="18" charset="2"/>
                </a:endParaRPr>
              </a:p>
              <a:p>
                <a:pPr eaLnBrk="1" hangingPunct="1">
                  <a:lnSpc>
                    <a:spcPct val="130000"/>
                  </a:lnSpc>
                  <a:buFontTx/>
                  <a:buNone/>
                </a:pPr>
                <a:endParaRPr lang="en-US" altLang="zh-CN" b="1" dirty="0" smtClean="0">
                  <a:solidFill>
                    <a:srgbClr val="1015D2"/>
                  </a:solidFill>
                  <a:latin typeface="Times New Roman" pitchFamily="18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23654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1916113"/>
                <a:ext cx="8229600" cy="421005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6547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654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线性映射基本定理</a:t>
            </a:r>
          </a:p>
        </p:txBody>
      </p:sp>
    </p:spTree>
    <p:extLst>
      <p:ext uri="{BB962C8B-B14F-4D97-AF65-F5344CB8AC3E}">
        <p14:creationId xmlns:p14="http://schemas.microsoft.com/office/powerpoint/2010/main" val="394317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60350"/>
            <a:ext cx="8229600" cy="5865813"/>
          </a:xfrm>
        </p:spPr>
        <p:txBody>
          <a:bodyPr/>
          <a:lstStyle/>
          <a:p>
            <a:pPr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         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sym typeface="Euclid Math One" pitchFamily="18" charset="2"/>
              </a:rPr>
              <a:t>设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ea typeface="华文楷体" pitchFamily="2" charset="-122"/>
                <a:sym typeface="Euclid Math One" pitchFamily="18" charset="2"/>
              </a:rPr>
              <a:t>A</a:t>
            </a:r>
            <a:r>
              <a:rPr lang="en-US" altLang="zh-CN" b="1" smtClean="0">
                <a:latin typeface="Times New Roman" pitchFamily="18" charset="0"/>
              </a:rPr>
              <a:t> :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en-US" altLang="zh-CN" b="1" smtClean="0"/>
              <a:t>→</a:t>
            </a: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是线性映射</a:t>
            </a:r>
            <a:endParaRPr lang="zh-CN" altLang="en-US" b="1" smtClean="0">
              <a:latin typeface="Times New Roman" pitchFamily="18" charset="0"/>
              <a:ea typeface="华文楷体" pitchFamily="2" charset="-122"/>
              <a:sym typeface="Symbol" pitchFamily="18" charset="2"/>
            </a:endParaRPr>
          </a:p>
          <a:p>
            <a:pPr>
              <a:lnSpc>
                <a:spcPct val="130000"/>
              </a:lnSpc>
              <a:buFontTx/>
              <a:buNone/>
            </a:pPr>
            <a:endParaRPr lang="zh-CN" altLang="en-US" b="1" baseline="-30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69667" name="AutoShape 3"/>
          <p:cNvSpPr>
            <a:spLocks noChangeArrowheads="1"/>
          </p:cNvSpPr>
          <p:nvPr/>
        </p:nvSpPr>
        <p:spPr bwMode="auto">
          <a:xfrm>
            <a:off x="2051050" y="1412875"/>
            <a:ext cx="649288" cy="1944688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369668" name="Object 4"/>
          <p:cNvGraphicFramePr>
            <a:graphicFrameLocks noChangeAspect="1"/>
          </p:cNvGraphicFramePr>
          <p:nvPr/>
        </p:nvGraphicFramePr>
        <p:xfrm>
          <a:off x="1403350" y="3716338"/>
          <a:ext cx="1581150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62" name="公式" r:id="rId3" imgW="647700" imgH="939800" progId="Equation.3">
                  <p:embed/>
                </p:oleObj>
              </mc:Choice>
              <mc:Fallback>
                <p:oleObj name="公式" r:id="rId3" imgW="6477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716338"/>
                        <a:ext cx="1581150" cy="229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669" name="AutoShape 5"/>
          <p:cNvSpPr>
            <a:spLocks noChangeArrowheads="1"/>
          </p:cNvSpPr>
          <p:nvPr/>
        </p:nvSpPr>
        <p:spPr bwMode="auto">
          <a:xfrm>
            <a:off x="4859338" y="1412875"/>
            <a:ext cx="649287" cy="1944688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369670" name="AutoShape 6"/>
          <p:cNvSpPr>
            <a:spLocks noChangeArrowheads="1"/>
          </p:cNvSpPr>
          <p:nvPr/>
        </p:nvSpPr>
        <p:spPr bwMode="auto">
          <a:xfrm>
            <a:off x="8172450" y="1412875"/>
            <a:ext cx="649288" cy="1944688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369671" name="AutoShape 7"/>
          <p:cNvSpPr>
            <a:spLocks noChangeArrowheads="1"/>
          </p:cNvSpPr>
          <p:nvPr/>
        </p:nvSpPr>
        <p:spPr bwMode="auto">
          <a:xfrm>
            <a:off x="3635375" y="3789363"/>
            <a:ext cx="649288" cy="223202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369672" name="AutoShape 8"/>
          <p:cNvSpPr>
            <a:spLocks noChangeArrowheads="1"/>
          </p:cNvSpPr>
          <p:nvPr/>
        </p:nvSpPr>
        <p:spPr bwMode="auto">
          <a:xfrm>
            <a:off x="4572000" y="3789363"/>
            <a:ext cx="649288" cy="223202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369673" name="AutoShape 9"/>
          <p:cNvSpPr>
            <a:spLocks noChangeArrowheads="1"/>
          </p:cNvSpPr>
          <p:nvPr/>
        </p:nvSpPr>
        <p:spPr bwMode="auto">
          <a:xfrm>
            <a:off x="6156325" y="3789363"/>
            <a:ext cx="649288" cy="223202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369674" name="Object 10"/>
          <p:cNvGraphicFramePr>
            <a:graphicFrameLocks noChangeAspect="1"/>
          </p:cNvGraphicFramePr>
          <p:nvPr/>
        </p:nvGraphicFramePr>
        <p:xfrm>
          <a:off x="250825" y="1341438"/>
          <a:ext cx="2720975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63" name="公式" r:id="rId5" imgW="1244600" imgH="939800" progId="Equation.3">
                  <p:embed/>
                </p:oleObj>
              </mc:Choice>
              <mc:Fallback>
                <p:oleObj name="公式" r:id="rId5" imgW="12446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341438"/>
                        <a:ext cx="2720975" cy="205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675" name="Object 11"/>
          <p:cNvGraphicFramePr>
            <a:graphicFrameLocks noChangeAspect="1"/>
          </p:cNvGraphicFramePr>
          <p:nvPr/>
        </p:nvGraphicFramePr>
        <p:xfrm>
          <a:off x="3059113" y="1341438"/>
          <a:ext cx="2747962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64" name="公式" r:id="rId7" imgW="1257300" imgH="939800" progId="Equation.3">
                  <p:embed/>
                </p:oleObj>
              </mc:Choice>
              <mc:Fallback>
                <p:oleObj name="公式" r:id="rId7" imgW="12573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1341438"/>
                        <a:ext cx="2747962" cy="205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676" name="Object 12"/>
          <p:cNvGraphicFramePr>
            <a:graphicFrameLocks noChangeAspect="1"/>
          </p:cNvGraphicFramePr>
          <p:nvPr/>
        </p:nvGraphicFramePr>
        <p:xfrm>
          <a:off x="5867400" y="1341438"/>
          <a:ext cx="3109913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65" name="公式" r:id="rId9" imgW="1422400" imgH="965200" progId="Equation.3">
                  <p:embed/>
                </p:oleObj>
              </mc:Choice>
              <mc:Fallback>
                <p:oleObj name="公式" r:id="rId9" imgW="14224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1341438"/>
                        <a:ext cx="3109913" cy="210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677" name="Object 13"/>
          <p:cNvGraphicFramePr>
            <a:graphicFrameLocks noChangeAspect="1"/>
          </p:cNvGraphicFramePr>
          <p:nvPr/>
        </p:nvGraphicFramePr>
        <p:xfrm>
          <a:off x="3492500" y="3716338"/>
          <a:ext cx="4319588" cy="233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66" name="公式" r:id="rId11" imgW="1739900" imgH="939800" progId="Equation.3">
                  <p:embed/>
                </p:oleObj>
              </mc:Choice>
              <mc:Fallback>
                <p:oleObj name="公式" r:id="rId11" imgW="17399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3716338"/>
                        <a:ext cx="4319588" cy="233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678" name="Rectangle 14"/>
          <p:cNvSpPr>
            <a:spLocks noChangeArrowheads="1"/>
          </p:cNvSpPr>
          <p:nvPr/>
        </p:nvSpPr>
        <p:spPr bwMode="auto">
          <a:xfrm>
            <a:off x="2916238" y="6021388"/>
            <a:ext cx="45593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solidFill>
                  <a:srgbClr val="000000"/>
                </a:solidFill>
                <a:ea typeface="华文楷体" pitchFamily="2" charset="-122"/>
                <a:sym typeface="Euclid Math One" pitchFamily="18" charset="2"/>
              </a:rPr>
              <a:t>A</a:t>
            </a:r>
            <a:r>
              <a:rPr kumimoji="0" lang="en-US" altLang="zh-CN" sz="2800" b="0">
                <a:solidFill>
                  <a:srgbClr val="000000"/>
                </a:solidFill>
                <a:sym typeface="MS Reference Specialty" pitchFamily="2" charset="2"/>
              </a:rPr>
              <a:t> </a:t>
            </a:r>
            <a:r>
              <a:rPr kumimoji="0" lang="zh-CN" altLang="en-US" sz="2800">
                <a:solidFill>
                  <a:srgbClr val="000000"/>
                </a:solidFill>
                <a:latin typeface="French Script MT" pitchFamily="66" charset="0"/>
                <a:ea typeface="华文楷体" pitchFamily="2" charset="-122"/>
                <a:sym typeface="MS Reference Specialty" pitchFamily="2" charset="2"/>
              </a:rPr>
              <a:t>在标准基下</a:t>
            </a:r>
            <a:r>
              <a:rPr kumimoji="0" lang="zh-CN" altLang="en-US" sz="2800">
                <a:solidFill>
                  <a:srgbClr val="000000"/>
                </a:solidFill>
                <a:latin typeface="Franklin Gothic Medium" pitchFamily="34" charset="0"/>
                <a:ea typeface="华文楷体" pitchFamily="2" charset="-122"/>
                <a:sym typeface="MS Reference Specialty" pitchFamily="2" charset="2"/>
              </a:rPr>
              <a:t>的矩阵</a:t>
            </a:r>
            <a:endParaRPr kumimoji="0" lang="zh-CN" altLang="en-US" sz="2800">
              <a:solidFill>
                <a:srgbClr val="000000"/>
              </a:solidFill>
              <a:latin typeface="Times New Roman" pitchFamily="18" charset="0"/>
              <a:ea typeface="华文楷体" pitchFamily="2" charset="-122"/>
              <a:sym typeface="MS Reference Specialty" pitchFamily="2" charset="2"/>
            </a:endParaRPr>
          </a:p>
        </p:txBody>
      </p:sp>
      <p:sp>
        <p:nvSpPr>
          <p:cNvPr id="369679" name="Rectangle 15"/>
          <p:cNvSpPr>
            <a:spLocks noChangeArrowheads="1"/>
          </p:cNvSpPr>
          <p:nvPr/>
        </p:nvSpPr>
        <p:spPr bwMode="auto">
          <a:xfrm>
            <a:off x="3563938" y="3789363"/>
            <a:ext cx="3384550" cy="2232025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59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9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69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69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69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369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369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69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69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369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369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369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9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9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9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9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69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69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667" grpId="0" animBg="1"/>
      <p:bldP spid="369669" grpId="0" animBg="1"/>
      <p:bldP spid="369670" grpId="0" animBg="1"/>
      <p:bldP spid="369671" grpId="0" animBg="1"/>
      <p:bldP spid="369672" grpId="0" animBg="1"/>
      <p:bldP spid="369673" grpId="0" animBg="1"/>
      <p:bldP spid="369678" grpId="0"/>
      <p:bldP spid="369679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8354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57200" y="476672"/>
                <a:ext cx="8229600" cy="6120978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  <a:sym typeface="Euclid Math One" pitchFamily="18" charset="2"/>
                  </a:rPr>
                  <a:t> 设 </a:t>
                </a:r>
                <a:r>
                  <a:rPr lang="en-US" altLang="zh-CN" b="1" dirty="0" smtClean="0">
                    <a:latin typeface="Times New Roman" pitchFamily="18" charset="0"/>
                  </a:rPr>
                  <a:t>A </a:t>
                </a:r>
                <a:r>
                  <a:rPr lang="zh-CN" altLang="en-US" b="1" dirty="0" smtClean="0">
                    <a:latin typeface="Times New Roman" pitchFamily="18" charset="0"/>
                  </a:rPr>
                  <a:t>是</a:t>
                </a:r>
                <a:r>
                  <a:rPr lang="zh-CN" altLang="en-US" b="1" dirty="0" smtClean="0">
                    <a:latin typeface="Times New Roman" pitchFamily="18" charset="0"/>
                    <a:sym typeface="Euclid Math One" pitchFamily="18" charset="2"/>
                  </a:rPr>
                  <a:t>域 </a:t>
                </a:r>
                <a:r>
                  <a:rPr lang="en-US" altLang="zh-CN" b="1" dirty="0" smtClean="0">
                    <a:latin typeface="Times New Roman" pitchFamily="18" charset="0"/>
                    <a:sym typeface="Euclid Math One" pitchFamily="18" charset="2"/>
                  </a:rPr>
                  <a:t>K </a:t>
                </a:r>
                <a:r>
                  <a:rPr lang="zh-CN" altLang="en-US" b="1" dirty="0" smtClean="0">
                    <a:latin typeface="Times New Roman" pitchFamily="18" charset="0"/>
                    <a:sym typeface="Euclid Math One" pitchFamily="18" charset="2"/>
                  </a:rPr>
                  <a:t>上的 </a:t>
                </a:r>
                <a:r>
                  <a:rPr lang="en-US" altLang="zh-CN" b="1" dirty="0" err="1" smtClean="0">
                    <a:latin typeface="Times New Roman" pitchFamily="18" charset="0"/>
                    <a:sym typeface="Euclid Math One" pitchFamily="18" charset="2"/>
                  </a:rPr>
                  <a:t>m</a:t>
                </a:r>
                <a:r>
                  <a:rPr lang="en-US" altLang="zh-CN" b="1" dirty="0" err="1" smtClean="0">
                    <a:sym typeface="Euclid Math One" pitchFamily="18" charset="2"/>
                  </a:rPr>
                  <a:t>×</a:t>
                </a:r>
                <a:r>
                  <a:rPr lang="en-US" altLang="zh-CN" b="1" dirty="0" err="1" smtClean="0">
                    <a:latin typeface="Times New Roman" pitchFamily="18" charset="0"/>
                    <a:sym typeface="Euclid Math One" pitchFamily="18" charset="2"/>
                  </a:rPr>
                  <a:t>n</a:t>
                </a:r>
                <a:r>
                  <a:rPr lang="en-US" altLang="zh-CN" b="1" dirty="0" smtClean="0">
                    <a:latin typeface="Times New Roman" pitchFamily="18" charset="0"/>
                    <a:sym typeface="Euclid Math One" pitchFamily="18" charset="2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sym typeface="Euclid Math One" pitchFamily="18" charset="2"/>
                  </a:rPr>
                  <a:t>矩阵</a:t>
                </a:r>
                <a:r>
                  <a:rPr lang="en-US" altLang="zh-CN" b="1" dirty="0" smtClean="0">
                    <a:latin typeface="Times New Roman" pitchFamily="18" charset="0"/>
                    <a:sym typeface="Euclid Math One" pitchFamily="18" charset="2"/>
                  </a:rPr>
                  <a:t>,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  <a:sym typeface="Euclid Math One" pitchFamily="18" charset="2"/>
                  </a:rPr>
                  <a:t>                      </a:t>
                </a:r>
                <a:r>
                  <a:rPr lang="en-US" altLang="zh-CN" b="1" dirty="0" smtClean="0">
                    <a:ea typeface="华文楷体" pitchFamily="2" charset="-122"/>
                    <a:sym typeface="Euclid Math One" pitchFamily="18" charset="2"/>
                  </a:rPr>
                  <a:t>A</a:t>
                </a:r>
                <a:r>
                  <a:rPr lang="en-US" altLang="zh-CN" b="1" dirty="0" smtClean="0">
                    <a:latin typeface="Times New Roman" pitchFamily="18" charset="0"/>
                  </a:rPr>
                  <a:t> : 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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  <a:ea typeface="Cambria Math"/>
                        <a:sym typeface="Symbol" pitchFamily="18" charset="2"/>
                      </a:rPr>
                      <m:t>  </m:t>
                    </m:r>
                    <m:r>
                      <a:rPr lang="en-US" altLang="zh-CN" b="1" i="1">
                        <a:latin typeface="Cambria Math"/>
                        <a:ea typeface="Cambria Math"/>
                        <a:sym typeface="Symbol" pitchFamily="18" charset="2"/>
                      </a:rPr>
                      <m:t>↦</m:t>
                    </m:r>
                  </m:oMath>
                </a14:m>
                <a:r>
                  <a:rPr lang="en-US" altLang="zh-CN" dirty="0" smtClean="0">
                    <a:latin typeface="Times New Roman" pitchFamily="18" charset="0"/>
                    <a:sym typeface="MT Extra" pitchFamily="18" charset="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A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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是 </a:t>
                </a:r>
                <a:r>
                  <a:rPr lang="en-US" altLang="zh-CN" b="1" dirty="0" err="1" smtClean="0">
                    <a:latin typeface="Times New Roman" pitchFamily="18" charset="0"/>
                    <a:sym typeface="Euclid Math One" pitchFamily="18" charset="2"/>
                  </a:rPr>
                  <a:t>K</a:t>
                </a:r>
                <a:r>
                  <a:rPr lang="en-US" altLang="zh-CN" sz="4000" b="1" baseline="30000" dirty="0" err="1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zh-CN" sz="4000" b="1" baseline="30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到 </a:t>
                </a:r>
                <a:r>
                  <a:rPr lang="en-US" altLang="zh-CN" b="1" dirty="0" smtClean="0">
                    <a:latin typeface="Times New Roman" pitchFamily="18" charset="0"/>
                    <a:sym typeface="Euclid Math One" pitchFamily="18" charset="2"/>
                  </a:rPr>
                  <a:t>K</a:t>
                </a:r>
                <a:r>
                  <a:rPr lang="en-US" altLang="zh-CN" sz="4000" b="1" baseline="30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m </a:t>
                </a:r>
                <a:r>
                  <a:rPr lang="zh-CN" altLang="en-US" b="1" dirty="0" smtClean="0">
                    <a:latin typeface="Times New Roman" pitchFamily="18" charset="0"/>
                    <a:sym typeface="Euclid Math One" pitchFamily="18" charset="2"/>
                  </a:rPr>
                  <a:t>的</a:t>
                </a:r>
                <a:r>
                  <a:rPr lang="zh-CN" altLang="en-US" b="1" dirty="0" smtClean="0">
                    <a:latin typeface="Times New Roman" pitchFamily="18" charset="0"/>
                  </a:rPr>
                  <a:t>线性映射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.  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则</a:t>
                </a:r>
                <a:endParaRPr lang="en-US" altLang="zh-CN" b="1" dirty="0" smtClean="0">
                  <a:latin typeface="Times New Roman" pitchFamily="18" charset="0"/>
                  <a:sym typeface="Symbol" pitchFamily="18" charset="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</a:t>
                </a:r>
                <a:r>
                  <a:rPr lang="en-US" altLang="zh-CN" b="1" dirty="0" err="1" smtClean="0">
                    <a:latin typeface="Times New Roman" pitchFamily="18" charset="0"/>
                  </a:rPr>
                  <a:t>Im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en-US" altLang="zh-CN" b="1" dirty="0"/>
                  <a:t>A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= A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的列空间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,   </a:t>
                </a:r>
                <a:r>
                  <a:rPr lang="en-US" altLang="zh-CN" b="1" dirty="0" smtClean="0">
                    <a:latin typeface="Times New Roman" pitchFamily="18" charset="0"/>
                  </a:rPr>
                  <a:t>Ker </a:t>
                </a:r>
                <a:r>
                  <a:rPr lang="en-US" altLang="zh-CN" b="1" dirty="0"/>
                  <a:t>A</a:t>
                </a:r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 = A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的解空</a:t>
                </a:r>
                <a:r>
                  <a:rPr lang="zh-CN" altLang="en-US" b="1" dirty="0">
                    <a:latin typeface="Times New Roman" pitchFamily="18" charset="0"/>
                    <a:sym typeface="Symbol" pitchFamily="18" charset="2"/>
                  </a:rPr>
                  <a:t>间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,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由线性映射的基本定理</a:t>
                </a:r>
                <a:endParaRPr lang="en-US" altLang="zh-CN" b="1" dirty="0" smtClean="0">
                  <a:latin typeface="Times New Roman" pitchFamily="18" charset="0"/>
                  <a:sym typeface="Symbol" pitchFamily="18" charset="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        </a:t>
                </a:r>
                <a:r>
                  <a:rPr lang="en-US" altLang="zh-CN" b="1" dirty="0" err="1" smtClean="0">
                    <a:latin typeface="Times New Roman" pitchFamily="18" charset="0"/>
                    <a:sym typeface="Euclid Math One" pitchFamily="18" charset="2"/>
                  </a:rPr>
                  <a:t>K</a:t>
                </a:r>
                <a:r>
                  <a:rPr lang="en-US" altLang="zh-CN" sz="3600" b="1" baseline="30000" dirty="0" err="1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zh-CN" b="1" baseline="30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/ A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解</a:t>
                </a:r>
                <a:r>
                  <a:rPr lang="zh-CN" altLang="en-US" b="1" dirty="0">
                    <a:latin typeface="Times New Roman" pitchFamily="18" charset="0"/>
                    <a:sym typeface="Symbol" pitchFamily="18" charset="2"/>
                  </a:rPr>
                  <a:t>空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间  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   A </a:t>
                </a:r>
                <a:r>
                  <a:rPr lang="zh-CN" altLang="en-US" b="1" dirty="0">
                    <a:latin typeface="Times New Roman" pitchFamily="18" charset="0"/>
                    <a:sym typeface="Symbol" pitchFamily="18" charset="2"/>
                  </a:rPr>
                  <a:t>的列空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间</a:t>
                </a:r>
                <a:endParaRPr lang="en-US" altLang="zh-CN" b="1" dirty="0" smtClean="0">
                  <a:latin typeface="Times New Roman" pitchFamily="18" charset="0"/>
                  <a:sym typeface="Symbol" pitchFamily="18" charset="2"/>
                </a:endParaRPr>
              </a:p>
              <a:p>
                <a:pPr eaLnBrk="1" hangingPunct="1">
                  <a:lnSpc>
                    <a:spcPct val="150000"/>
                  </a:lnSpc>
                  <a:buNone/>
                </a:pP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                </a:t>
                </a:r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+ </a:t>
                </a:r>
                <a:r>
                  <a:rPr lang="en-US" altLang="zh-CN" b="1" dirty="0">
                    <a:latin typeface="Times New Roman" pitchFamily="18" charset="0"/>
                  </a:rPr>
                  <a:t>Ker </a:t>
                </a:r>
                <a:r>
                  <a:rPr lang="en-US" altLang="zh-CN" b="1" dirty="0"/>
                  <a:t>A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/>
                        <a:ea typeface="Cambria Math"/>
                        <a:sym typeface="Symbol" pitchFamily="18" charset="2"/>
                      </a:rPr>
                      <m:t>  </m:t>
                    </m:r>
                    <m:r>
                      <a:rPr lang="en-US" altLang="zh-CN" b="1" i="1">
                        <a:latin typeface="Cambria Math"/>
                        <a:ea typeface="Cambria Math"/>
                        <a:sym typeface="Symbol" pitchFamily="18" charset="2"/>
                      </a:rPr>
                      <m:t>↦</m:t>
                    </m:r>
                  </m:oMath>
                </a14:m>
                <a:r>
                  <a:rPr lang="en-US" altLang="zh-CN" dirty="0">
                    <a:sym typeface="MT Extra" pitchFamily="18" charset="2"/>
                  </a:rPr>
                  <a:t> </a:t>
                </a:r>
                <a:r>
                  <a:rPr lang="en-US" altLang="zh-CN" dirty="0" smtClean="0">
                    <a:sym typeface="MT Extra" pitchFamily="18" charset="2"/>
                  </a:rPr>
                  <a:t>  </a:t>
                </a:r>
                <a:r>
                  <a:rPr lang="en-US" altLang="zh-CN" b="1" dirty="0" smtClean="0">
                    <a:latin typeface="Times New Roman" pitchFamily="18" charset="0"/>
                  </a:rPr>
                  <a:t>A </a:t>
                </a:r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</a:t>
                </a:r>
              </a:p>
            </p:txBody>
          </p:sp>
        </mc:Choice>
        <mc:Fallback xmlns="">
          <p:sp>
            <p:nvSpPr>
              <p:cNvPr id="22835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476672"/>
                <a:ext cx="8229600" cy="6120978"/>
              </a:xfrm>
              <a:blipFill rotWithShape="1"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39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8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8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8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8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8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8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8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8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83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83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83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5400" b="1" dirty="0" smtClean="0"/>
              <a:t> </a:t>
            </a:r>
            <a:r>
              <a:rPr lang="zh-CN" altLang="en-US" b="1" dirty="0" smtClean="0"/>
              <a:t>作业：</a:t>
            </a:r>
            <a:r>
              <a:rPr lang="en-US" altLang="zh-CN" b="1" dirty="0" smtClean="0"/>
              <a:t>5 </a:t>
            </a:r>
            <a:r>
              <a:rPr lang="zh-CN" altLang="en-US" b="1" dirty="0" smtClean="0"/>
              <a:t>月 </a:t>
            </a:r>
            <a:r>
              <a:rPr lang="en-US" altLang="zh-CN" b="1" dirty="0" smtClean="0"/>
              <a:t>10 </a:t>
            </a:r>
            <a:r>
              <a:rPr lang="zh-CN" altLang="en-US" b="1" dirty="0" smtClean="0"/>
              <a:t>日 交</a:t>
            </a:r>
          </a:p>
        </p:txBody>
      </p:sp>
      <p:sp>
        <p:nvSpPr>
          <p:cNvPr id="3696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7815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en-US" altLang="zh-CN" sz="4000" b="1" dirty="0" smtClean="0"/>
              <a:t>§</a:t>
            </a:r>
            <a:r>
              <a:rPr lang="en-US" altLang="zh-CN" sz="4000" b="1" dirty="0" smtClean="0">
                <a:latin typeface="Times New Roman" pitchFamily="18" charset="0"/>
              </a:rPr>
              <a:t>6.2       1,   2,   6,   7</a:t>
            </a:r>
            <a:endParaRPr lang="en-US" altLang="zh-CN" sz="4000" b="1" dirty="0" smtClean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/>
              <a:t>§</a:t>
            </a:r>
            <a:r>
              <a:rPr lang="en-US" altLang="zh-CN" sz="4000" b="1" dirty="0" smtClean="0">
                <a:latin typeface="Times New Roman" pitchFamily="18" charset="0"/>
              </a:rPr>
              <a:t>6.3       5,   6,   14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/>
              <a:t>§</a:t>
            </a:r>
            <a:r>
              <a:rPr lang="en-US" altLang="zh-CN" sz="4000" b="1" dirty="0" smtClean="0">
                <a:latin typeface="Times New Roman" pitchFamily="18" charset="0"/>
              </a:rPr>
              <a:t>6.4       6,   7,   9,   12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endParaRPr lang="en-US" altLang="zh-CN" sz="4000" b="1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3543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92150"/>
            <a:ext cx="8229600" cy="5434013"/>
          </a:xfrm>
          <a:solidFill>
            <a:srgbClr val="00FF00">
              <a:alpha val="79999"/>
            </a:srgbClr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4800" b="1" dirty="0" smtClean="0">
                <a:solidFill>
                  <a:srgbClr val="000099"/>
                </a:solidFill>
                <a:latin typeface="Times New Roman" pitchFamily="18" charset="0"/>
              </a:rPr>
              <a:t>            </a:t>
            </a:r>
            <a:r>
              <a:rPr lang="zh-CN" altLang="en-US" sz="4400" b="1" dirty="0" smtClean="0">
                <a:solidFill>
                  <a:srgbClr val="000099"/>
                </a:solidFill>
                <a:latin typeface="Times New Roman" pitchFamily="18" charset="0"/>
              </a:rPr>
              <a:t>期中考试 </a:t>
            </a:r>
            <a:r>
              <a:rPr lang="en-US" altLang="zh-CN" sz="4400" b="1" dirty="0" smtClean="0">
                <a:solidFill>
                  <a:srgbClr val="000099"/>
                </a:solidFill>
                <a:latin typeface="Times New Roman" pitchFamily="18" charset="0"/>
              </a:rPr>
              <a:t>- 2018</a:t>
            </a:r>
            <a:r>
              <a:rPr lang="zh-CN" altLang="en-US" sz="5400" b="1" dirty="0" smtClean="0">
                <a:solidFill>
                  <a:srgbClr val="000099"/>
                </a:solidFill>
                <a:latin typeface="Times New Roman" pitchFamily="18" charset="0"/>
              </a:rPr>
              <a:t>  </a:t>
            </a:r>
            <a:r>
              <a:rPr lang="zh-CN" altLang="en-US" sz="4800" b="1" dirty="0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  <a:br>
              <a:rPr lang="zh-CN" altLang="en-US" sz="4800" b="1" dirty="0" smtClean="0">
                <a:solidFill>
                  <a:srgbClr val="000099"/>
                </a:solidFill>
                <a:latin typeface="Times New Roman" pitchFamily="18" charset="0"/>
              </a:rPr>
            </a:br>
            <a:r>
              <a:rPr lang="zh-CN" altLang="en-US" sz="4000" b="1" dirty="0" smtClean="0">
                <a:solidFill>
                  <a:srgbClr val="000099"/>
                </a:solidFill>
              </a:rPr>
              <a:t>   </a:t>
            </a:r>
            <a:r>
              <a:rPr lang="en-US" altLang="zh-CN" sz="4000" b="1" dirty="0" smtClean="0">
                <a:solidFill>
                  <a:srgbClr val="000099"/>
                </a:solidFill>
              </a:rPr>
              <a:t>5 </a:t>
            </a:r>
            <a:r>
              <a:rPr lang="zh-CN" altLang="en-US" sz="4000" b="1" dirty="0" smtClean="0">
                <a:solidFill>
                  <a:srgbClr val="000099"/>
                </a:solidFill>
              </a:rPr>
              <a:t>月 </a:t>
            </a:r>
            <a:r>
              <a:rPr lang="en-US" altLang="zh-CN" sz="4000" b="1" dirty="0" smtClean="0">
                <a:solidFill>
                  <a:srgbClr val="000099"/>
                </a:solidFill>
              </a:rPr>
              <a:t>18 </a:t>
            </a:r>
            <a:r>
              <a:rPr lang="zh-CN" altLang="en-US" sz="4000" b="1" dirty="0" smtClean="0">
                <a:solidFill>
                  <a:srgbClr val="000099"/>
                </a:solidFill>
              </a:rPr>
              <a:t>日 </a:t>
            </a:r>
            <a:r>
              <a:rPr lang="en-US" altLang="zh-CN" sz="4000" b="1" dirty="0" smtClean="0">
                <a:solidFill>
                  <a:srgbClr val="000099"/>
                </a:solidFill>
              </a:rPr>
              <a:t>( </a:t>
            </a:r>
            <a:r>
              <a:rPr lang="zh-CN" altLang="en-US" sz="4000" b="1" dirty="0" smtClean="0">
                <a:solidFill>
                  <a:srgbClr val="000099"/>
                </a:solidFill>
              </a:rPr>
              <a:t>周</a:t>
            </a:r>
            <a:r>
              <a:rPr lang="zh-CN" altLang="en-US" sz="4000" b="1" dirty="0">
                <a:solidFill>
                  <a:srgbClr val="000099"/>
                </a:solidFill>
              </a:rPr>
              <a:t>五</a:t>
            </a:r>
            <a:r>
              <a:rPr lang="zh-CN" altLang="en-US" sz="4000" b="1" dirty="0" smtClean="0">
                <a:solidFill>
                  <a:srgbClr val="000099"/>
                </a:solidFill>
              </a:rPr>
              <a:t> </a:t>
            </a:r>
            <a:r>
              <a:rPr lang="en-US" altLang="zh-CN" sz="4000" b="1" dirty="0" smtClean="0">
                <a:solidFill>
                  <a:srgbClr val="000099"/>
                </a:solidFill>
              </a:rPr>
              <a:t>)</a:t>
            </a:r>
            <a:r>
              <a:rPr lang="zh-CN" altLang="en-US" sz="4000" b="1" dirty="0" smtClean="0">
                <a:solidFill>
                  <a:srgbClr val="000099"/>
                </a:solidFill>
              </a:rPr>
              <a:t>  </a:t>
            </a:r>
            <a:r>
              <a:rPr lang="en-US" altLang="zh-CN" sz="4000" b="1" dirty="0" smtClean="0">
                <a:solidFill>
                  <a:srgbClr val="000099"/>
                </a:solidFill>
              </a:rPr>
              <a:t>3, 4 </a:t>
            </a:r>
            <a:r>
              <a:rPr lang="zh-CN" altLang="en-US" sz="4000" b="1" dirty="0" smtClean="0">
                <a:solidFill>
                  <a:srgbClr val="000099"/>
                </a:solidFill>
              </a:rPr>
              <a:t>节    </a:t>
            </a:r>
            <a:endParaRPr lang="en-US" altLang="zh-CN" sz="4000" b="1" dirty="0" smtClean="0">
              <a:solidFill>
                <a:srgbClr val="000099"/>
              </a:solidFill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dirty="0" smtClean="0"/>
              <a:t>             </a:t>
            </a:r>
            <a:r>
              <a:rPr lang="zh-CN" altLang="en-US" sz="4000" b="1" dirty="0" smtClean="0">
                <a:solidFill>
                  <a:srgbClr val="7030A0"/>
                </a:solidFill>
              </a:rPr>
              <a:t>理</a:t>
            </a:r>
            <a:r>
              <a:rPr lang="zh-CN" altLang="en-US" sz="4000" b="1" dirty="0">
                <a:solidFill>
                  <a:srgbClr val="7030A0"/>
                </a:solidFill>
              </a:rPr>
              <a:t>教</a:t>
            </a:r>
            <a:r>
              <a:rPr lang="en-US" altLang="zh-CN" sz="4000" b="1" dirty="0" smtClean="0">
                <a:solidFill>
                  <a:srgbClr val="7030A0"/>
                </a:solidFill>
              </a:rPr>
              <a:t>406</a:t>
            </a:r>
            <a:r>
              <a:rPr lang="zh-CN" altLang="en-US" sz="4000" b="1" dirty="0">
                <a:solidFill>
                  <a:srgbClr val="7030A0"/>
                </a:solidFill>
              </a:rPr>
              <a:t> </a:t>
            </a:r>
            <a:r>
              <a:rPr lang="zh-CN" altLang="en-US" sz="40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4000" b="1" dirty="0">
                <a:solidFill>
                  <a:srgbClr val="7030A0"/>
                </a:solidFill>
              </a:rPr>
              <a:t> </a:t>
            </a:r>
            <a:r>
              <a:rPr lang="zh-CN" altLang="en-US" sz="4000" b="1" dirty="0" smtClean="0">
                <a:solidFill>
                  <a:srgbClr val="7030A0"/>
                </a:solidFill>
              </a:rPr>
              <a:t>理</a:t>
            </a:r>
            <a:r>
              <a:rPr lang="zh-CN" altLang="en-US" sz="4000" b="1" dirty="0">
                <a:solidFill>
                  <a:srgbClr val="7030A0"/>
                </a:solidFill>
              </a:rPr>
              <a:t>教</a:t>
            </a:r>
            <a:r>
              <a:rPr lang="en-US" altLang="zh-CN" sz="4000" b="1" dirty="0" smtClean="0">
                <a:solidFill>
                  <a:srgbClr val="7030A0"/>
                </a:solidFill>
              </a:rPr>
              <a:t>407</a:t>
            </a:r>
            <a:endParaRPr lang="en-US" altLang="zh-CN" sz="4000" b="1" dirty="0" smtClean="0">
              <a:solidFill>
                <a:srgbClr val="7030A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>
                <a:solidFill>
                  <a:srgbClr val="000099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0099"/>
                </a:solidFill>
                <a:latin typeface="Times New Roman" pitchFamily="18" charset="0"/>
              </a:rPr>
              <a:t>     </a:t>
            </a:r>
            <a:r>
              <a:rPr lang="zh-CN" altLang="en-US" sz="3600" b="1" dirty="0" smtClean="0">
                <a:solidFill>
                  <a:srgbClr val="000099"/>
                </a:solidFill>
                <a:latin typeface="Times New Roman" pitchFamily="18" charset="0"/>
              </a:rPr>
              <a:t>多项式， 线性空间，线性</a:t>
            </a:r>
            <a:r>
              <a:rPr lang="zh-CN" altLang="en-US" sz="3600" b="1" dirty="0">
                <a:solidFill>
                  <a:srgbClr val="000099"/>
                </a:solidFill>
                <a:latin typeface="Times New Roman" pitchFamily="18" charset="0"/>
              </a:rPr>
              <a:t>变换</a:t>
            </a:r>
            <a:endParaRPr lang="en-US" altLang="zh-CN" sz="3600" b="1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66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8354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57200" y="476672"/>
                <a:ext cx="8229600" cy="6120978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  <a:sym typeface="Euclid Math One" pitchFamily="18" charset="2"/>
                  </a:rPr>
                  <a:t>  考察  </a:t>
                </a:r>
                <a:r>
                  <a:rPr lang="en-US" altLang="zh-CN" b="1" dirty="0" err="1" smtClean="0">
                    <a:latin typeface="Times New Roman" pitchFamily="18" charset="0"/>
                    <a:sym typeface="Euclid Math One" pitchFamily="18" charset="2"/>
                  </a:rPr>
                  <a:t>K</a:t>
                </a:r>
                <a:r>
                  <a:rPr lang="en-US" altLang="zh-CN" sz="4000" b="1" baseline="30000" dirty="0" err="1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zh-CN" sz="4000" b="1" baseline="30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zh-CN" altLang="en-US" b="1" dirty="0" smtClean="0">
                    <a:latin typeface="Times New Roman" pitchFamily="18" charset="0"/>
                  </a:rPr>
                  <a:t>到  </a:t>
                </a:r>
                <a:r>
                  <a:rPr lang="en-US" altLang="zh-CN" b="1" dirty="0">
                    <a:latin typeface="Times New Roman" pitchFamily="18" charset="0"/>
                    <a:sym typeface="Euclid Math One" pitchFamily="18" charset="2"/>
                  </a:rPr>
                  <a:t>K</a:t>
                </a:r>
                <a:r>
                  <a:rPr lang="en-US" altLang="zh-CN" sz="4000" b="1" baseline="30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m </a:t>
                </a:r>
                <a:r>
                  <a:rPr lang="zh-CN" altLang="en-US" b="1" dirty="0">
                    <a:latin typeface="Times New Roman" pitchFamily="18" charset="0"/>
                    <a:sym typeface="Euclid Math One" pitchFamily="18" charset="2"/>
                  </a:rPr>
                  <a:t>的</a:t>
                </a:r>
                <a:r>
                  <a:rPr lang="zh-CN" altLang="en-US" b="1" dirty="0">
                    <a:latin typeface="Times New Roman" pitchFamily="18" charset="0"/>
                  </a:rPr>
                  <a:t>线性映</a:t>
                </a:r>
                <a:r>
                  <a:rPr lang="zh-CN" altLang="en-US" b="1" dirty="0" smtClean="0">
                    <a:latin typeface="Times New Roman" pitchFamily="18" charset="0"/>
                  </a:rPr>
                  <a:t>射</a:t>
                </a:r>
                <a:endParaRPr lang="en-US" altLang="zh-CN" b="1" dirty="0" smtClean="0">
                  <a:latin typeface="Times New Roman" pitchFamily="18" charset="0"/>
                  <a:sym typeface="Euclid Math One" pitchFamily="18" charset="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  <a:ea typeface="华文楷体" pitchFamily="2" charset="-122"/>
                    <a:sym typeface="Euclid Math One" pitchFamily="18" charset="2"/>
                  </a:rPr>
                  <a:t>                      </a:t>
                </a:r>
                <a:r>
                  <a:rPr lang="en-US" altLang="zh-CN" b="1" dirty="0" smtClean="0">
                    <a:ea typeface="华文楷体" pitchFamily="2" charset="-122"/>
                    <a:sym typeface="Euclid Math One" pitchFamily="18" charset="2"/>
                  </a:rPr>
                  <a:t>A</a:t>
                </a:r>
                <a:r>
                  <a:rPr lang="en-US" altLang="zh-CN" b="1" dirty="0" smtClean="0">
                    <a:latin typeface="Times New Roman" pitchFamily="18" charset="0"/>
                  </a:rPr>
                  <a:t> : 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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  <a:ea typeface="Cambria Math"/>
                        <a:sym typeface="Symbol" pitchFamily="18" charset="2"/>
                      </a:rPr>
                      <m:t>  </m:t>
                    </m:r>
                    <m:r>
                      <a:rPr lang="en-US" altLang="zh-CN" b="1" i="1">
                        <a:latin typeface="Cambria Math"/>
                        <a:ea typeface="Cambria Math"/>
                        <a:sym typeface="Symbol" pitchFamily="18" charset="2"/>
                      </a:rPr>
                      <m:t>↦</m:t>
                    </m:r>
                  </m:oMath>
                </a14:m>
                <a:r>
                  <a:rPr lang="en-US" altLang="zh-CN" dirty="0" smtClean="0">
                    <a:latin typeface="Times New Roman" pitchFamily="18" charset="0"/>
                    <a:sym typeface="MT Extra" pitchFamily="18" charset="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 A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 ,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</a:t>
                </a:r>
                <a:r>
                  <a:rPr lang="en-US" altLang="zh-CN" b="1" dirty="0" err="1" smtClean="0">
                    <a:latin typeface="Times New Roman" pitchFamily="18" charset="0"/>
                  </a:rPr>
                  <a:t>Im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en-US" altLang="zh-CN" b="1" dirty="0"/>
                  <a:t>A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= A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的列空间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,   </a:t>
                </a:r>
                <a:r>
                  <a:rPr lang="en-US" altLang="zh-CN" b="1" dirty="0" smtClean="0">
                    <a:latin typeface="Times New Roman" pitchFamily="18" charset="0"/>
                  </a:rPr>
                  <a:t>Ker </a:t>
                </a:r>
                <a:r>
                  <a:rPr lang="en-US" altLang="zh-CN" b="1" dirty="0"/>
                  <a:t>A</a:t>
                </a:r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 = A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的解空</a:t>
                </a:r>
                <a:r>
                  <a:rPr lang="zh-CN" altLang="en-US" b="1" dirty="0">
                    <a:latin typeface="Times New Roman" pitchFamily="18" charset="0"/>
                    <a:sym typeface="Symbol" pitchFamily="18" charset="2"/>
                  </a:rPr>
                  <a:t>间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,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由线性映射的基本定理</a:t>
                </a:r>
                <a:endParaRPr lang="en-US" altLang="zh-CN" b="1" dirty="0" smtClean="0">
                  <a:latin typeface="Times New Roman" pitchFamily="18" charset="0"/>
                  <a:sym typeface="Symbol" pitchFamily="18" charset="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        </a:t>
                </a:r>
                <a:r>
                  <a:rPr lang="en-US" altLang="zh-CN" b="1" dirty="0" err="1" smtClean="0">
                    <a:latin typeface="Times New Roman" pitchFamily="18" charset="0"/>
                    <a:sym typeface="Euclid Math One" pitchFamily="18" charset="2"/>
                  </a:rPr>
                  <a:t>K</a:t>
                </a:r>
                <a:r>
                  <a:rPr lang="en-US" altLang="zh-CN" sz="3600" b="1" baseline="30000" dirty="0" err="1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zh-CN" b="1" baseline="30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/ A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解</a:t>
                </a:r>
                <a:r>
                  <a:rPr lang="zh-CN" altLang="en-US" b="1" dirty="0">
                    <a:latin typeface="Times New Roman" pitchFamily="18" charset="0"/>
                    <a:sym typeface="Symbol" pitchFamily="18" charset="2"/>
                  </a:rPr>
                  <a:t>空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间  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   A </a:t>
                </a:r>
                <a:r>
                  <a:rPr lang="zh-CN" altLang="en-US" b="1" dirty="0">
                    <a:latin typeface="Times New Roman" pitchFamily="18" charset="0"/>
                    <a:sym typeface="Symbol" pitchFamily="18" charset="2"/>
                  </a:rPr>
                  <a:t>的列空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间</a:t>
                </a:r>
                <a:endParaRPr lang="en-US" altLang="zh-CN" b="1" dirty="0" smtClean="0">
                  <a:latin typeface="Times New Roman" pitchFamily="18" charset="0"/>
                  <a:sym typeface="Symbol" pitchFamily="18" charset="2"/>
                </a:endParaRPr>
              </a:p>
              <a:p>
                <a:pPr eaLnBrk="1" hangingPunct="1">
                  <a:lnSpc>
                    <a:spcPct val="150000"/>
                  </a:lnSpc>
                  <a:buNone/>
                </a:pP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                </a:t>
                </a:r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+ </a:t>
                </a:r>
                <a:r>
                  <a:rPr lang="en-US" altLang="zh-CN" b="1" dirty="0">
                    <a:latin typeface="Times New Roman" pitchFamily="18" charset="0"/>
                  </a:rPr>
                  <a:t>Ker </a:t>
                </a:r>
                <a:r>
                  <a:rPr lang="en-US" altLang="zh-CN" b="1" dirty="0"/>
                  <a:t>A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/>
                        <a:ea typeface="Cambria Math"/>
                        <a:sym typeface="Symbol" pitchFamily="18" charset="2"/>
                      </a:rPr>
                      <m:t>  </m:t>
                    </m:r>
                    <m:r>
                      <a:rPr lang="en-US" altLang="zh-CN" b="1" i="1">
                        <a:latin typeface="Cambria Math"/>
                        <a:ea typeface="Cambria Math"/>
                        <a:sym typeface="Symbol" pitchFamily="18" charset="2"/>
                      </a:rPr>
                      <m:t>↦</m:t>
                    </m:r>
                  </m:oMath>
                </a14:m>
                <a:r>
                  <a:rPr lang="en-US" altLang="zh-CN" dirty="0">
                    <a:sym typeface="MT Extra" pitchFamily="18" charset="2"/>
                  </a:rPr>
                  <a:t> </a:t>
                </a:r>
                <a:r>
                  <a:rPr lang="en-US" altLang="zh-CN" dirty="0" smtClean="0">
                    <a:sym typeface="MT Extra" pitchFamily="18" charset="2"/>
                  </a:rPr>
                  <a:t>  </a:t>
                </a:r>
                <a:r>
                  <a:rPr lang="en-US" altLang="zh-CN" b="1" dirty="0" smtClean="0">
                    <a:latin typeface="Times New Roman" pitchFamily="18" charset="0"/>
                  </a:rPr>
                  <a:t>A </a:t>
                </a:r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</a:t>
                </a:r>
              </a:p>
            </p:txBody>
          </p:sp>
        </mc:Choice>
        <mc:Fallback xmlns="">
          <p:sp>
            <p:nvSpPr>
              <p:cNvPr id="22835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476672"/>
                <a:ext cx="8229600" cy="6120978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39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8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8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8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8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8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8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8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8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8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8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8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71500"/>
            <a:ext cx="8229600" cy="5295900"/>
          </a:xfrm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:  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在正实数集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4000" b="1" i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上定义运算</a:t>
            </a:r>
            <a:endParaRPr lang="en-US" altLang="zh-CN" sz="3600" b="1" smtClean="0">
              <a:latin typeface="Times New Roman" pitchFamily="18" charset="0"/>
              <a:cs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加法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:   </a:t>
            </a:r>
            <a:r>
              <a:rPr lang="en-US" altLang="zh-CN" sz="3600" b="1" i="1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</a:t>
            </a:r>
            <a:r>
              <a:rPr lang="en-US" altLang="zh-CN" sz="3600" b="1" i="1" smtClean="0">
                <a:latin typeface="Times New Roman" pitchFamily="18" charset="0"/>
                <a:cs typeface="Times New Roman" pitchFamily="18" charset="0"/>
              </a:rPr>
              <a:t> b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 : =  </a:t>
            </a:r>
            <a:r>
              <a:rPr lang="en-US" altLang="zh-CN" sz="3600" b="1" i="1" smtClean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 ,   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 </a:t>
            </a:r>
            <a:r>
              <a:rPr lang="en-US" altLang="zh-CN" sz="3600" b="1" i="1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3600" b="1" i="1" smtClean="0">
                <a:latin typeface="Times New Roman" pitchFamily="18" charset="0"/>
                <a:cs typeface="Times New Roman" pitchFamily="18" charset="0"/>
              </a:rPr>
              <a:t> b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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4000" b="1" i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数乘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:     </a:t>
            </a:r>
            <a:r>
              <a:rPr lang="en-US" altLang="zh-CN" sz="3600" b="1" i="1" smtClean="0">
                <a:latin typeface="Times New Roman" pitchFamily="18" charset="0"/>
                <a:cs typeface="Times New Roman" pitchFamily="18" charset="0"/>
              </a:rPr>
              <a:t>k a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   : =  </a:t>
            </a:r>
            <a:r>
              <a:rPr lang="en-US" altLang="zh-CN" sz="3600" b="1" i="1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altLang="zh-CN" sz="4000" b="1" i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 ,    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 </a:t>
            </a:r>
            <a:r>
              <a:rPr lang="en-US" altLang="zh-CN" sz="3600" b="1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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Q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4000" b="1" i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在以上运算下构成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Q-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线性空间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 问题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:   6 ,  7 ,   8 ,    9   Q-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线性无关吗 </a:t>
            </a:r>
            <a:r>
              <a:rPr lang="en-US" altLang="zh-CN" sz="3600" b="1" smtClean="0">
                <a:latin typeface="Times New Roman" pitchFamily="18" charset="0"/>
                <a:cs typeface="Times New Roman" pitchFamily="18" charset="0"/>
              </a:rPr>
              <a:t>?</a:t>
            </a:r>
            <a:r>
              <a:rPr lang="zh-CN" altLang="en-US" sz="3600" b="1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sz="3600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7570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57200" y="620713"/>
                <a:ext cx="8229600" cy="5505450"/>
              </a:xfrm>
            </p:spPr>
            <p:txBody>
              <a:bodyPr/>
              <a:lstStyle/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例</a:t>
                </a:r>
                <a:r>
                  <a:rPr lang="en-US" altLang="zh-CN" b="1" dirty="0" smtClean="0">
                    <a:latin typeface="Times New Roman" pitchFamily="18" charset="0"/>
                  </a:rPr>
                  <a:t>: </a:t>
                </a:r>
                <a:r>
                  <a:rPr lang="zh-CN" altLang="en-US" b="1" dirty="0" smtClean="0">
                    <a:latin typeface="Times New Roman" pitchFamily="18" charset="0"/>
                  </a:rPr>
                  <a:t>已知  </a:t>
                </a:r>
                <a:r>
                  <a:rPr lang="en-US" altLang="zh-CN" b="1" dirty="0" smtClean="0">
                    <a:latin typeface="Times New Roman" pitchFamily="18" charset="0"/>
                  </a:rPr>
                  <a:t>A =                                    </a:t>
                </a:r>
              </a:p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设 </a:t>
                </a:r>
                <a:r>
                  <a:rPr lang="en-US" altLang="zh-CN" b="1" dirty="0" smtClean="0">
                    <a:latin typeface="Times New Roman" pitchFamily="18" charset="0"/>
                  </a:rPr>
                  <a:t>W </a:t>
                </a:r>
                <a:r>
                  <a:rPr lang="zh-CN" altLang="en-US" b="1" dirty="0" smtClean="0">
                    <a:latin typeface="Times New Roman" pitchFamily="18" charset="0"/>
                  </a:rPr>
                  <a:t>是线性映射 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</a:t>
                </a:r>
                <a:r>
                  <a:rPr lang="zh-CN" altLang="en-US" b="1" dirty="0" smtClean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  <a:ea typeface="Cambria Math"/>
                        <a:sym typeface="Symbol" pitchFamily="18" charset="2"/>
                      </a:rPr>
                      <m:t> </m:t>
                    </m:r>
                    <m:r>
                      <a:rPr lang="en-US" altLang="zh-CN" b="1" i="1">
                        <a:latin typeface="Cambria Math"/>
                        <a:ea typeface="Cambria Math"/>
                        <a:sym typeface="Symbol" pitchFamily="18" charset="2"/>
                      </a:rPr>
                      <m:t>↦</m:t>
                    </m:r>
                  </m:oMath>
                </a14:m>
                <a:r>
                  <a:rPr lang="zh-CN" altLang="en-US" dirty="0" smtClean="0">
                    <a:latin typeface="Euclid Extra" pitchFamily="18" charset="2"/>
                    <a:sym typeface="MT Extra" pitchFamily="18" charset="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A</a:t>
                </a:r>
                <a:r>
                  <a:rPr lang="en-US" altLang="zh-CN" dirty="0" smtClean="0">
                    <a:latin typeface="Euclid Extra" pitchFamily="18" charset="2"/>
                    <a:sym typeface="MT Extra" pitchFamily="18" charset="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</a:t>
                </a:r>
                <a:r>
                  <a:rPr lang="en-US" altLang="zh-CN" b="1" dirty="0" smtClean="0">
                    <a:latin typeface="Times New Roman" pitchFamily="18" charset="0"/>
                  </a:rPr>
                  <a:t>  (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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</a:t>
                </a:r>
                <a:r>
                  <a:rPr lang="en-US" altLang="zh-CN" b="1" dirty="0" smtClean="0">
                    <a:latin typeface="Times New Roman" pitchFamily="18" charset="0"/>
                  </a:rPr>
                  <a:t> R</a:t>
                </a:r>
                <a:r>
                  <a:rPr lang="en-US" altLang="zh-CN" sz="3600" b="1" baseline="30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5 </a:t>
                </a:r>
                <a:r>
                  <a:rPr lang="en-US" altLang="zh-CN" b="1" dirty="0" smtClean="0">
                    <a:latin typeface="Times New Roman" pitchFamily="18" charset="0"/>
                  </a:rPr>
                  <a:t>) </a:t>
                </a:r>
                <a:r>
                  <a:rPr lang="zh-CN" altLang="en-US" b="1" dirty="0" smtClean="0">
                    <a:latin typeface="Times New Roman" pitchFamily="18" charset="0"/>
                  </a:rPr>
                  <a:t>的</a:t>
                </a:r>
              </a:p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核空间</a:t>
                </a:r>
                <a:r>
                  <a:rPr lang="en-US" altLang="zh-CN" b="1" dirty="0" smtClean="0">
                    <a:latin typeface="Times New Roman" pitchFamily="18" charset="0"/>
                  </a:rPr>
                  <a:t>.   </a:t>
                </a:r>
                <a:r>
                  <a:rPr lang="zh-CN" altLang="en-US" b="1" dirty="0" smtClean="0">
                    <a:latin typeface="Times New Roman" pitchFamily="18" charset="0"/>
                  </a:rPr>
                  <a:t>求商空间  </a:t>
                </a:r>
                <a:r>
                  <a:rPr lang="en-US" altLang="zh-CN" b="1" dirty="0" smtClean="0">
                    <a:latin typeface="Times New Roman" pitchFamily="18" charset="0"/>
                  </a:rPr>
                  <a:t>R</a:t>
                </a:r>
                <a:r>
                  <a:rPr lang="en-US" altLang="zh-CN" sz="3600" b="1" baseline="30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5</a:t>
                </a:r>
                <a:r>
                  <a:rPr lang="en-US" altLang="zh-CN" b="1" dirty="0" smtClean="0">
                    <a:latin typeface="Times New Roman" pitchFamily="18" charset="0"/>
                  </a:rPr>
                  <a:t> / W </a:t>
                </a:r>
                <a:r>
                  <a:rPr lang="zh-CN" altLang="en-US" b="1" dirty="0" smtClean="0">
                    <a:latin typeface="Times New Roman" pitchFamily="18" charset="0"/>
                  </a:rPr>
                  <a:t>中向量组</a:t>
                </a:r>
              </a:p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             </a:t>
                </a:r>
                <a:r>
                  <a:rPr lang="en-US" altLang="zh-CN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 </a:t>
                </a:r>
                <a:r>
                  <a:rPr lang="en-US" altLang="zh-CN" b="1" dirty="0" smtClean="0">
                    <a:latin typeface="Times New Roman" pitchFamily="18" charset="0"/>
                  </a:rPr>
                  <a:t>+ W</a:t>
                </a:r>
                <a:r>
                  <a:rPr lang="en-US" altLang="zh-CN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,  </a:t>
                </a:r>
                <a:r>
                  <a:rPr lang="en-US" altLang="zh-CN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+ W</a:t>
                </a:r>
                <a:r>
                  <a:rPr lang="en-US" altLang="zh-CN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, … ,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 </a:t>
                </a:r>
                <a:r>
                  <a:rPr lang="en-US" altLang="zh-CN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5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+ W</a:t>
                </a:r>
              </a:p>
              <a:p>
                <a:pPr eaLnBrk="1" hangingPunct="1">
                  <a:lnSpc>
                    <a:spcPct val="145000"/>
                  </a:lnSpc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的极大无关组</a:t>
                </a:r>
                <a:r>
                  <a:rPr lang="en-US" altLang="zh-CN" b="1" dirty="0" smtClean="0">
                    <a:latin typeface="Times New Roman" pitchFamily="18" charset="0"/>
                  </a:rPr>
                  <a:t>.  </a:t>
                </a:r>
                <a:endParaRPr lang="en-US" altLang="zh-CN" b="1" dirty="0">
                  <a:latin typeface="Times New Roman" pitchFamily="18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23757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620713"/>
                <a:ext cx="8229600" cy="5505450"/>
              </a:xfrm>
              <a:blipFill rotWithShape="1">
                <a:blip r:embed="rId3"/>
                <a:stretch>
                  <a:fillRect l="-1852" t="-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7571" name="Object 3"/>
          <p:cNvGraphicFramePr>
            <a:graphicFrameLocks noChangeAspect="1"/>
          </p:cNvGraphicFramePr>
          <p:nvPr/>
        </p:nvGraphicFramePr>
        <p:xfrm>
          <a:off x="3203575" y="260350"/>
          <a:ext cx="3455988" cy="224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27" name="公式" r:id="rId4" imgW="1181100" imgH="914400" progId="Equation.3">
                  <p:embed/>
                </p:oleObj>
              </mc:Choice>
              <mc:Fallback>
                <p:oleObj name="公式" r:id="rId4" imgW="1181100" imgH="914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60350"/>
                        <a:ext cx="3455988" cy="224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68314" y="0"/>
                <a:ext cx="8280150" cy="1569660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在同</a:t>
                </a:r>
                <a:r>
                  <a:rPr kumimoji="0" lang="zh-CN" altLang="en-US" kern="0" dirty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构 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 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R</a:t>
                </a:r>
                <a:r>
                  <a:rPr kumimoji="0" lang="en-US" altLang="zh-CN" sz="3600" kern="0" baseline="3000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  <a:cs typeface="Times New Roman" pitchFamily="18" charset="0"/>
                  </a:rPr>
                  <a:t>5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 </a:t>
                </a:r>
                <a:r>
                  <a:rPr kumimoji="0" lang="en-US" altLang="zh-CN" kern="0" dirty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/ W → </a:t>
                </a:r>
                <a:r>
                  <a:rPr kumimoji="0" lang="en-US" altLang="zh-CN" kern="0" dirty="0" err="1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Im</a:t>
                </a:r>
                <a:r>
                  <a:rPr kumimoji="0" lang="en-US" altLang="zh-CN" kern="0" dirty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 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A  ( 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  <a:sym typeface="Symbol" pitchFamily="18" charset="2"/>
                  </a:rPr>
                  <a:t> </a:t>
                </a:r>
                <a:r>
                  <a:rPr kumimoji="0" lang="en-US" altLang="zh-CN" kern="0" dirty="0">
                    <a:solidFill>
                      <a:srgbClr val="000000"/>
                    </a:solidFill>
                    <a:latin typeface="Times New Roman" pitchFamily="18" charset="0"/>
                    <a:ea typeface="宋体"/>
                    <a:sym typeface="Symbol" pitchFamily="18" charset="2"/>
                  </a:rPr>
                  <a:t>+ </a:t>
                </a:r>
                <a:r>
                  <a:rPr kumimoji="0" lang="en-US" altLang="zh-CN" kern="0" dirty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W</a:t>
                </a:r>
                <a:r>
                  <a:rPr kumimoji="0" lang="en-US" altLang="zh-CN" kern="0" dirty="0">
                    <a:solidFill>
                      <a:srgbClr val="000000"/>
                    </a:solidFill>
                    <a:latin typeface="Arial"/>
                    <a:ea typeface="宋体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i="1" kern="0">
                        <a:solidFill>
                          <a:srgbClr val="000000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↦</m:t>
                    </m:r>
                  </m:oMath>
                </a14:m>
                <a:r>
                  <a:rPr kumimoji="0" lang="en-US" altLang="zh-CN" b="0" kern="0" dirty="0">
                    <a:solidFill>
                      <a:srgbClr val="000000"/>
                    </a:solidFill>
                    <a:latin typeface="Arial"/>
                    <a:ea typeface="宋体"/>
                    <a:sym typeface="MT Extra" pitchFamily="18" charset="2"/>
                  </a:rPr>
                  <a:t> </a:t>
                </a:r>
                <a:r>
                  <a:rPr kumimoji="0" lang="en-US" altLang="zh-CN" kern="0" dirty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A</a:t>
                </a:r>
                <a:r>
                  <a:rPr kumimoji="0" lang="en-US" altLang="zh-CN" kern="0" dirty="0">
                    <a:solidFill>
                      <a:srgbClr val="000000"/>
                    </a:solidFill>
                    <a:latin typeface="Lucida Calligraphy" pitchFamily="66" charset="0"/>
                    <a:ea typeface="宋体"/>
                    <a:sym typeface="Euclid Math One" pitchFamily="18" charset="2"/>
                  </a:rPr>
                  <a:t> 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  <a:sym typeface="Symbol" pitchFamily="18" charset="2"/>
                  </a:rPr>
                  <a:t> 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) 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下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latin typeface="Times New Roman" pitchFamily="18" charset="0"/>
                    <a:sym typeface="Symbol" pitchFamily="18" charset="2"/>
                  </a:rPr>
                  <a:t> </a:t>
                </a:r>
                <a:r>
                  <a:rPr lang="en-US" altLang="zh-CN" baseline="-30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altLang="zh-CN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altLang="zh-CN" dirty="0">
                    <a:latin typeface="Times New Roman" pitchFamily="18" charset="0"/>
                  </a:rPr>
                  <a:t>+ </a:t>
                </a:r>
                <a:r>
                  <a:rPr lang="en-US" altLang="zh-CN" dirty="0" smtClean="0">
                    <a:latin typeface="Times New Roman" pitchFamily="18" charset="0"/>
                  </a:rPr>
                  <a:t>W  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对应  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A 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的第  </a:t>
                </a:r>
                <a:r>
                  <a:rPr kumimoji="0" lang="en-US" altLang="zh-CN" kern="0" dirty="0" err="1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i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 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个列向量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4" y="0"/>
                <a:ext cx="8280150" cy="1569660"/>
              </a:xfrm>
              <a:prstGeom prst="rect">
                <a:avLst/>
              </a:prstGeom>
              <a:blipFill rotWithShape="1">
                <a:blip r:embed="rId6"/>
                <a:stretch>
                  <a:fillRect b="-6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1538" name="Rectangle 2"/>
          <p:cNvSpPr>
            <a:spLocks noChangeArrowheads="1"/>
          </p:cNvSpPr>
          <p:nvPr/>
        </p:nvSpPr>
        <p:spPr bwMode="auto">
          <a:xfrm>
            <a:off x="468312" y="1844824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6081539" name="Rectangle 3"/>
          <p:cNvSpPr>
            <a:spLocks noChangeArrowheads="1"/>
          </p:cNvSpPr>
          <p:nvPr/>
        </p:nvSpPr>
        <p:spPr bwMode="auto">
          <a:xfrm>
            <a:off x="1310595" y="1844824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6081540" name="Rectangle 4"/>
          <p:cNvSpPr>
            <a:spLocks noChangeArrowheads="1"/>
          </p:cNvSpPr>
          <p:nvPr/>
        </p:nvSpPr>
        <p:spPr bwMode="auto">
          <a:xfrm>
            <a:off x="2083026" y="1844824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6081541" name="AutoShape 5"/>
          <p:cNvSpPr>
            <a:spLocks noChangeArrowheads="1"/>
          </p:cNvSpPr>
          <p:nvPr/>
        </p:nvSpPr>
        <p:spPr bwMode="auto">
          <a:xfrm>
            <a:off x="5148064" y="1820685"/>
            <a:ext cx="576263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6081542" name="AutoShape 6"/>
          <p:cNvSpPr>
            <a:spLocks noChangeArrowheads="1"/>
          </p:cNvSpPr>
          <p:nvPr/>
        </p:nvSpPr>
        <p:spPr bwMode="auto">
          <a:xfrm>
            <a:off x="5840751" y="2434972"/>
            <a:ext cx="576263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6081543" name="Rectangle 7"/>
          <p:cNvSpPr>
            <a:spLocks noChangeArrowheads="1"/>
          </p:cNvSpPr>
          <p:nvPr/>
        </p:nvSpPr>
        <p:spPr bwMode="auto">
          <a:xfrm>
            <a:off x="3708399" y="1844068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6081544" name="AutoShape 8"/>
          <p:cNvSpPr>
            <a:spLocks noChangeArrowheads="1"/>
          </p:cNvSpPr>
          <p:nvPr/>
        </p:nvSpPr>
        <p:spPr bwMode="auto">
          <a:xfrm>
            <a:off x="6594702" y="3154488"/>
            <a:ext cx="576262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6081545" name="AutoShape 9"/>
          <p:cNvSpPr>
            <a:spLocks noChangeArrowheads="1"/>
          </p:cNvSpPr>
          <p:nvPr/>
        </p:nvSpPr>
        <p:spPr bwMode="auto">
          <a:xfrm>
            <a:off x="8172200" y="3848552"/>
            <a:ext cx="576262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graphicFrame>
        <p:nvGraphicFramePr>
          <p:cNvPr id="608154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015920"/>
              </p:ext>
            </p:extLst>
          </p:nvPr>
        </p:nvGraphicFramePr>
        <p:xfrm>
          <a:off x="4448440" y="1772816"/>
          <a:ext cx="4572000" cy="278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11" name="公式" r:id="rId3" imgW="1447800" imgH="914400" progId="Equation.3">
                  <p:embed/>
                </p:oleObj>
              </mc:Choice>
              <mc:Fallback>
                <p:oleObj name="公式" r:id="rId3" imgW="1447800" imgH="914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440" y="1772816"/>
                        <a:ext cx="4572000" cy="278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60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328450"/>
              </p:ext>
            </p:extLst>
          </p:nvPr>
        </p:nvGraphicFramePr>
        <p:xfrm>
          <a:off x="296068" y="1772816"/>
          <a:ext cx="4376738" cy="284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12" name="公式" r:id="rId5" imgW="1181100" imgH="914400" progId="Equation.3">
                  <p:embed/>
                </p:oleObj>
              </mc:Choice>
              <mc:Fallback>
                <p:oleObj name="公式" r:id="rId5" imgW="1181100" imgH="9144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68" y="1772816"/>
                        <a:ext cx="4376738" cy="284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81548" name="Rectangle 12"/>
          <p:cNvSpPr>
            <a:spLocks noChangeArrowheads="1"/>
          </p:cNvSpPr>
          <p:nvPr/>
        </p:nvSpPr>
        <p:spPr bwMode="auto">
          <a:xfrm>
            <a:off x="900113" y="4797425"/>
            <a:ext cx="7632700" cy="15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45000"/>
              </a:lnSpc>
              <a:spcBef>
                <a:spcPct val="0"/>
              </a:spcBef>
              <a:buFont typeface="Symbol" pitchFamily="18" charset="2"/>
              <a:buNone/>
            </a:pPr>
            <a:r>
              <a:rPr kumimoji="0" lang="en-US" altLang="zh-CN" sz="2800" dirty="0">
                <a:latin typeface="French Script MT" pitchFamily="66" charset="0"/>
                <a:sym typeface="Symbol" pitchFamily="18" charset="2"/>
              </a:rPr>
              <a:t> </a:t>
            </a:r>
            <a:r>
              <a:rPr kumimoji="0" lang="en-US" altLang="zh-CN" dirty="0">
                <a:latin typeface="French Script MT" pitchFamily="66" charset="0"/>
                <a:sym typeface="Symbol" pitchFamily="18" charset="2"/>
              </a:rPr>
              <a:t></a:t>
            </a:r>
            <a:r>
              <a:rPr kumimoji="0" lang="en-US" altLang="zh-CN" dirty="0">
                <a:latin typeface="French Script MT" pitchFamily="66" charset="0"/>
              </a:rPr>
              <a:t> </a:t>
            </a:r>
            <a:r>
              <a:rPr kumimoji="0" lang="en-US" altLang="zh-CN" sz="3600" baseline="-30000" dirty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kumimoji="0" lang="en-US" altLang="zh-CN" sz="3600" dirty="0">
                <a:latin typeface="Times New Roman" pitchFamily="18" charset="0"/>
              </a:rPr>
              <a:t>+ W</a:t>
            </a:r>
            <a:r>
              <a:rPr kumimoji="0" lang="en-US" altLang="zh-CN" sz="3600" baseline="-30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sz="3600" dirty="0">
                <a:latin typeface="Times New Roman" pitchFamily="18" charset="0"/>
                <a:sym typeface="Symbol" pitchFamily="18" charset="2"/>
              </a:rPr>
              <a:t>,   </a:t>
            </a:r>
            <a:r>
              <a:rPr kumimoji="0" lang="en-US" altLang="zh-CN" sz="3600" baseline="-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kumimoji="0" lang="en-US" altLang="zh-CN" sz="3600" dirty="0">
                <a:latin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3600" dirty="0">
                <a:latin typeface="Times New Roman" pitchFamily="18" charset="0"/>
              </a:rPr>
              <a:t>+ W</a:t>
            </a:r>
            <a:r>
              <a:rPr kumimoji="0" lang="en-US" altLang="zh-CN" sz="3600" baseline="-30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sz="3600" dirty="0">
                <a:latin typeface="Times New Roman" pitchFamily="18" charset="0"/>
              </a:rPr>
              <a:t>,  </a:t>
            </a:r>
            <a:r>
              <a:rPr kumimoji="0" lang="en-US" altLang="zh-CN" sz="3600" dirty="0">
                <a:latin typeface="Times New Roman" pitchFamily="18" charset="0"/>
                <a:sym typeface="Symbol" pitchFamily="18" charset="2"/>
              </a:rPr>
              <a:t> </a:t>
            </a:r>
            <a:r>
              <a:rPr kumimoji="0" lang="en-US" altLang="zh-CN" sz="3600" baseline="-30000" dirty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kumimoji="0" lang="en-US" altLang="zh-CN" sz="3600" dirty="0">
                <a:latin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3600" dirty="0">
                <a:latin typeface="Times New Roman" pitchFamily="18" charset="0"/>
              </a:rPr>
              <a:t>+ W</a:t>
            </a:r>
            <a:r>
              <a:rPr kumimoji="0" lang="en-US" altLang="zh-CN" sz="3600" baseline="-30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sz="3600" dirty="0">
                <a:latin typeface="Times New Roman" pitchFamily="18" charset="0"/>
              </a:rPr>
              <a:t>,  </a:t>
            </a:r>
            <a:r>
              <a:rPr kumimoji="0" lang="en-US" altLang="zh-CN" sz="3600" dirty="0">
                <a:latin typeface="Times New Roman" pitchFamily="18" charset="0"/>
                <a:sym typeface="Symbol" pitchFamily="18" charset="2"/>
              </a:rPr>
              <a:t> </a:t>
            </a:r>
            <a:r>
              <a:rPr kumimoji="0" lang="en-US" altLang="zh-CN" sz="3600" baseline="-30000" dirty="0">
                <a:solidFill>
                  <a:srgbClr val="000000"/>
                </a:solidFill>
                <a:latin typeface="Times New Roman" pitchFamily="18" charset="0"/>
              </a:rPr>
              <a:t>5</a:t>
            </a:r>
            <a:r>
              <a:rPr kumimoji="0" lang="en-US" altLang="zh-CN" sz="3600" dirty="0">
                <a:latin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3600" dirty="0">
                <a:latin typeface="Times New Roman" pitchFamily="18" charset="0"/>
              </a:rPr>
              <a:t>+ W</a:t>
            </a:r>
          </a:p>
          <a:p>
            <a:pPr algn="ctr" eaLnBrk="1" hangingPunct="1">
              <a:lnSpc>
                <a:spcPct val="145000"/>
              </a:lnSpc>
              <a:spcBef>
                <a:spcPct val="0"/>
              </a:spcBef>
              <a:buFont typeface="Symbol" pitchFamily="18" charset="2"/>
              <a:buNone/>
            </a:pPr>
            <a:r>
              <a:rPr kumimoji="0" lang="zh-CN" altLang="en-US" dirty="0">
                <a:latin typeface="French Script MT" pitchFamily="66" charset="0"/>
              </a:rPr>
              <a:t>构成极大无关组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68312" y="-6464"/>
                <a:ext cx="828015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在同</a:t>
                </a:r>
                <a:r>
                  <a:rPr kumimoji="0" lang="zh-CN" altLang="en-US" kern="0" dirty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构 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 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R</a:t>
                </a:r>
                <a:r>
                  <a:rPr kumimoji="0" lang="en-US" altLang="zh-CN" sz="3600" kern="0" baseline="3000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  <a:cs typeface="Times New Roman" pitchFamily="18" charset="0"/>
                  </a:rPr>
                  <a:t>5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 </a:t>
                </a:r>
                <a:r>
                  <a:rPr kumimoji="0" lang="en-US" altLang="zh-CN" kern="0" dirty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/ W → </a:t>
                </a:r>
                <a:r>
                  <a:rPr kumimoji="0" lang="en-US" altLang="zh-CN" kern="0" dirty="0" err="1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Im</a:t>
                </a:r>
                <a:r>
                  <a:rPr kumimoji="0" lang="en-US" altLang="zh-CN" kern="0" dirty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 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A  ( 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  <a:sym typeface="Symbol" pitchFamily="18" charset="2"/>
                  </a:rPr>
                  <a:t> </a:t>
                </a:r>
                <a:r>
                  <a:rPr kumimoji="0" lang="en-US" altLang="zh-CN" kern="0" dirty="0">
                    <a:solidFill>
                      <a:srgbClr val="000000"/>
                    </a:solidFill>
                    <a:latin typeface="Times New Roman" pitchFamily="18" charset="0"/>
                    <a:ea typeface="宋体"/>
                    <a:sym typeface="Symbol" pitchFamily="18" charset="2"/>
                  </a:rPr>
                  <a:t>+ </a:t>
                </a:r>
                <a:r>
                  <a:rPr kumimoji="0" lang="en-US" altLang="zh-CN" kern="0" dirty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W</a:t>
                </a:r>
                <a:r>
                  <a:rPr kumimoji="0" lang="en-US" altLang="zh-CN" kern="0" dirty="0">
                    <a:solidFill>
                      <a:srgbClr val="000000"/>
                    </a:solidFill>
                    <a:latin typeface="Arial"/>
                    <a:ea typeface="宋体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i="1" kern="0">
                        <a:solidFill>
                          <a:srgbClr val="000000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↦</m:t>
                    </m:r>
                  </m:oMath>
                </a14:m>
                <a:r>
                  <a:rPr kumimoji="0" lang="en-US" altLang="zh-CN" b="0" kern="0" dirty="0">
                    <a:solidFill>
                      <a:srgbClr val="000000"/>
                    </a:solidFill>
                    <a:latin typeface="Arial"/>
                    <a:ea typeface="宋体"/>
                    <a:sym typeface="MT Extra" pitchFamily="18" charset="2"/>
                  </a:rPr>
                  <a:t> </a:t>
                </a:r>
                <a:r>
                  <a:rPr kumimoji="0" lang="en-US" altLang="zh-CN" kern="0" dirty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A</a:t>
                </a:r>
                <a:r>
                  <a:rPr kumimoji="0" lang="en-US" altLang="zh-CN" kern="0" dirty="0">
                    <a:solidFill>
                      <a:srgbClr val="000000"/>
                    </a:solidFill>
                    <a:latin typeface="Lucida Calligraphy" pitchFamily="66" charset="0"/>
                    <a:ea typeface="宋体"/>
                    <a:sym typeface="Euclid Math One" pitchFamily="18" charset="2"/>
                  </a:rPr>
                  <a:t> 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  <a:sym typeface="Symbol" pitchFamily="18" charset="2"/>
                  </a:rPr>
                  <a:t> 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) 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下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latin typeface="Times New Roman" pitchFamily="18" charset="0"/>
                    <a:sym typeface="Symbol" pitchFamily="18" charset="2"/>
                  </a:rPr>
                  <a:t> </a:t>
                </a:r>
                <a:r>
                  <a:rPr lang="en-US" altLang="zh-CN" baseline="-30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altLang="zh-CN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altLang="zh-CN" dirty="0">
                    <a:latin typeface="Times New Roman" pitchFamily="18" charset="0"/>
                  </a:rPr>
                  <a:t>+ </a:t>
                </a:r>
                <a:r>
                  <a:rPr lang="en-US" altLang="zh-CN" dirty="0" smtClean="0">
                    <a:latin typeface="Times New Roman" pitchFamily="18" charset="0"/>
                  </a:rPr>
                  <a:t>W  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对应  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A 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的第  </a:t>
                </a:r>
                <a:r>
                  <a:rPr kumimoji="0" lang="en-US" altLang="zh-CN" kern="0" dirty="0" err="1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i</a:t>
                </a:r>
                <a:r>
                  <a:rPr kumimoji="0" lang="en-US" altLang="zh-CN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 </a:t>
                </a:r>
                <a:r>
                  <a:rPr kumimoji="0" lang="zh-CN" altLang="en-US" kern="0" dirty="0" smtClean="0">
                    <a:solidFill>
                      <a:srgbClr val="000000"/>
                    </a:solidFill>
                    <a:latin typeface="Times New Roman" pitchFamily="18" charset="0"/>
                    <a:ea typeface="宋体"/>
                  </a:rPr>
                  <a:t>个列向量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2" y="-6464"/>
                <a:ext cx="8280150" cy="1569660"/>
              </a:xfrm>
              <a:prstGeom prst="rect">
                <a:avLst/>
              </a:prstGeom>
              <a:blipFill rotWithShape="1">
                <a:blip r:embed="rId7"/>
                <a:stretch>
                  <a:fillRect b="-6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08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08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08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08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08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608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608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608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608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1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081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081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81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1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081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081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081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1538" grpId="0" animBg="1"/>
      <p:bldP spid="6081539" grpId="0" animBg="1"/>
      <p:bldP spid="6081540" grpId="0" animBg="1"/>
      <p:bldP spid="6081541" grpId="0" animBg="1"/>
      <p:bldP spid="6081542" grpId="0" animBg="1"/>
      <p:bldP spid="6081543" grpId="0" animBg="1"/>
      <p:bldP spid="6081544" grpId="0" animBg="1"/>
      <p:bldP spid="6081545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62" name="Freeform 2"/>
          <p:cNvSpPr>
            <a:spLocks/>
          </p:cNvSpPr>
          <p:nvPr/>
        </p:nvSpPr>
        <p:spPr bwMode="auto">
          <a:xfrm>
            <a:off x="6341236" y="1916112"/>
            <a:ext cx="2771775" cy="3817937"/>
          </a:xfrm>
          <a:custGeom>
            <a:avLst/>
            <a:gdLst>
              <a:gd name="T0" fmla="*/ 0 w 1746"/>
              <a:gd name="T1" fmla="*/ 2147483647 h 2405"/>
              <a:gd name="T2" fmla="*/ 2147483647 w 1746"/>
              <a:gd name="T3" fmla="*/ 2147483647 h 2405"/>
              <a:gd name="T4" fmla="*/ 2147483647 w 1746"/>
              <a:gd name="T5" fmla="*/ 2147483647 h 2405"/>
              <a:gd name="T6" fmla="*/ 2147483647 w 1746"/>
              <a:gd name="T7" fmla="*/ 2147483647 h 2405"/>
              <a:gd name="T8" fmla="*/ 2147483647 w 1746"/>
              <a:gd name="T9" fmla="*/ 2147483647 h 2405"/>
              <a:gd name="T10" fmla="*/ 2147483647 w 1746"/>
              <a:gd name="T11" fmla="*/ 0 h 240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46"/>
              <a:gd name="T19" fmla="*/ 0 h 2405"/>
              <a:gd name="T20" fmla="*/ 1746 w 1746"/>
              <a:gd name="T21" fmla="*/ 2405 h 240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46" h="2405">
                <a:moveTo>
                  <a:pt x="0" y="2405"/>
                </a:moveTo>
                <a:cubicBezTo>
                  <a:pt x="427" y="2344"/>
                  <a:pt x="854" y="2284"/>
                  <a:pt x="1134" y="2042"/>
                </a:cubicBezTo>
                <a:cubicBezTo>
                  <a:pt x="1414" y="1800"/>
                  <a:pt x="1610" y="1233"/>
                  <a:pt x="1678" y="953"/>
                </a:cubicBezTo>
                <a:cubicBezTo>
                  <a:pt x="1746" y="673"/>
                  <a:pt x="1625" y="507"/>
                  <a:pt x="1542" y="363"/>
                </a:cubicBezTo>
                <a:cubicBezTo>
                  <a:pt x="1459" y="219"/>
                  <a:pt x="1360" y="151"/>
                  <a:pt x="1179" y="91"/>
                </a:cubicBezTo>
                <a:cubicBezTo>
                  <a:pt x="998" y="31"/>
                  <a:pt x="725" y="15"/>
                  <a:pt x="453" y="0"/>
                </a:cubicBezTo>
              </a:path>
            </a:pathLst>
          </a:custGeom>
          <a:noFill/>
          <a:ln w="889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82564" name="Rectangle 4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67544" y="792162"/>
                <a:ext cx="8229600" cy="5360988"/>
              </a:xfrm>
            </p:spPr>
            <p:txBody>
              <a:bodyPr/>
              <a:lstStyle/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例</a:t>
                </a:r>
                <a:r>
                  <a:rPr lang="en-US" altLang="zh-CN" b="1" dirty="0" smtClean="0">
                    <a:latin typeface="Times New Roman" pitchFamily="18" charset="0"/>
                  </a:rPr>
                  <a:t>: </a:t>
                </a:r>
                <a:r>
                  <a:rPr lang="zh-CN" altLang="en-US" b="1" dirty="0" smtClean="0">
                    <a:latin typeface="Times New Roman" pitchFamily="18" charset="0"/>
                  </a:rPr>
                  <a:t>设 </a:t>
                </a:r>
                <a:r>
                  <a:rPr lang="en-US" altLang="zh-CN" b="1" dirty="0" smtClean="0">
                    <a:latin typeface="Times New Roman" pitchFamily="18" charset="0"/>
                  </a:rPr>
                  <a:t>U , W </a:t>
                </a:r>
                <a:r>
                  <a:rPr lang="zh-CN" altLang="en-US" b="1" dirty="0" smtClean="0">
                    <a:latin typeface="Times New Roman" pitchFamily="18" charset="0"/>
                  </a:rPr>
                  <a:t>是线性空间 </a:t>
                </a:r>
                <a:r>
                  <a:rPr lang="en-US" altLang="zh-CN" b="1" dirty="0" smtClean="0">
                    <a:latin typeface="Times New Roman" pitchFamily="18" charset="0"/>
                  </a:rPr>
                  <a:t>V </a:t>
                </a:r>
                <a:r>
                  <a:rPr lang="zh-CN" altLang="en-US" b="1" dirty="0" smtClean="0">
                    <a:latin typeface="Times New Roman" pitchFamily="18" charset="0"/>
                  </a:rPr>
                  <a:t>的子空间</a:t>
                </a:r>
                <a:r>
                  <a:rPr lang="en-US" altLang="zh-CN" b="1" dirty="0" smtClean="0">
                    <a:latin typeface="Times New Roman" pitchFamily="18" charset="0"/>
                  </a:rPr>
                  <a:t>.  </a:t>
                </a:r>
                <a:r>
                  <a:rPr lang="zh-CN" altLang="en-US" b="1" dirty="0" smtClean="0">
                    <a:latin typeface="Times New Roman" pitchFamily="18" charset="0"/>
                  </a:rPr>
                  <a:t>证明</a:t>
                </a:r>
                <a:r>
                  <a:rPr lang="en-US" altLang="zh-CN" b="1" dirty="0" smtClean="0">
                    <a:latin typeface="Times New Roman" pitchFamily="18" charset="0"/>
                  </a:rPr>
                  <a:t>:</a:t>
                </a:r>
              </a:p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           U / U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</a:t>
                </a:r>
                <a:r>
                  <a:rPr lang="en-US" altLang="zh-CN" b="1" dirty="0" smtClean="0">
                    <a:latin typeface="Times New Roman" pitchFamily="18" charset="0"/>
                  </a:rPr>
                  <a:t> W 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  ( </a:t>
                </a:r>
                <a:r>
                  <a:rPr lang="en-US" altLang="zh-CN" b="1" dirty="0" smtClean="0">
                    <a:latin typeface="Times New Roman" pitchFamily="18" charset="0"/>
                  </a:rPr>
                  <a:t>U + W ) / W </a:t>
                </a:r>
              </a:p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证</a:t>
                </a:r>
                <a:r>
                  <a:rPr lang="en-US" altLang="zh-CN" b="1" dirty="0" smtClean="0">
                    <a:latin typeface="Times New Roman" pitchFamily="18" charset="0"/>
                  </a:rPr>
                  <a:t>:  </a:t>
                </a:r>
                <a:r>
                  <a:rPr lang="zh-CN" altLang="en-US" b="1" dirty="0" smtClean="0">
                    <a:latin typeface="Times New Roman" pitchFamily="18" charset="0"/>
                  </a:rPr>
                  <a:t>映射  </a:t>
                </a:r>
                <a:r>
                  <a:rPr lang="en-US" altLang="zh-CN" b="1" dirty="0" smtClean="0"/>
                  <a:t>A</a:t>
                </a:r>
                <a:r>
                  <a:rPr lang="en-US" altLang="zh-CN" b="1" dirty="0" smtClean="0">
                    <a:latin typeface="Times New Roman" pitchFamily="18" charset="0"/>
                  </a:rPr>
                  <a:t> :   U 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</a:t>
                </a:r>
                <a:r>
                  <a:rPr lang="en-US" altLang="zh-CN" b="1" dirty="0" smtClean="0">
                    <a:latin typeface="Times New Roman" pitchFamily="18" charset="0"/>
                  </a:rPr>
                  <a:t>  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( </a:t>
                </a:r>
                <a:r>
                  <a:rPr lang="en-US" altLang="zh-CN" b="1" dirty="0">
                    <a:latin typeface="Times New Roman" pitchFamily="18" charset="0"/>
                  </a:rPr>
                  <a:t>U + W ) / </a:t>
                </a:r>
                <a:r>
                  <a:rPr lang="en-US" altLang="zh-CN" b="1" dirty="0" smtClean="0">
                    <a:latin typeface="Times New Roman" pitchFamily="18" charset="0"/>
                  </a:rPr>
                  <a:t>W</a:t>
                </a:r>
              </a:p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                        </a:t>
                </a:r>
                <a:r>
                  <a:rPr lang="en-US" altLang="zh-CN" b="1" dirty="0" smtClean="0">
                    <a:latin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3600" b="1" i="1" smtClean="0">
                        <a:latin typeface="Cambria Math"/>
                        <a:ea typeface="Cambria Math"/>
                        <a:sym typeface="Symbol" pitchFamily="18" charset="2"/>
                      </a:rPr>
                      <m:t>↦</m:t>
                    </m:r>
                  </m:oMath>
                </a14:m>
                <a:r>
                  <a:rPr lang="en-US" altLang="zh-CN" dirty="0" smtClean="0">
                    <a:latin typeface="Euclid Extra" pitchFamily="18" charset="2"/>
                    <a:sym typeface="MT Extra" pitchFamily="18" charset="2"/>
                  </a:rPr>
                  <a:t>  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 + W</a:t>
                </a:r>
              </a:p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    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是线性映射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.  </a:t>
                </a:r>
              </a:p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      </a:t>
                </a:r>
                <a:r>
                  <a:rPr lang="en-US" altLang="zh-CN" b="1" dirty="0" smtClean="0"/>
                  <a:t>A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是满射  且  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Ker </a:t>
                </a:r>
                <a:r>
                  <a:rPr lang="en-US" altLang="zh-CN" b="1" dirty="0" smtClean="0"/>
                  <a:t>A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= </a:t>
                </a:r>
                <a:r>
                  <a:rPr lang="en-US" altLang="zh-CN" b="1" dirty="0" smtClean="0">
                    <a:latin typeface="Times New Roman" pitchFamily="18" charset="0"/>
                  </a:rPr>
                  <a:t>U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</a:t>
                </a:r>
                <a:r>
                  <a:rPr lang="en-US" altLang="zh-CN" b="1" dirty="0" smtClean="0">
                    <a:latin typeface="Times New Roman" pitchFamily="18" charset="0"/>
                  </a:rPr>
                  <a:t> W .</a:t>
                </a:r>
              </a:p>
              <a:p>
                <a:pPr eaLnBrk="1" hangingPunct="1">
                  <a:lnSpc>
                    <a:spcPct val="135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    </a:t>
                </a:r>
                <a:r>
                  <a:rPr lang="zh-CN" altLang="en-US" b="1" dirty="0" smtClean="0">
                    <a:latin typeface="Times New Roman" pitchFamily="18" charset="0"/>
                  </a:rPr>
                  <a:t>由线性映射基本定理</a:t>
                </a:r>
              </a:p>
            </p:txBody>
          </p:sp>
        </mc:Choice>
        <mc:Fallback xmlns="">
          <p:sp>
            <p:nvSpPr>
              <p:cNvPr id="608256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67544" y="792162"/>
                <a:ext cx="8229600" cy="5360988"/>
              </a:xfrm>
              <a:blipFill rotWithShape="1">
                <a:blip r:embed="rId2"/>
                <a:stretch>
                  <a:fillRect l="-1926" t="-114" b="-1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08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2562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2018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565650"/>
              </a:xfrm>
            </p:spPr>
            <p:txBody>
              <a:bodyPr/>
              <a:lstStyle/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定理</a:t>
                </a:r>
                <a:r>
                  <a:rPr lang="en-US" altLang="zh-CN" b="1" dirty="0" smtClean="0">
                    <a:latin typeface="Times New Roman" pitchFamily="18" charset="0"/>
                  </a:rPr>
                  <a:t>:  </a:t>
                </a:r>
              </a:p>
              <a:p>
                <a:pPr eaLnBrk="1" hangingPunct="1">
                  <a:lnSpc>
                    <a:spcPct val="13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</a:t>
                </a:r>
                <a:r>
                  <a:rPr lang="zh-CN" altLang="en-US" b="1" dirty="0" smtClean="0">
                    <a:latin typeface="Times New Roman" pitchFamily="18" charset="0"/>
                  </a:rPr>
                  <a:t>设 </a:t>
                </a:r>
                <a:r>
                  <a:rPr lang="en-US" altLang="zh-CN" b="1" dirty="0" smtClean="0">
                    <a:latin typeface="Times New Roman" pitchFamily="18" charset="0"/>
                  </a:rPr>
                  <a:t>U </a:t>
                </a:r>
                <a:r>
                  <a:rPr lang="zh-CN" altLang="en-US" b="1" dirty="0" smtClean="0">
                    <a:latin typeface="Times New Roman" pitchFamily="18" charset="0"/>
                  </a:rPr>
                  <a:t>是 </a:t>
                </a:r>
                <a:r>
                  <a:rPr lang="en-US" altLang="zh-CN" b="1" dirty="0" smtClean="0">
                    <a:latin typeface="Times New Roman" pitchFamily="18" charset="0"/>
                  </a:rPr>
                  <a:t>V </a:t>
                </a:r>
                <a:r>
                  <a:rPr lang="zh-CN" altLang="en-US" b="1" dirty="0" smtClean="0">
                    <a:latin typeface="Times New Roman" pitchFamily="18" charset="0"/>
                  </a:rPr>
                  <a:t>的子空间 </a:t>
                </a:r>
                <a:r>
                  <a:rPr lang="en-US" altLang="zh-CN" b="1" dirty="0" smtClean="0">
                    <a:latin typeface="Times New Roman" pitchFamily="18" charset="0"/>
                  </a:rPr>
                  <a:t>W </a:t>
                </a:r>
                <a:r>
                  <a:rPr lang="zh-CN" altLang="en-US" b="1" dirty="0" smtClean="0">
                    <a:latin typeface="Times New Roman" pitchFamily="18" charset="0"/>
                  </a:rPr>
                  <a:t>的一个补空间</a:t>
                </a:r>
                <a:r>
                  <a:rPr lang="en-US" altLang="zh-CN" b="1" dirty="0" smtClean="0">
                    <a:latin typeface="Times New Roman" pitchFamily="18" charset="0"/>
                  </a:rPr>
                  <a:t>,  </a:t>
                </a:r>
              </a:p>
              <a:p>
                <a:pPr eaLnBrk="1" hangingPunct="1">
                  <a:lnSpc>
                    <a:spcPct val="13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即 </a:t>
                </a:r>
                <a:r>
                  <a:rPr lang="en-US" altLang="zh-CN" b="1" dirty="0" smtClean="0">
                    <a:latin typeface="Times New Roman" pitchFamily="18" charset="0"/>
                  </a:rPr>
                  <a:t>W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</a:t>
                </a:r>
                <a:r>
                  <a:rPr lang="en-US" altLang="zh-CN" b="1" dirty="0" smtClean="0">
                    <a:latin typeface="Times New Roman" pitchFamily="18" charset="0"/>
                  </a:rPr>
                  <a:t> U = V.   </a:t>
                </a:r>
                <a:r>
                  <a:rPr lang="zh-CN" altLang="en-US" b="1" dirty="0" smtClean="0">
                    <a:latin typeface="Times New Roman" pitchFamily="18" charset="0"/>
                  </a:rPr>
                  <a:t>则映射   </a:t>
                </a:r>
              </a:p>
              <a:p>
                <a:pPr eaLnBrk="1" hangingPunct="1">
                  <a:lnSpc>
                    <a:spcPct val="13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                 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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:   </a:t>
                </a:r>
                <a:r>
                  <a:rPr lang="en-US" altLang="zh-CN" b="1" dirty="0" smtClean="0">
                    <a:latin typeface="Times New Roman" pitchFamily="18" charset="0"/>
                  </a:rPr>
                  <a:t>U  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  V / W 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3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                          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  <a:ea typeface="Cambria Math"/>
                        <a:sym typeface="Symbol" pitchFamily="18" charset="2"/>
                      </a:rPr>
                      <m:t>  </m:t>
                    </m:r>
                    <m:r>
                      <a:rPr lang="en-US" altLang="zh-CN" b="1" i="1">
                        <a:latin typeface="Cambria Math"/>
                        <a:ea typeface="Cambria Math"/>
                        <a:sym typeface="Symbol" pitchFamily="18" charset="2"/>
                      </a:rPr>
                      <m:t>↦</m:t>
                    </m:r>
                  </m:oMath>
                </a14:m>
                <a:r>
                  <a:rPr lang="en-US" altLang="zh-CN" dirty="0" smtClean="0">
                    <a:sym typeface="MT Extra" pitchFamily="18" charset="2"/>
                  </a:rPr>
                  <a:t> 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 + W</a:t>
                </a:r>
              </a:p>
              <a:p>
                <a:pPr eaLnBrk="1" hangingPunct="1">
                  <a:lnSpc>
                    <a:spcPct val="125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是 </a:t>
                </a:r>
                <a:r>
                  <a:rPr lang="en-US" altLang="zh-CN" b="1" dirty="0" smtClean="0">
                    <a:latin typeface="Times New Roman" pitchFamily="18" charset="0"/>
                  </a:rPr>
                  <a:t>W </a:t>
                </a:r>
                <a:r>
                  <a:rPr lang="zh-CN" altLang="en-US" b="1" dirty="0" smtClean="0">
                    <a:latin typeface="Times New Roman" pitchFamily="18" charset="0"/>
                  </a:rPr>
                  <a:t>的补空间 </a:t>
                </a:r>
                <a:r>
                  <a:rPr lang="en-US" altLang="zh-CN" b="1" dirty="0" smtClean="0">
                    <a:latin typeface="Times New Roman" pitchFamily="18" charset="0"/>
                  </a:rPr>
                  <a:t>U </a:t>
                </a:r>
                <a:r>
                  <a:rPr lang="zh-CN" altLang="en-US" b="1" dirty="0" smtClean="0">
                    <a:latin typeface="Times New Roman" pitchFamily="18" charset="0"/>
                  </a:rPr>
                  <a:t>到商空间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V / W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的同构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.</a:t>
                </a:r>
              </a:p>
            </p:txBody>
          </p:sp>
        </mc:Choice>
        <mc:Fallback xmlns="">
          <p:sp>
            <p:nvSpPr>
              <p:cNvPr id="34201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565650"/>
              </a:xfrm>
              <a:blipFill rotWithShape="1">
                <a:blip r:embed="rId2"/>
                <a:stretch>
                  <a:fillRect l="-1852" t="-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2019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2020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补空间 </a:t>
            </a:r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 </a:t>
            </a:r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商空间</a:t>
            </a:r>
          </a:p>
        </p:txBody>
      </p:sp>
    </p:spTree>
    <p:extLst>
      <p:ext uri="{BB962C8B-B14F-4D97-AF65-F5344CB8AC3E}">
        <p14:creationId xmlns:p14="http://schemas.microsoft.com/office/powerpoint/2010/main" val="301548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Times New Roman" pitchFamily="18" charset="0"/>
              </a:rPr>
              <a:t>W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smtClean="0">
                <a:latin typeface="Times New Roman" pitchFamily="18" charset="0"/>
              </a:rPr>
              <a:t> U = V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</a:t>
            </a:r>
            <a:r>
              <a:rPr lang="en-US" altLang="zh-CN" b="1" smtClean="0">
                <a:latin typeface="Times New Roman" pitchFamily="18" charset="0"/>
              </a:rPr>
              <a:t>    U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 V / W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</a:p>
        </p:txBody>
      </p:sp>
      <p:sp>
        <p:nvSpPr>
          <p:cNvPr id="5537795" name="Line 3"/>
          <p:cNvSpPr>
            <a:spLocks noChangeShapeType="1"/>
          </p:cNvSpPr>
          <p:nvPr/>
        </p:nvSpPr>
        <p:spPr bwMode="auto">
          <a:xfrm>
            <a:off x="827088" y="2205038"/>
            <a:ext cx="7489825" cy="0"/>
          </a:xfrm>
          <a:prstGeom prst="line">
            <a:avLst/>
          </a:prstGeom>
          <a:noFill/>
          <a:ln w="38100">
            <a:solidFill>
              <a:srgbClr val="666699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537796" name="Line 4"/>
          <p:cNvSpPr>
            <a:spLocks noChangeShapeType="1"/>
          </p:cNvSpPr>
          <p:nvPr/>
        </p:nvSpPr>
        <p:spPr bwMode="auto">
          <a:xfrm flipH="1" flipV="1">
            <a:off x="1547813" y="1989138"/>
            <a:ext cx="5832475" cy="388778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537797" name="Line 5"/>
          <p:cNvSpPr>
            <a:spLocks noChangeShapeType="1"/>
          </p:cNvSpPr>
          <p:nvPr/>
        </p:nvSpPr>
        <p:spPr bwMode="auto">
          <a:xfrm>
            <a:off x="827088" y="3141663"/>
            <a:ext cx="7489825" cy="0"/>
          </a:xfrm>
          <a:prstGeom prst="line">
            <a:avLst/>
          </a:prstGeom>
          <a:noFill/>
          <a:ln w="38100">
            <a:solidFill>
              <a:srgbClr val="666699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537798" name="Line 6"/>
          <p:cNvSpPr>
            <a:spLocks noChangeShapeType="1"/>
          </p:cNvSpPr>
          <p:nvPr/>
        </p:nvSpPr>
        <p:spPr bwMode="auto">
          <a:xfrm>
            <a:off x="827088" y="3644900"/>
            <a:ext cx="7489825" cy="0"/>
          </a:xfrm>
          <a:prstGeom prst="line">
            <a:avLst/>
          </a:prstGeom>
          <a:noFill/>
          <a:ln w="38100">
            <a:solidFill>
              <a:srgbClr val="666699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537799" name="Line 7"/>
          <p:cNvSpPr>
            <a:spLocks noChangeShapeType="1"/>
          </p:cNvSpPr>
          <p:nvPr/>
        </p:nvSpPr>
        <p:spPr bwMode="auto">
          <a:xfrm>
            <a:off x="827088" y="4581525"/>
            <a:ext cx="7489825" cy="0"/>
          </a:xfrm>
          <a:prstGeom prst="line">
            <a:avLst/>
          </a:prstGeom>
          <a:noFill/>
          <a:ln w="38100">
            <a:solidFill>
              <a:srgbClr val="666699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537800" name="Line 8"/>
          <p:cNvSpPr>
            <a:spLocks noChangeShapeType="1"/>
          </p:cNvSpPr>
          <p:nvPr/>
        </p:nvSpPr>
        <p:spPr bwMode="auto">
          <a:xfrm>
            <a:off x="827088" y="5013325"/>
            <a:ext cx="7489825" cy="0"/>
          </a:xfrm>
          <a:prstGeom prst="line">
            <a:avLst/>
          </a:prstGeom>
          <a:noFill/>
          <a:ln w="38100">
            <a:solidFill>
              <a:srgbClr val="666699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537801" name="Line 9"/>
          <p:cNvSpPr>
            <a:spLocks noChangeShapeType="1"/>
          </p:cNvSpPr>
          <p:nvPr/>
        </p:nvSpPr>
        <p:spPr bwMode="auto">
          <a:xfrm>
            <a:off x="827088" y="5805488"/>
            <a:ext cx="7489825" cy="0"/>
          </a:xfrm>
          <a:prstGeom prst="line">
            <a:avLst/>
          </a:prstGeom>
          <a:noFill/>
          <a:ln w="38100">
            <a:solidFill>
              <a:srgbClr val="666699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43050" name="Rectangle 10"/>
          <p:cNvSpPr>
            <a:spLocks noChangeArrowheads="1"/>
          </p:cNvSpPr>
          <p:nvPr/>
        </p:nvSpPr>
        <p:spPr bwMode="auto">
          <a:xfrm>
            <a:off x="4284663" y="3933825"/>
            <a:ext cx="409575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5537803" name="AutoShape 11"/>
          <p:cNvSpPr>
            <a:spLocks noChangeArrowheads="1"/>
          </p:cNvSpPr>
          <p:nvPr/>
        </p:nvSpPr>
        <p:spPr bwMode="auto">
          <a:xfrm>
            <a:off x="1763713" y="2133600"/>
            <a:ext cx="142875" cy="144463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537804" name="AutoShape 12"/>
          <p:cNvSpPr>
            <a:spLocks noChangeArrowheads="1"/>
          </p:cNvSpPr>
          <p:nvPr/>
        </p:nvSpPr>
        <p:spPr bwMode="auto">
          <a:xfrm>
            <a:off x="6011863" y="4941888"/>
            <a:ext cx="142875" cy="144462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537805" name="AutoShape 13"/>
          <p:cNvSpPr>
            <a:spLocks noChangeArrowheads="1"/>
          </p:cNvSpPr>
          <p:nvPr/>
        </p:nvSpPr>
        <p:spPr bwMode="auto">
          <a:xfrm>
            <a:off x="7235825" y="5734050"/>
            <a:ext cx="142875" cy="144463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537806" name="AutoShape 14"/>
          <p:cNvSpPr>
            <a:spLocks noChangeArrowheads="1"/>
          </p:cNvSpPr>
          <p:nvPr/>
        </p:nvSpPr>
        <p:spPr bwMode="auto">
          <a:xfrm>
            <a:off x="3203575" y="3068638"/>
            <a:ext cx="142875" cy="144462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537807" name="AutoShape 15"/>
          <p:cNvSpPr>
            <a:spLocks noChangeArrowheads="1"/>
          </p:cNvSpPr>
          <p:nvPr/>
        </p:nvSpPr>
        <p:spPr bwMode="auto">
          <a:xfrm>
            <a:off x="4643438" y="4005263"/>
            <a:ext cx="142875" cy="144462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537808" name="Rectangle 16"/>
          <p:cNvSpPr>
            <a:spLocks noChangeArrowheads="1"/>
          </p:cNvSpPr>
          <p:nvPr/>
        </p:nvSpPr>
        <p:spPr bwMode="auto">
          <a:xfrm>
            <a:off x="900113" y="1268413"/>
            <a:ext cx="5476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U</a:t>
            </a:r>
          </a:p>
        </p:txBody>
      </p:sp>
      <p:sp>
        <p:nvSpPr>
          <p:cNvPr id="5537809" name="Rectangle 17"/>
          <p:cNvSpPr>
            <a:spLocks noChangeArrowheads="1"/>
          </p:cNvSpPr>
          <p:nvPr/>
        </p:nvSpPr>
        <p:spPr bwMode="auto">
          <a:xfrm>
            <a:off x="250825" y="3716338"/>
            <a:ext cx="688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W</a:t>
            </a:r>
          </a:p>
        </p:txBody>
      </p:sp>
      <p:sp>
        <p:nvSpPr>
          <p:cNvPr id="5537810" name="AutoShape 18"/>
          <p:cNvSpPr>
            <a:spLocks noChangeArrowheads="1"/>
          </p:cNvSpPr>
          <p:nvPr/>
        </p:nvSpPr>
        <p:spPr bwMode="auto">
          <a:xfrm>
            <a:off x="3995738" y="3573463"/>
            <a:ext cx="142875" cy="144462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537811" name="AutoShape 19"/>
          <p:cNvSpPr>
            <a:spLocks noChangeArrowheads="1"/>
          </p:cNvSpPr>
          <p:nvPr/>
        </p:nvSpPr>
        <p:spPr bwMode="auto">
          <a:xfrm>
            <a:off x="5364163" y="4508500"/>
            <a:ext cx="142875" cy="144463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537812" name="Line 20"/>
          <p:cNvSpPr>
            <a:spLocks noChangeShapeType="1"/>
          </p:cNvSpPr>
          <p:nvPr/>
        </p:nvSpPr>
        <p:spPr bwMode="auto">
          <a:xfrm>
            <a:off x="971550" y="4076700"/>
            <a:ext cx="734536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537813" name="AutoShape 21"/>
          <p:cNvSpPr>
            <a:spLocks noChangeArrowheads="1"/>
          </p:cNvSpPr>
          <p:nvPr/>
        </p:nvSpPr>
        <p:spPr bwMode="auto">
          <a:xfrm>
            <a:off x="6659563" y="3068638"/>
            <a:ext cx="142875" cy="144462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537814" name="Rectangle 22"/>
          <p:cNvSpPr>
            <a:spLocks noChangeArrowheads="1"/>
          </p:cNvSpPr>
          <p:nvPr/>
        </p:nvSpPr>
        <p:spPr bwMode="auto">
          <a:xfrm>
            <a:off x="6877050" y="2565400"/>
            <a:ext cx="438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</a:t>
            </a:r>
          </a:p>
        </p:txBody>
      </p:sp>
      <p:sp>
        <p:nvSpPr>
          <p:cNvPr id="5537815" name="Line 23"/>
          <p:cNvSpPr>
            <a:spLocks noChangeShapeType="1"/>
          </p:cNvSpPr>
          <p:nvPr/>
        </p:nvSpPr>
        <p:spPr bwMode="auto">
          <a:xfrm>
            <a:off x="684213" y="2708275"/>
            <a:ext cx="7489825" cy="0"/>
          </a:xfrm>
          <a:prstGeom prst="line">
            <a:avLst/>
          </a:prstGeom>
          <a:noFill/>
          <a:ln w="38100">
            <a:solidFill>
              <a:srgbClr val="666699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537816" name="Line 24"/>
          <p:cNvSpPr>
            <a:spLocks noChangeShapeType="1"/>
          </p:cNvSpPr>
          <p:nvPr/>
        </p:nvSpPr>
        <p:spPr bwMode="auto">
          <a:xfrm>
            <a:off x="755650" y="5445125"/>
            <a:ext cx="7489825" cy="0"/>
          </a:xfrm>
          <a:prstGeom prst="line">
            <a:avLst/>
          </a:prstGeom>
          <a:noFill/>
          <a:ln w="38100">
            <a:solidFill>
              <a:srgbClr val="666699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537817" name="AutoShape 25"/>
          <p:cNvSpPr>
            <a:spLocks noChangeArrowheads="1"/>
          </p:cNvSpPr>
          <p:nvPr/>
        </p:nvSpPr>
        <p:spPr bwMode="auto">
          <a:xfrm>
            <a:off x="6659563" y="5373688"/>
            <a:ext cx="142875" cy="144462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537818" name="AutoShape 26"/>
          <p:cNvSpPr>
            <a:spLocks noChangeArrowheads="1"/>
          </p:cNvSpPr>
          <p:nvPr/>
        </p:nvSpPr>
        <p:spPr bwMode="auto">
          <a:xfrm>
            <a:off x="2555875" y="2636838"/>
            <a:ext cx="142875" cy="144462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 flipH="1">
            <a:off x="1331640" y="2278063"/>
            <a:ext cx="6985273" cy="3455987"/>
          </a:xfrm>
          <a:prstGeom prst="line">
            <a:avLst/>
          </a:prstGeom>
          <a:solidFill>
            <a:srgbClr val="FFCC99">
              <a:alpha val="37000"/>
            </a:srgbClr>
          </a:solidFill>
          <a:ln w="762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8597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37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37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537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537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537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537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5537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37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537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53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537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37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537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537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537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37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537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537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537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37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37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37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5378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5378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537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537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537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537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5537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5537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5537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0"/>
                                        <p:tgtEl>
                                          <p:spTgt spid="5537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000"/>
                                        <p:tgtEl>
                                          <p:spTgt spid="5537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000"/>
                                        <p:tgtEl>
                                          <p:spTgt spid="5537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537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537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537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537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537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2000"/>
                                        <p:tgtEl>
                                          <p:spTgt spid="5537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537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537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537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7795" grpId="0" animBg="1"/>
      <p:bldP spid="5537796" grpId="0" animBg="1"/>
      <p:bldP spid="5537797" grpId="0" animBg="1"/>
      <p:bldP spid="5537798" grpId="0" animBg="1"/>
      <p:bldP spid="5537799" grpId="0" animBg="1"/>
      <p:bldP spid="5537800" grpId="0" animBg="1"/>
      <p:bldP spid="5537801" grpId="0" animBg="1"/>
      <p:bldP spid="5537803" grpId="0" animBg="1"/>
      <p:bldP spid="5537804" grpId="0" animBg="1"/>
      <p:bldP spid="5537805" grpId="0" animBg="1"/>
      <p:bldP spid="5537806" grpId="0" animBg="1"/>
      <p:bldP spid="5537807" grpId="0" animBg="1"/>
      <p:bldP spid="5537808" grpId="0"/>
      <p:bldP spid="5537810" grpId="0" animBg="1"/>
      <p:bldP spid="5537811" grpId="0" animBg="1"/>
      <p:bldP spid="5537813" grpId="0" animBg="1"/>
      <p:bldP spid="5537814" grpId="0"/>
      <p:bldP spid="5537815" grpId="0" animBg="1"/>
      <p:bldP spid="5537816" grpId="0" animBg="1"/>
      <p:bldP spid="5537817" grpId="0" animBg="1"/>
      <p:bldP spid="553781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64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792162"/>
            <a:ext cx="8229600" cy="53609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</a:rPr>
              <a:t>U , W </a:t>
            </a:r>
            <a:r>
              <a:rPr lang="zh-CN" altLang="en-US" b="1" dirty="0" smtClean="0">
                <a:latin typeface="Times New Roman" pitchFamily="18" charset="0"/>
              </a:rPr>
              <a:t>是线性空间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的子空间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 </a:t>
            </a:r>
            <a:r>
              <a:rPr lang="en-US" altLang="zh-CN" b="1" dirty="0" smtClean="0">
                <a:latin typeface="Times New Roman" pitchFamily="18" charset="0"/>
                <a:sym typeface="Symbol"/>
              </a:rPr>
              <a:t>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V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证明</a:t>
            </a:r>
            <a:r>
              <a:rPr lang="en-US" altLang="zh-CN" b="1" dirty="0" smtClean="0">
                <a:latin typeface="Times New Roman" pitchFamily="18" charset="0"/>
              </a:rPr>
              <a:t>: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            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 ,    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若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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 </a:t>
            </a:r>
            <a:r>
              <a:rPr lang="en-US" altLang="zh-CN" b="1" dirty="0" smtClean="0">
                <a:latin typeface="Times New Roman" pitchFamily="18" charset="0"/>
              </a:rPr>
              <a:t>U + </a:t>
            </a:r>
            <a:r>
              <a:rPr lang="en-US" altLang="zh-CN" b="1" dirty="0">
                <a:latin typeface="Times New Roman" pitchFamily="18" charset="0"/>
              </a:rPr>
              <a:t>W </a:t>
            </a:r>
            <a:r>
              <a:rPr lang="en-US" altLang="zh-CN" b="1" dirty="0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U </a:t>
            </a:r>
            <a:r>
              <a:rPr lang="en-US" altLang="zh-CN" b="1" dirty="0" smtClean="0">
                <a:latin typeface="Times New Roman" pitchFamily="18" charset="0"/>
                <a:sym typeface="Symbol"/>
              </a:rPr>
              <a:t></a:t>
            </a: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 + W </a:t>
            </a:r>
            <a:r>
              <a:rPr lang="en-US" altLang="zh-CN" b="1" dirty="0" smtClean="0">
                <a:latin typeface="Times New Roman" pitchFamily="18" charset="0"/>
              </a:rPr>
              <a:t>) = </a:t>
            </a: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+ ( </a:t>
            </a:r>
            <a:r>
              <a:rPr lang="en-US" altLang="zh-CN" b="1" dirty="0" smtClean="0">
                <a:latin typeface="Times New Roman" pitchFamily="18" charset="0"/>
              </a:rPr>
              <a:t>U </a:t>
            </a:r>
            <a:r>
              <a:rPr lang="en-US" altLang="zh-CN" b="1" dirty="0" smtClean="0">
                <a:latin typeface="Times New Roman" pitchFamily="18" charset="0"/>
                <a:sym typeface="Symbol"/>
              </a:rPr>
              <a:t>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W ) ,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若 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                          =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 ,   </a:t>
            </a:r>
            <a:r>
              <a:rPr lang="en-US" altLang="zh-CN" b="1" dirty="0">
                <a:latin typeface="Times New Roman" pitchFamily="18" charset="0"/>
                <a:sym typeface="Symbol"/>
              </a:rPr>
              <a:t> </a:t>
            </a:r>
            <a:r>
              <a:rPr lang="en-US" altLang="zh-CN" b="1" dirty="0" smtClean="0">
                <a:latin typeface="Times New Roman" pitchFamily="18" charset="0"/>
                <a:sym typeface="Symbol"/>
              </a:rPr>
              <a:t>U,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  <a:sym typeface="Symbol"/>
              </a:rPr>
              <a:t> W</a:t>
            </a:r>
            <a:endParaRPr lang="en-US" altLang="zh-CN" b="1" dirty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3506913" y="2564904"/>
            <a:ext cx="288032" cy="2321655"/>
          </a:xfrm>
          <a:prstGeom prst="leftBrace">
            <a:avLst>
              <a:gd name="adj1" fmla="val 48646"/>
              <a:gd name="adj2" fmla="val 50000"/>
            </a:avLst>
          </a:prstGeom>
          <a:noFill/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34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 altLang="zh-CN" sz="4400" b="1" smtClean="0"/>
          </a:p>
          <a:p>
            <a:pPr eaLnBrk="1" hangingPunct="1">
              <a:buFontTx/>
              <a:buNone/>
            </a:pPr>
            <a:r>
              <a:rPr lang="en-US" altLang="zh-CN" sz="4400" b="1" smtClean="0"/>
              <a:t>            </a:t>
            </a:r>
            <a:r>
              <a:rPr lang="zh-CN" altLang="en-US" sz="4400" b="1" smtClean="0"/>
              <a:t>线性映射的运算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720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549275"/>
            <a:ext cx="8229600" cy="56880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,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U </a:t>
            </a:r>
            <a:r>
              <a:rPr lang="zh-CN" altLang="en-US" b="1" dirty="0" smtClean="0">
                <a:latin typeface="Times New Roman" pitchFamily="18" charset="0"/>
              </a:rPr>
              <a:t>到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的线性映射</a:t>
            </a:r>
            <a:r>
              <a:rPr lang="en-US" altLang="zh-CN" b="1" dirty="0" smtClean="0">
                <a:latin typeface="Times New Roman" pitchFamily="18" charset="0"/>
              </a:rPr>
              <a:t>,    </a:t>
            </a:r>
            <a:r>
              <a:rPr lang="zh-CN" altLang="en-US" b="1" dirty="0" smtClean="0">
                <a:latin typeface="Times New Roman" pitchFamily="18" charset="0"/>
              </a:rPr>
              <a:t>则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+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</a:rPr>
              <a:t>  :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  </a:t>
            </a:r>
            <a:r>
              <a:rPr lang="en-US" altLang="zh-CN" dirty="0" smtClean="0">
                <a:sym typeface="Symbol"/>
              </a:rPr>
              <a:t>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/>
              <a:t>A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+ </a:t>
            </a:r>
            <a:r>
              <a:rPr lang="en-US" altLang="zh-CN" b="1" dirty="0" smtClean="0"/>
              <a:t>B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</a:t>
            </a:r>
            <a:r>
              <a:rPr lang="en-US" altLang="zh-CN" b="1" i="1" dirty="0" smtClean="0">
                <a:latin typeface="Times New Roman" pitchFamily="18" charset="0"/>
              </a:rPr>
              <a:t>k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Lucida Calligraphy" pitchFamily="66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: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  </a:t>
            </a:r>
            <a:r>
              <a:rPr lang="en-US" altLang="zh-CN" dirty="0" smtClean="0">
                <a:sym typeface="Symbol"/>
              </a:rPr>
              <a:t>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b="1" i="1" dirty="0" smtClean="0">
                <a:latin typeface="Times New Roman" pitchFamily="18" charset="0"/>
              </a:rPr>
              <a:t>k</a:t>
            </a: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Lucida Calligraphy" pitchFamily="66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</a:rPr>
              <a:t>)     ( </a:t>
            </a:r>
            <a:r>
              <a:rPr lang="en-US" altLang="zh-CN" b="1" i="1" dirty="0" smtClean="0">
                <a:latin typeface="Times New Roman" pitchFamily="18" charset="0"/>
              </a:rPr>
              <a:t>k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K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endParaRPr lang="en-US" altLang="zh-CN" b="1" dirty="0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仍是线性映射</a:t>
            </a:r>
            <a:r>
              <a:rPr lang="en-US" altLang="zh-CN" b="1" dirty="0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U </a:t>
            </a:r>
            <a:r>
              <a:rPr lang="zh-CN" altLang="en-US" b="1" dirty="0" smtClean="0">
                <a:latin typeface="Times New Roman" pitchFamily="18" charset="0"/>
              </a:rPr>
              <a:t>到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的全体线性映射在映射加法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数乘下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构成一个线性空间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记做  </a:t>
            </a:r>
            <a:r>
              <a:rPr lang="en-US" altLang="zh-CN" b="1" dirty="0" err="1" smtClean="0">
                <a:latin typeface="Times New Roman" pitchFamily="18" charset="0"/>
              </a:rPr>
              <a:t>Hom</a:t>
            </a:r>
            <a:r>
              <a:rPr lang="en-US" altLang="zh-CN" b="1" dirty="0" smtClean="0">
                <a:latin typeface="Times New Roman" pitchFamily="18" charset="0"/>
              </a:rPr>
              <a:t>( U , V 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7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67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7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067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70274" name="AutoShape 2"/>
          <p:cNvCxnSpPr>
            <a:cxnSpLocks noChangeShapeType="1"/>
            <a:stCxn id="242691" idx="0"/>
            <a:endCxn id="242692" idx="0"/>
          </p:cNvCxnSpPr>
          <p:nvPr/>
        </p:nvCxnSpPr>
        <p:spPr bwMode="auto">
          <a:xfrm rot="5400000" flipV="1">
            <a:off x="4661694" y="2763044"/>
            <a:ext cx="1588" cy="4933950"/>
          </a:xfrm>
          <a:prstGeom prst="curvedConnector3">
            <a:avLst>
              <a:gd name="adj1" fmla="val -69200032"/>
            </a:avLst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2691" name="AutoShape 3"/>
          <p:cNvSpPr>
            <a:spLocks noChangeArrowheads="1"/>
          </p:cNvSpPr>
          <p:nvPr/>
        </p:nvSpPr>
        <p:spPr bwMode="auto">
          <a:xfrm>
            <a:off x="1835150" y="5229225"/>
            <a:ext cx="720725" cy="719138"/>
          </a:xfrm>
          <a:prstGeom prst="roundRect">
            <a:avLst>
              <a:gd name="adj" fmla="val 16667"/>
            </a:avLst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242692" name="AutoShape 4"/>
          <p:cNvSpPr>
            <a:spLocks noChangeArrowheads="1"/>
          </p:cNvSpPr>
          <p:nvPr/>
        </p:nvSpPr>
        <p:spPr bwMode="auto">
          <a:xfrm>
            <a:off x="6732588" y="5229225"/>
            <a:ext cx="792162" cy="719138"/>
          </a:xfrm>
          <a:prstGeom prst="roundRect">
            <a:avLst>
              <a:gd name="adj" fmla="val 16667"/>
            </a:avLst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242693" name="AutoShape 5"/>
          <p:cNvSpPr>
            <a:spLocks noChangeArrowheads="1"/>
          </p:cNvSpPr>
          <p:nvPr/>
        </p:nvSpPr>
        <p:spPr bwMode="auto">
          <a:xfrm>
            <a:off x="4284663" y="5229225"/>
            <a:ext cx="720725" cy="719138"/>
          </a:xfrm>
          <a:prstGeom prst="roundRect">
            <a:avLst>
              <a:gd name="adj" fmla="val 16667"/>
            </a:avLst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graphicFrame>
        <p:nvGraphicFramePr>
          <p:cNvPr id="242694" name="Object 6"/>
          <p:cNvGraphicFramePr>
            <a:graphicFrameLocks noChangeAspect="1"/>
          </p:cNvGraphicFramePr>
          <p:nvPr/>
        </p:nvGraphicFramePr>
        <p:xfrm>
          <a:off x="1979613" y="5373688"/>
          <a:ext cx="5487987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49" name="公式" r:id="rId3" imgW="1916868" imgH="203112" progId="Equation.3">
                  <p:embed/>
                </p:oleObj>
              </mc:Choice>
              <mc:Fallback>
                <p:oleObj name="公式" r:id="rId3" imgW="1916868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373688"/>
                        <a:ext cx="5487987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70279" name="Rectangle 7"/>
          <p:cNvSpPr>
            <a:spLocks noChangeArrowheads="1"/>
          </p:cNvSpPr>
          <p:nvPr/>
        </p:nvSpPr>
        <p:spPr bwMode="auto">
          <a:xfrm>
            <a:off x="3132138" y="4724400"/>
            <a:ext cx="5762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Times New Roman" pitchFamily="18" charset="0"/>
              </a:rPr>
              <a:t> </a:t>
            </a:r>
            <a:r>
              <a:rPr kumimoji="0" lang="en-US" altLang="zh-CN"/>
              <a:t>B</a:t>
            </a:r>
          </a:p>
        </p:txBody>
      </p:sp>
      <p:sp>
        <p:nvSpPr>
          <p:cNvPr id="6070280" name="Rectangle 8"/>
          <p:cNvSpPr>
            <a:spLocks noChangeArrowheads="1"/>
          </p:cNvSpPr>
          <p:nvPr/>
        </p:nvSpPr>
        <p:spPr bwMode="auto">
          <a:xfrm>
            <a:off x="5578475" y="4724400"/>
            <a:ext cx="4746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/>
              <a:t>A</a:t>
            </a:r>
          </a:p>
        </p:txBody>
      </p:sp>
      <p:sp>
        <p:nvSpPr>
          <p:cNvPr id="6070281" name="Rectangle 9"/>
          <p:cNvSpPr>
            <a:spLocks noChangeArrowheads="1"/>
          </p:cNvSpPr>
          <p:nvPr/>
        </p:nvSpPr>
        <p:spPr bwMode="auto">
          <a:xfrm>
            <a:off x="3995738" y="3500438"/>
            <a:ext cx="12239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dirty="0"/>
              <a:t>A B</a:t>
            </a:r>
          </a:p>
        </p:txBody>
      </p:sp>
      <p:sp>
        <p:nvSpPr>
          <p:cNvPr id="6070282" name="Rectangle 10"/>
          <p:cNvSpPr>
            <a:spLocks noChangeArrowheads="1"/>
          </p:cNvSpPr>
          <p:nvPr/>
        </p:nvSpPr>
        <p:spPr bwMode="auto">
          <a:xfrm>
            <a:off x="468313" y="549275"/>
            <a:ext cx="8229600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en-US" altLang="zh-CN">
                <a:latin typeface="Times New Roman" pitchFamily="18" charset="0"/>
              </a:rPr>
              <a:t> </a:t>
            </a:r>
            <a:r>
              <a:rPr kumimoji="0" lang="zh-CN" altLang="en-US">
                <a:latin typeface="Times New Roman" pitchFamily="18" charset="0"/>
              </a:rPr>
              <a:t>若 </a:t>
            </a:r>
            <a:r>
              <a:rPr kumimoji="0" lang="en-US" altLang="zh-CN"/>
              <a:t>B</a:t>
            </a:r>
            <a:r>
              <a:rPr kumimoji="0" lang="en-US" altLang="zh-CN">
                <a:latin typeface="Lucida Calligraphy" pitchFamily="66" charset="0"/>
                <a:sym typeface="Euclid Math One" pitchFamily="18" charset="2"/>
              </a:rPr>
              <a:t> </a:t>
            </a:r>
            <a:r>
              <a:rPr kumimoji="0" lang="en-US" altLang="zh-CN">
                <a:latin typeface="Times New Roman" pitchFamily="18" charset="0"/>
                <a:sym typeface="Symbol" pitchFamily="18" charset="2"/>
              </a:rPr>
              <a:t> </a:t>
            </a:r>
            <a:r>
              <a:rPr kumimoji="0" lang="en-US" altLang="zh-CN">
                <a:latin typeface="Times New Roman" pitchFamily="18" charset="0"/>
              </a:rPr>
              <a:t>Hom( U , V ) ,</a:t>
            </a:r>
            <a:r>
              <a:rPr kumimoji="0" lang="en-US" altLang="zh-CN">
                <a:latin typeface="Lucida Calligraphy" pitchFamily="66" charset="0"/>
                <a:sym typeface="Euclid Math One" pitchFamily="18" charset="2"/>
              </a:rPr>
              <a:t>  </a:t>
            </a:r>
            <a:r>
              <a:rPr kumimoji="0" lang="en-US" altLang="zh-CN"/>
              <a:t>A</a:t>
            </a:r>
            <a:r>
              <a:rPr kumimoji="0" lang="en-US" altLang="zh-CN">
                <a:latin typeface="Lucida Calligraphy" pitchFamily="66" charset="0"/>
                <a:sym typeface="Euclid Math One" pitchFamily="18" charset="2"/>
              </a:rPr>
              <a:t> </a:t>
            </a:r>
            <a:r>
              <a:rPr kumimoji="0" lang="en-US" altLang="zh-CN">
                <a:latin typeface="Times New Roman" pitchFamily="18" charset="0"/>
                <a:sym typeface="Symbol" pitchFamily="18" charset="2"/>
              </a:rPr>
              <a:t> </a:t>
            </a:r>
            <a:r>
              <a:rPr kumimoji="0" lang="en-US" altLang="zh-CN">
                <a:latin typeface="Times New Roman" pitchFamily="18" charset="0"/>
              </a:rPr>
              <a:t>Hom( V , W ) 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en-US" altLang="zh-CN">
                <a:latin typeface="Times New Roman" pitchFamily="18" charset="0"/>
              </a:rPr>
              <a:t> </a:t>
            </a:r>
            <a:r>
              <a:rPr kumimoji="0" lang="zh-CN" altLang="en-US">
                <a:latin typeface="Times New Roman" pitchFamily="18" charset="0"/>
              </a:rPr>
              <a:t>则映射 </a:t>
            </a:r>
            <a:r>
              <a:rPr kumimoji="0" lang="en-US" altLang="zh-CN"/>
              <a:t>B </a:t>
            </a:r>
            <a:r>
              <a:rPr kumimoji="0" lang="zh-CN" altLang="en-US"/>
              <a:t>与 </a:t>
            </a:r>
            <a:r>
              <a:rPr kumimoji="0" lang="en-US" altLang="zh-CN"/>
              <a:t>A </a:t>
            </a:r>
            <a:r>
              <a:rPr kumimoji="0" lang="zh-CN" altLang="en-US">
                <a:latin typeface="Times New Roman" pitchFamily="18" charset="0"/>
              </a:rPr>
              <a:t>的复合映射</a:t>
            </a:r>
            <a:r>
              <a:rPr kumimoji="0" lang="zh-CN" altLang="en-US"/>
              <a:t>是</a:t>
            </a:r>
            <a:r>
              <a:rPr kumimoji="0" lang="zh-CN" altLang="en-US">
                <a:latin typeface="Times New Roman" pitchFamily="18" charset="0"/>
              </a:rPr>
              <a:t> </a:t>
            </a:r>
            <a:r>
              <a:rPr kumimoji="0" lang="en-US" altLang="zh-CN">
                <a:latin typeface="Times New Roman" pitchFamily="18" charset="0"/>
              </a:rPr>
              <a:t>U </a:t>
            </a:r>
            <a:r>
              <a:rPr kumimoji="0" lang="zh-CN" altLang="en-US">
                <a:latin typeface="Times New Roman" pitchFamily="18" charset="0"/>
              </a:rPr>
              <a:t>到 </a:t>
            </a:r>
            <a:r>
              <a:rPr kumimoji="0" lang="en-US" altLang="zh-CN">
                <a:latin typeface="Times New Roman" pitchFamily="18" charset="0"/>
              </a:rPr>
              <a:t>W </a:t>
            </a:r>
            <a:r>
              <a:rPr kumimoji="0" lang="zh-CN" altLang="en-US">
                <a:latin typeface="Times New Roman" pitchFamily="18" charset="0"/>
              </a:rPr>
              <a:t>的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zh-CN" altLang="en-US">
                <a:latin typeface="Times New Roman" pitchFamily="18" charset="0"/>
              </a:rPr>
              <a:t> 线性映射</a:t>
            </a:r>
            <a:r>
              <a:rPr kumimoji="0" lang="en-US" altLang="zh-CN">
                <a:latin typeface="Times New Roman" pitchFamily="18" charset="0"/>
              </a:rPr>
              <a:t>,  </a:t>
            </a:r>
            <a:r>
              <a:rPr kumimoji="0" lang="zh-CN" altLang="en-US">
                <a:latin typeface="Times New Roman" pitchFamily="18" charset="0"/>
              </a:rPr>
              <a:t>称为</a:t>
            </a:r>
            <a:r>
              <a:rPr kumimoji="0" lang="zh-CN" altLang="en-US">
                <a:latin typeface="Lucida Calligraphy" pitchFamily="66" charset="0"/>
                <a:sym typeface="Euclid Math One" pitchFamily="18" charset="2"/>
              </a:rPr>
              <a:t> </a:t>
            </a:r>
            <a:r>
              <a:rPr kumimoji="0" lang="en-US" altLang="zh-CN"/>
              <a:t>A</a:t>
            </a:r>
            <a:r>
              <a:rPr kumimoji="0" lang="en-US" altLang="zh-CN">
                <a:latin typeface="Euclid Math One" pitchFamily="18" charset="2"/>
                <a:sym typeface="Euclid Math One" pitchFamily="18" charset="2"/>
              </a:rPr>
              <a:t> </a:t>
            </a:r>
            <a:r>
              <a:rPr kumimoji="0" lang="zh-CN" altLang="en-US"/>
              <a:t>与 </a:t>
            </a:r>
            <a:r>
              <a:rPr kumimoji="0" lang="en-US" altLang="zh-CN"/>
              <a:t>B</a:t>
            </a:r>
            <a:r>
              <a:rPr kumimoji="0" lang="en-US" altLang="zh-CN">
                <a:latin typeface="Lucida Calligraphy" pitchFamily="66" charset="0"/>
                <a:sym typeface="Euclid Math One" pitchFamily="18" charset="2"/>
              </a:rPr>
              <a:t> </a:t>
            </a:r>
            <a:r>
              <a:rPr kumimoji="0" lang="zh-CN" altLang="en-US">
                <a:latin typeface="Times New Roman" pitchFamily="18" charset="0"/>
              </a:rPr>
              <a:t>的乘积</a:t>
            </a:r>
            <a:r>
              <a:rPr kumimoji="0" lang="en-US" altLang="zh-CN">
                <a:latin typeface="Times New Roman" pitchFamily="18" charset="0"/>
              </a:rPr>
              <a:t>,  </a:t>
            </a:r>
            <a:r>
              <a:rPr kumimoji="0" lang="zh-CN" altLang="en-US">
                <a:latin typeface="Times New Roman" pitchFamily="18" charset="0"/>
              </a:rPr>
              <a:t>记作 </a:t>
            </a:r>
            <a:r>
              <a:rPr kumimoji="0" lang="en-US" altLang="zh-CN"/>
              <a:t>A B </a:t>
            </a:r>
            <a:r>
              <a:rPr kumimoji="0" lang="en-US" altLang="zh-CN"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70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70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70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70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70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70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70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70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0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070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70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070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0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070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070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070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6070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70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70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70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70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0279" grpId="0"/>
      <p:bldP spid="6070280" grpId="0"/>
      <p:bldP spid="6070281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1298" name="Rectangle 2"/>
          <p:cNvSpPr>
            <a:spLocks noChangeArrowheads="1"/>
          </p:cNvSpPr>
          <p:nvPr/>
        </p:nvSpPr>
        <p:spPr bwMode="auto">
          <a:xfrm>
            <a:off x="468313" y="549275"/>
            <a:ext cx="8229600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en-US" altLang="zh-CN">
                <a:latin typeface="Times New Roman" pitchFamily="18" charset="0"/>
              </a:rPr>
              <a:t> </a:t>
            </a:r>
            <a:r>
              <a:rPr kumimoji="0" lang="zh-CN" altLang="en-US">
                <a:latin typeface="Times New Roman" pitchFamily="18" charset="0"/>
              </a:rPr>
              <a:t>若 </a:t>
            </a:r>
            <a:r>
              <a:rPr kumimoji="0" lang="en-US" altLang="zh-CN"/>
              <a:t>B</a:t>
            </a:r>
            <a:r>
              <a:rPr kumimoji="0" lang="en-US" altLang="zh-CN">
                <a:latin typeface="Lucida Calligraphy" pitchFamily="66" charset="0"/>
                <a:sym typeface="Euclid Math One" pitchFamily="18" charset="2"/>
              </a:rPr>
              <a:t> </a:t>
            </a:r>
            <a:r>
              <a:rPr kumimoji="0" lang="en-US" altLang="zh-CN">
                <a:latin typeface="Times New Roman" pitchFamily="18" charset="0"/>
                <a:sym typeface="Symbol" pitchFamily="18" charset="2"/>
              </a:rPr>
              <a:t> </a:t>
            </a:r>
            <a:r>
              <a:rPr kumimoji="0" lang="en-US" altLang="zh-CN">
                <a:latin typeface="Times New Roman" pitchFamily="18" charset="0"/>
              </a:rPr>
              <a:t>Hom( U , V ) ,</a:t>
            </a:r>
            <a:r>
              <a:rPr kumimoji="0" lang="en-US" altLang="zh-CN">
                <a:latin typeface="Lucida Calligraphy" pitchFamily="66" charset="0"/>
                <a:sym typeface="Euclid Math One" pitchFamily="18" charset="2"/>
              </a:rPr>
              <a:t>  </a:t>
            </a:r>
            <a:r>
              <a:rPr kumimoji="0" lang="en-US" altLang="zh-CN"/>
              <a:t>A</a:t>
            </a:r>
            <a:r>
              <a:rPr kumimoji="0" lang="en-US" altLang="zh-CN">
                <a:latin typeface="Lucida Calligraphy" pitchFamily="66" charset="0"/>
                <a:sym typeface="Euclid Math One" pitchFamily="18" charset="2"/>
              </a:rPr>
              <a:t> </a:t>
            </a:r>
            <a:r>
              <a:rPr kumimoji="0" lang="en-US" altLang="zh-CN">
                <a:latin typeface="Times New Roman" pitchFamily="18" charset="0"/>
                <a:sym typeface="Symbol" pitchFamily="18" charset="2"/>
              </a:rPr>
              <a:t> </a:t>
            </a:r>
            <a:r>
              <a:rPr kumimoji="0" lang="en-US" altLang="zh-CN">
                <a:latin typeface="Times New Roman" pitchFamily="18" charset="0"/>
              </a:rPr>
              <a:t>Hom( V , W ) 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en-US" altLang="zh-CN">
                <a:latin typeface="Times New Roman" pitchFamily="18" charset="0"/>
              </a:rPr>
              <a:t> </a:t>
            </a:r>
            <a:r>
              <a:rPr kumimoji="0" lang="zh-CN" altLang="en-US">
                <a:latin typeface="Times New Roman" pitchFamily="18" charset="0"/>
              </a:rPr>
              <a:t>则映射 </a:t>
            </a:r>
            <a:r>
              <a:rPr kumimoji="0" lang="en-US" altLang="zh-CN"/>
              <a:t>B </a:t>
            </a:r>
            <a:r>
              <a:rPr kumimoji="0" lang="zh-CN" altLang="en-US"/>
              <a:t>与 </a:t>
            </a:r>
            <a:r>
              <a:rPr kumimoji="0" lang="en-US" altLang="zh-CN"/>
              <a:t>A </a:t>
            </a:r>
            <a:r>
              <a:rPr kumimoji="0" lang="zh-CN" altLang="en-US">
                <a:latin typeface="Times New Roman" pitchFamily="18" charset="0"/>
              </a:rPr>
              <a:t>的复合映射</a:t>
            </a:r>
            <a:r>
              <a:rPr kumimoji="0" lang="zh-CN" altLang="en-US"/>
              <a:t>是</a:t>
            </a:r>
            <a:r>
              <a:rPr kumimoji="0" lang="zh-CN" altLang="en-US">
                <a:latin typeface="Times New Roman" pitchFamily="18" charset="0"/>
              </a:rPr>
              <a:t> </a:t>
            </a:r>
            <a:r>
              <a:rPr kumimoji="0" lang="en-US" altLang="zh-CN">
                <a:latin typeface="Times New Roman" pitchFamily="18" charset="0"/>
              </a:rPr>
              <a:t>U </a:t>
            </a:r>
            <a:r>
              <a:rPr kumimoji="0" lang="zh-CN" altLang="en-US">
                <a:latin typeface="Times New Roman" pitchFamily="18" charset="0"/>
              </a:rPr>
              <a:t>到 </a:t>
            </a:r>
            <a:r>
              <a:rPr kumimoji="0" lang="en-US" altLang="zh-CN">
                <a:latin typeface="Times New Roman" pitchFamily="18" charset="0"/>
              </a:rPr>
              <a:t>W </a:t>
            </a:r>
            <a:r>
              <a:rPr kumimoji="0" lang="zh-CN" altLang="en-US">
                <a:latin typeface="Times New Roman" pitchFamily="18" charset="0"/>
              </a:rPr>
              <a:t>的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zh-CN" altLang="en-US">
                <a:latin typeface="Times New Roman" pitchFamily="18" charset="0"/>
              </a:rPr>
              <a:t> 线性映射</a:t>
            </a:r>
            <a:r>
              <a:rPr kumimoji="0" lang="en-US" altLang="zh-CN">
                <a:latin typeface="Times New Roman" pitchFamily="18" charset="0"/>
              </a:rPr>
              <a:t>,  </a:t>
            </a:r>
            <a:r>
              <a:rPr kumimoji="0" lang="zh-CN" altLang="en-US">
                <a:latin typeface="Times New Roman" pitchFamily="18" charset="0"/>
              </a:rPr>
              <a:t>称为</a:t>
            </a:r>
            <a:r>
              <a:rPr kumimoji="0" lang="zh-CN" altLang="en-US">
                <a:latin typeface="Lucida Calligraphy" pitchFamily="66" charset="0"/>
                <a:sym typeface="Euclid Math One" pitchFamily="18" charset="2"/>
              </a:rPr>
              <a:t> </a:t>
            </a:r>
            <a:r>
              <a:rPr kumimoji="0" lang="en-US" altLang="zh-CN"/>
              <a:t>A</a:t>
            </a:r>
            <a:r>
              <a:rPr kumimoji="0" lang="en-US" altLang="zh-CN">
                <a:latin typeface="Euclid Math One" pitchFamily="18" charset="2"/>
                <a:sym typeface="Euclid Math One" pitchFamily="18" charset="2"/>
              </a:rPr>
              <a:t> </a:t>
            </a:r>
            <a:r>
              <a:rPr kumimoji="0" lang="zh-CN" altLang="en-US"/>
              <a:t>与 </a:t>
            </a:r>
            <a:r>
              <a:rPr kumimoji="0" lang="en-US" altLang="zh-CN"/>
              <a:t>B</a:t>
            </a:r>
            <a:r>
              <a:rPr kumimoji="0" lang="en-US" altLang="zh-CN">
                <a:latin typeface="Lucida Calligraphy" pitchFamily="66" charset="0"/>
                <a:sym typeface="Euclid Math One" pitchFamily="18" charset="2"/>
              </a:rPr>
              <a:t> </a:t>
            </a:r>
            <a:r>
              <a:rPr kumimoji="0" lang="zh-CN" altLang="en-US">
                <a:latin typeface="Times New Roman" pitchFamily="18" charset="0"/>
              </a:rPr>
              <a:t>的乘积</a:t>
            </a:r>
            <a:r>
              <a:rPr kumimoji="0" lang="en-US" altLang="zh-CN">
                <a:latin typeface="Times New Roman" pitchFamily="18" charset="0"/>
              </a:rPr>
              <a:t>,  </a:t>
            </a:r>
            <a:r>
              <a:rPr kumimoji="0" lang="zh-CN" altLang="en-US">
                <a:latin typeface="Times New Roman" pitchFamily="18" charset="0"/>
              </a:rPr>
              <a:t>记作 </a:t>
            </a:r>
            <a:r>
              <a:rPr kumimoji="0" lang="en-US" altLang="zh-CN"/>
              <a:t>A B </a:t>
            </a:r>
            <a:r>
              <a:rPr kumimoji="0" lang="en-US" altLang="zh-CN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kumimoji="0" lang="en-US" altLang="zh-CN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zh-CN" altLang="en-US">
                <a:latin typeface="Times New Roman" pitchFamily="18" charset="0"/>
              </a:rPr>
              <a:t>注</a:t>
            </a:r>
            <a:r>
              <a:rPr kumimoji="0" lang="en-US" altLang="zh-CN">
                <a:latin typeface="Times New Roman" pitchFamily="18" charset="0"/>
              </a:rPr>
              <a:t>:  </a:t>
            </a:r>
            <a:r>
              <a:rPr kumimoji="0" lang="zh-CN" altLang="en-US">
                <a:latin typeface="Times New Roman" pitchFamily="18" charset="0"/>
              </a:rPr>
              <a:t>映射的复合总满足结合律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zh-CN" altLang="en-US"/>
              <a:t>                   </a:t>
            </a:r>
            <a:r>
              <a:rPr kumimoji="0" lang="en-US" altLang="zh-CN">
                <a:latin typeface="Times New Roman" pitchFamily="18" charset="0"/>
              </a:rPr>
              <a:t>( </a:t>
            </a:r>
            <a:r>
              <a:rPr kumimoji="0" lang="en-US" altLang="zh-CN"/>
              <a:t>A B </a:t>
            </a:r>
            <a:r>
              <a:rPr kumimoji="0" lang="en-US" altLang="zh-CN">
                <a:latin typeface="Times New Roman" pitchFamily="18" charset="0"/>
              </a:rPr>
              <a:t>)</a:t>
            </a:r>
            <a:r>
              <a:rPr kumimoji="0" lang="en-US" altLang="zh-CN"/>
              <a:t> C = A </a:t>
            </a:r>
            <a:r>
              <a:rPr kumimoji="0" lang="en-US" altLang="zh-CN">
                <a:latin typeface="Times New Roman" pitchFamily="18" charset="0"/>
              </a:rPr>
              <a:t>( </a:t>
            </a:r>
            <a:r>
              <a:rPr kumimoji="0" lang="en-US" altLang="zh-CN"/>
              <a:t>B C </a:t>
            </a:r>
            <a:r>
              <a:rPr kumimoji="0" lang="en-US" altLang="zh-CN">
                <a:latin typeface="Times New Roman" pitchFamily="18" charset="0"/>
              </a:rPr>
              <a:t>)</a:t>
            </a:r>
            <a:r>
              <a:rPr kumimoji="0" lang="en-US" altLang="zh-CN"/>
              <a:t> </a:t>
            </a:r>
            <a:endParaRPr kumimoji="0" lang="en-US" altLang="zh-CN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1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71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1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071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42938"/>
            <a:ext cx="8229600" cy="550068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b="1" dirty="0" smtClean="0">
                <a:latin typeface="Times New Roman" pitchFamily="18" charset="0"/>
              </a:rPr>
              <a:t>  若幺环 </a:t>
            </a:r>
            <a:r>
              <a:rPr lang="en-US" altLang="zh-CN" b="1" dirty="0" smtClean="0"/>
              <a:t>R </a:t>
            </a:r>
            <a:r>
              <a:rPr lang="zh-CN" altLang="en-US" b="1" dirty="0" smtClean="0"/>
              <a:t>包含</a:t>
            </a:r>
            <a:r>
              <a:rPr lang="zh-CN" altLang="en-US" b="1" dirty="0" smtClean="0">
                <a:latin typeface="Times New Roman" pitchFamily="18" charset="0"/>
              </a:rPr>
              <a:t>域 </a:t>
            </a:r>
            <a:r>
              <a:rPr lang="en-US" altLang="zh-CN" b="1" dirty="0" smtClean="0">
                <a:latin typeface="Times New Roman" pitchFamily="18" charset="0"/>
              </a:rPr>
              <a:t>K </a:t>
            </a:r>
            <a:r>
              <a:rPr lang="zh-CN" altLang="en-US" b="1" dirty="0" smtClean="0"/>
              <a:t>作为</a:t>
            </a:r>
            <a:r>
              <a:rPr lang="zh-CN" altLang="en-US" b="1" dirty="0" smtClean="0">
                <a:latin typeface="Times New Roman" pitchFamily="18" charset="0"/>
              </a:rPr>
              <a:t>子环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且 </a:t>
            </a:r>
            <a:r>
              <a:rPr lang="en-US" altLang="zh-CN" b="1" dirty="0" smtClean="0">
                <a:latin typeface="Times New Roman" pitchFamily="18" charset="0"/>
              </a:rPr>
              <a:t>1</a:t>
            </a:r>
            <a:r>
              <a:rPr lang="en-US" altLang="zh-CN" sz="3600" b="1" baseline="-30000" dirty="0" smtClean="0"/>
              <a:t>R </a:t>
            </a:r>
            <a:r>
              <a:rPr lang="en-US" altLang="zh-CN" b="1" dirty="0" smtClean="0">
                <a:latin typeface="Times New Roman" pitchFamily="18" charset="0"/>
              </a:rPr>
              <a:t>= 1</a:t>
            </a:r>
            <a:r>
              <a:rPr lang="en-US" altLang="zh-CN" sz="3600" b="1" baseline="-30000" dirty="0" smtClean="0"/>
              <a:t>K</a:t>
            </a:r>
            <a:r>
              <a:rPr lang="en-US" altLang="zh-CN" b="1" dirty="0" smtClean="0">
                <a:latin typeface="Times New Roman" pitchFamily="18" charset="0"/>
              </a:rPr>
              <a:t> ,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则 </a:t>
            </a:r>
            <a:r>
              <a:rPr lang="en-US" altLang="zh-CN" b="1" dirty="0" smtClean="0"/>
              <a:t>R </a:t>
            </a:r>
            <a:r>
              <a:rPr lang="zh-CN" altLang="en-US" b="1" dirty="0" smtClean="0">
                <a:latin typeface="Times New Roman" pitchFamily="18" charset="0"/>
              </a:rPr>
              <a:t>可看成  </a:t>
            </a:r>
            <a:r>
              <a:rPr lang="en-US" altLang="zh-CN" b="1" dirty="0" smtClean="0">
                <a:latin typeface="Times New Roman" pitchFamily="18" charset="0"/>
              </a:rPr>
              <a:t>K </a:t>
            </a:r>
            <a:r>
              <a:rPr lang="zh-CN" altLang="en-US" b="1" dirty="0" smtClean="0">
                <a:latin typeface="Times New Roman" pitchFamily="18" charset="0"/>
              </a:rPr>
              <a:t>上的线性空间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  <a:r>
              <a:rPr lang="zh-CN" altLang="en-US" b="1" dirty="0" smtClean="0">
                <a:latin typeface="Times New Roman" pitchFamily="18" charset="0"/>
              </a:rPr>
              <a:t>此时 </a:t>
            </a:r>
            <a:r>
              <a:rPr lang="en-US" altLang="zh-CN" b="1" dirty="0" smtClean="0"/>
              <a:t>R </a:t>
            </a:r>
            <a:r>
              <a:rPr lang="zh-CN" altLang="en-US" b="1" dirty="0" smtClean="0">
                <a:latin typeface="Times New Roman" pitchFamily="18" charset="0"/>
              </a:rPr>
              <a:t>称为 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 K-</a:t>
            </a:r>
            <a:r>
              <a:rPr lang="zh-CN" altLang="en-US" b="1" dirty="0" smtClean="0">
                <a:latin typeface="Times New Roman" pitchFamily="18" charset="0"/>
              </a:rPr>
              <a:t>代数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b="1" dirty="0" smtClean="0">
                <a:latin typeface="Times New Roman" pitchFamily="18" charset="0"/>
              </a:rPr>
              <a:t>  例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en-US" altLang="zh-CN" b="1" dirty="0" err="1" smtClean="0">
                <a:latin typeface="Times New Roman" pitchFamily="18" charset="0"/>
              </a:rPr>
              <a:t>M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</a:rPr>
              <a:t>( K )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K-</a:t>
            </a:r>
            <a:r>
              <a:rPr lang="zh-CN" altLang="en-US" b="1" dirty="0" smtClean="0">
                <a:latin typeface="Times New Roman" pitchFamily="18" charset="0"/>
              </a:rPr>
              <a:t>代数</a:t>
            </a:r>
            <a:r>
              <a:rPr lang="en-US" altLang="zh-CN" b="1" dirty="0" smtClean="0">
                <a:latin typeface="Times New Roman" pitchFamily="18" charset="0"/>
              </a:rPr>
              <a:t>; 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      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>
                <a:latin typeface="Times New Roman" pitchFamily="18" charset="0"/>
              </a:rPr>
              <a:t>L </a:t>
            </a:r>
            <a:r>
              <a:rPr lang="zh-CN" altLang="en-US" b="1" dirty="0" smtClean="0">
                <a:latin typeface="Times New Roman" pitchFamily="18" charset="0"/>
              </a:rPr>
              <a:t>是特征  </a:t>
            </a:r>
            <a:r>
              <a:rPr lang="en-US" altLang="zh-CN" b="1" dirty="0" smtClean="0">
                <a:latin typeface="Times New Roman" pitchFamily="18" charset="0"/>
              </a:rPr>
              <a:t>p &gt; 0 </a:t>
            </a:r>
            <a:r>
              <a:rPr lang="zh-CN" altLang="en-US" b="1" dirty="0" smtClean="0">
                <a:latin typeface="Times New Roman" pitchFamily="18" charset="0"/>
              </a:rPr>
              <a:t>的域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则  </a:t>
            </a:r>
            <a:r>
              <a:rPr lang="en-US" altLang="zh-CN" b="1" dirty="0" err="1" smtClean="0">
                <a:latin typeface="Times New Roman" pitchFamily="18" charset="0"/>
              </a:rPr>
              <a:t>F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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L ,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     </a:t>
            </a: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L </a:t>
            </a:r>
            <a:r>
              <a:rPr lang="zh-CN" altLang="en-US" b="1" dirty="0" smtClean="0">
                <a:latin typeface="Times New Roman" pitchFamily="18" charset="0"/>
              </a:rPr>
              <a:t>可看成有限域  </a:t>
            </a:r>
            <a:r>
              <a:rPr lang="en-US" altLang="zh-CN" b="1" dirty="0" err="1" smtClean="0">
                <a:latin typeface="Times New Roman" pitchFamily="18" charset="0"/>
              </a:rPr>
              <a:t>F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上的线性空间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  <a:defRPr/>
            </a:pPr>
            <a:endParaRPr lang="en-US" altLang="zh-CN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3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3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13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549275"/>
            <a:ext cx="8229600" cy="5688013"/>
          </a:xfrm>
        </p:spPr>
        <p:txBody>
          <a:bodyPr/>
          <a:lstStyle/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,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上的线性变换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  <a:r>
              <a:rPr lang="zh-CN" altLang="en-US" b="1" dirty="0" smtClean="0">
                <a:latin typeface="Times New Roman" pitchFamily="18" charset="0"/>
              </a:rPr>
              <a:t>则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/>
              <a:t>                </a:t>
            </a:r>
            <a:r>
              <a:rPr lang="en-US" altLang="zh-CN" b="1" dirty="0" smtClean="0"/>
              <a:t>A B</a:t>
            </a:r>
            <a:r>
              <a:rPr lang="en-US" altLang="zh-CN" b="1" dirty="0" smtClean="0">
                <a:latin typeface="Times New Roman" pitchFamily="18" charset="0"/>
              </a:rPr>
              <a:t>  :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  </a:t>
            </a:r>
            <a:r>
              <a:rPr lang="en-US" altLang="zh-CN" dirty="0" smtClean="0">
                <a:sym typeface="Symbol"/>
              </a:rPr>
              <a:t>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Lucida Calligraphy" pitchFamily="66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Lucida Calligraphy" pitchFamily="66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仍是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上的线性变换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称为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, </a:t>
            </a:r>
            <a:r>
              <a:rPr lang="en-US" altLang="zh-CN" b="1" dirty="0" smtClean="0"/>
              <a:t>B </a:t>
            </a:r>
            <a:r>
              <a:rPr lang="zh-CN" altLang="en-US" b="1" dirty="0" smtClean="0">
                <a:latin typeface="Times New Roman" pitchFamily="18" charset="0"/>
              </a:rPr>
              <a:t>的积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b="1" dirty="0" err="1" smtClean="0">
                <a:latin typeface="Times New Roman" pitchFamily="18" charset="0"/>
              </a:rPr>
              <a:t>Hom</a:t>
            </a:r>
            <a:r>
              <a:rPr lang="en-US" altLang="zh-CN" b="1" dirty="0" smtClean="0">
                <a:latin typeface="Times New Roman" pitchFamily="18" charset="0"/>
              </a:rPr>
              <a:t>( V ) = </a:t>
            </a:r>
            <a:r>
              <a:rPr lang="en-US" altLang="zh-CN" b="1" dirty="0" err="1" smtClean="0">
                <a:latin typeface="Times New Roman" pitchFamily="18" charset="0"/>
              </a:rPr>
              <a:t>Hom</a:t>
            </a:r>
            <a:r>
              <a:rPr lang="en-US" altLang="zh-CN" b="1" dirty="0" smtClean="0">
                <a:latin typeface="Times New Roman" pitchFamily="18" charset="0"/>
              </a:rPr>
              <a:t>( V , V ) </a:t>
            </a:r>
            <a:r>
              <a:rPr lang="zh-CN" altLang="en-US" b="1" dirty="0" smtClean="0">
                <a:latin typeface="Times New Roman" pitchFamily="18" charset="0"/>
              </a:rPr>
              <a:t>上不但能做加法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数乘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  <a:r>
              <a:rPr lang="zh-CN" altLang="en-US" b="1" dirty="0" smtClean="0">
                <a:latin typeface="Times New Roman" pitchFamily="18" charset="0"/>
              </a:rPr>
              <a:t>其还能作乘法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且满足分配律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  <a:r>
              <a:rPr lang="zh-CN" altLang="en-US" b="1" dirty="0" smtClean="0">
                <a:latin typeface="Times New Roman" pitchFamily="18" charset="0"/>
              </a:rPr>
              <a:t>结合律</a:t>
            </a:r>
            <a:r>
              <a:rPr lang="en-US" altLang="zh-CN" b="1" dirty="0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b="1" dirty="0" err="1" smtClean="0">
                <a:latin typeface="Times New Roman" pitchFamily="18" charset="0"/>
              </a:rPr>
              <a:t>Hom</a:t>
            </a:r>
            <a:r>
              <a:rPr lang="en-US" altLang="zh-CN" b="1" dirty="0" smtClean="0">
                <a:latin typeface="Times New Roman" pitchFamily="18" charset="0"/>
              </a:rPr>
              <a:t>( V )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K-</a:t>
            </a:r>
            <a:r>
              <a:rPr lang="zh-CN" altLang="en-US" b="1" dirty="0" smtClean="0">
                <a:latin typeface="Times New Roman" pitchFamily="18" charset="0"/>
              </a:rPr>
              <a:t>代数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72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072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072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itchFamily="18" charset="0"/>
              </a:rPr>
              <a:t>沿 </a:t>
            </a:r>
            <a:r>
              <a:rPr lang="en-US" altLang="zh-CN" b="1" smtClean="0">
                <a:latin typeface="Times New Roman" pitchFamily="18" charset="0"/>
              </a:rPr>
              <a:t>W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向 </a:t>
            </a:r>
            <a:r>
              <a:rPr lang="en-US" altLang="zh-CN" b="1" smtClean="0">
                <a:latin typeface="Times New Roman" pitchFamily="18" charset="0"/>
              </a:rPr>
              <a:t>U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的投影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变换</a:t>
            </a:r>
          </a:p>
        </p:txBody>
      </p:sp>
      <p:sp>
        <p:nvSpPr>
          <p:cNvPr id="6362119" name="Line 7"/>
          <p:cNvSpPr>
            <a:spLocks noChangeShapeType="1"/>
          </p:cNvSpPr>
          <p:nvPr/>
        </p:nvSpPr>
        <p:spPr bwMode="auto">
          <a:xfrm flipH="1">
            <a:off x="3563938" y="4221163"/>
            <a:ext cx="1511300" cy="1944687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362123" name="Rectangle 11"/>
          <p:cNvSpPr>
            <a:spLocks noChangeArrowheads="1"/>
          </p:cNvSpPr>
          <p:nvPr/>
        </p:nvSpPr>
        <p:spPr bwMode="auto">
          <a:xfrm>
            <a:off x="5724525" y="1628775"/>
            <a:ext cx="777875" cy="57943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W</a:t>
            </a:r>
          </a:p>
        </p:txBody>
      </p:sp>
      <p:sp>
        <p:nvSpPr>
          <p:cNvPr id="6362125" name="Rectangle 13"/>
          <p:cNvSpPr>
            <a:spLocks noChangeArrowheads="1"/>
          </p:cNvSpPr>
          <p:nvPr/>
        </p:nvSpPr>
        <p:spPr bwMode="auto">
          <a:xfrm>
            <a:off x="6588125" y="4221163"/>
            <a:ext cx="720725" cy="5794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U</a:t>
            </a:r>
          </a:p>
        </p:txBody>
      </p:sp>
      <p:sp>
        <p:nvSpPr>
          <p:cNvPr id="169990" name="Rectangle 15"/>
          <p:cNvSpPr>
            <a:spLocks noChangeArrowheads="1"/>
          </p:cNvSpPr>
          <p:nvPr/>
        </p:nvSpPr>
        <p:spPr bwMode="auto">
          <a:xfrm>
            <a:off x="468313" y="1628775"/>
            <a:ext cx="2952750" cy="64135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V = U 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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 W</a:t>
            </a:r>
          </a:p>
        </p:txBody>
      </p:sp>
      <p:sp>
        <p:nvSpPr>
          <p:cNvPr id="6362129" name="Rectangle 17"/>
          <p:cNvSpPr>
            <a:spLocks noChangeArrowheads="1"/>
          </p:cNvSpPr>
          <p:nvPr/>
        </p:nvSpPr>
        <p:spPr bwMode="auto">
          <a:xfrm>
            <a:off x="285750" y="3357563"/>
            <a:ext cx="1428750" cy="6485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kumimoji="0" lang="en-US" altLang="zh-CN" sz="3600" dirty="0" smtClean="0">
                <a:solidFill>
                  <a:srgbClr val="000000"/>
                </a:solidFill>
                <a:latin typeface="Arial" pitchFamily="34" charset="0"/>
                <a:sym typeface="Euclid Math One" pitchFamily="18" charset="2"/>
              </a:rPr>
              <a:t>P</a:t>
            </a:r>
            <a:r>
              <a:rPr kumimoji="0" lang="en-US" altLang="zh-CN" sz="3600" baseline="-30000" dirty="0" smtClean="0">
                <a:solidFill>
                  <a:srgbClr val="000000"/>
                </a:solidFill>
                <a:latin typeface="Times New Roman" pitchFamily="18" charset="0"/>
              </a:rPr>
              <a:t>U  </a:t>
            </a:r>
            <a:r>
              <a:rPr kumimoji="0" lang="en-US" altLang="zh-CN" sz="360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:</a:t>
            </a:r>
          </a:p>
        </p:txBody>
      </p:sp>
      <p:sp>
        <p:nvSpPr>
          <p:cNvPr id="6362134" name="Line 22"/>
          <p:cNvSpPr>
            <a:spLocks noChangeShapeType="1"/>
          </p:cNvSpPr>
          <p:nvPr/>
        </p:nvSpPr>
        <p:spPr bwMode="auto">
          <a:xfrm flipH="1">
            <a:off x="2339975" y="4149725"/>
            <a:ext cx="1511300" cy="1944688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 type="arrow" w="med" len="med"/>
            <a:tailEnd/>
          </a:ln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362135" name="Line 23"/>
          <p:cNvSpPr>
            <a:spLocks noChangeShapeType="1"/>
          </p:cNvSpPr>
          <p:nvPr/>
        </p:nvSpPr>
        <p:spPr bwMode="auto">
          <a:xfrm flipH="1">
            <a:off x="2987675" y="4149725"/>
            <a:ext cx="1511300" cy="1944688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 type="arrow" w="med" len="med"/>
            <a:tailEnd/>
          </a:ln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362136" name="Line 24"/>
          <p:cNvSpPr>
            <a:spLocks noChangeShapeType="1"/>
          </p:cNvSpPr>
          <p:nvPr/>
        </p:nvSpPr>
        <p:spPr bwMode="auto">
          <a:xfrm flipH="1">
            <a:off x="3563938" y="4221163"/>
            <a:ext cx="1511300" cy="1944687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 type="arrow" w="med" len="med"/>
            <a:tailEnd/>
          </a:ln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362137" name="Line 25"/>
          <p:cNvSpPr>
            <a:spLocks noChangeShapeType="1"/>
          </p:cNvSpPr>
          <p:nvPr/>
        </p:nvSpPr>
        <p:spPr bwMode="auto">
          <a:xfrm flipH="1">
            <a:off x="4211638" y="4221163"/>
            <a:ext cx="1511300" cy="1944687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 type="arrow" w="med" len="med"/>
            <a:tailEnd/>
          </a:ln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362138" name="AutoShape 26"/>
          <p:cNvSpPr>
            <a:spLocks noChangeArrowheads="1"/>
          </p:cNvSpPr>
          <p:nvPr/>
        </p:nvSpPr>
        <p:spPr bwMode="auto">
          <a:xfrm>
            <a:off x="2771775" y="3860800"/>
            <a:ext cx="4537075" cy="842963"/>
          </a:xfrm>
          <a:prstGeom prst="parallelogram">
            <a:avLst>
              <a:gd name="adj" fmla="val 134557"/>
            </a:avLst>
          </a:prstGeom>
          <a:solidFill>
            <a:srgbClr val="00FF00">
              <a:alpha val="79999"/>
            </a:srgbClr>
          </a:solidFill>
          <a:ln w="38100" algn="ctr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362139" name="Line 27"/>
          <p:cNvSpPr>
            <a:spLocks noChangeShapeType="1"/>
          </p:cNvSpPr>
          <p:nvPr/>
        </p:nvSpPr>
        <p:spPr bwMode="auto">
          <a:xfrm flipH="1">
            <a:off x="5076825" y="2276475"/>
            <a:ext cx="1511300" cy="1944688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oval" w="med" len="med"/>
          </a:ln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362140" name="Line 28"/>
          <p:cNvSpPr>
            <a:spLocks noChangeShapeType="1"/>
          </p:cNvSpPr>
          <p:nvPr/>
        </p:nvSpPr>
        <p:spPr bwMode="auto">
          <a:xfrm flipH="1">
            <a:off x="5724525" y="2276475"/>
            <a:ext cx="1511300" cy="1944688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arrow" w="med" len="med"/>
          </a:ln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362141" name="Line 29"/>
          <p:cNvSpPr>
            <a:spLocks noChangeShapeType="1"/>
          </p:cNvSpPr>
          <p:nvPr/>
        </p:nvSpPr>
        <p:spPr bwMode="auto">
          <a:xfrm flipH="1">
            <a:off x="5148263" y="2205038"/>
            <a:ext cx="1511300" cy="1944687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arrow" w="med" len="med"/>
          </a:ln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362142" name="Line 30"/>
          <p:cNvSpPr>
            <a:spLocks noChangeShapeType="1"/>
          </p:cNvSpPr>
          <p:nvPr/>
        </p:nvSpPr>
        <p:spPr bwMode="auto">
          <a:xfrm flipH="1">
            <a:off x="4500563" y="2205038"/>
            <a:ext cx="1511300" cy="1944687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arrow" w="med" len="med"/>
          </a:ln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362143" name="Line 31"/>
          <p:cNvSpPr>
            <a:spLocks noChangeShapeType="1"/>
          </p:cNvSpPr>
          <p:nvPr/>
        </p:nvSpPr>
        <p:spPr bwMode="auto">
          <a:xfrm flipH="1">
            <a:off x="3851275" y="2205038"/>
            <a:ext cx="1511300" cy="1944687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arrow" w="med" len="med"/>
          </a:ln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428625" y="2500313"/>
            <a:ext cx="27860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  =    +   </a:t>
            </a:r>
            <a:endParaRPr lang="zh-CN" altLang="en-US" sz="3600">
              <a:solidFill>
                <a:srgbClr val="000000"/>
              </a:solidFill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571500" y="4714875"/>
            <a:ext cx="235743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36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28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  </a:t>
            </a:r>
            <a:endParaRPr lang="zh-CN" altLang="en-US" sz="2800">
              <a:solidFill>
                <a:srgbClr val="000000"/>
              </a:solidFill>
            </a:endParaRPr>
          </a:p>
        </p:txBody>
      </p:sp>
      <p:cxnSp>
        <p:nvCxnSpPr>
          <p:cNvPr id="24" name="直接箭头连接符 23"/>
          <p:cNvCxnSpPr>
            <a:cxnSpLocks noChangeShapeType="1"/>
          </p:cNvCxnSpPr>
          <p:nvPr/>
        </p:nvCxnSpPr>
        <p:spPr bwMode="auto">
          <a:xfrm rot="5400000">
            <a:off x="1035844" y="3893344"/>
            <a:ext cx="1500188" cy="0"/>
          </a:xfrm>
          <a:prstGeom prst="straightConnector1">
            <a:avLst/>
          </a:prstGeom>
          <a:noFill/>
          <a:ln w="88900" algn="ctr">
            <a:solidFill>
              <a:srgbClr val="1015D2"/>
            </a:solidFill>
            <a:round/>
            <a:headEnd/>
            <a:tailEnd type="arrow" w="med" len="med"/>
          </a:ln>
        </p:spPr>
      </p:cxnSp>
      <p:sp>
        <p:nvSpPr>
          <p:cNvPr id="2" name="Line 31"/>
          <p:cNvSpPr>
            <a:spLocks noChangeShapeType="1"/>
          </p:cNvSpPr>
          <p:nvPr/>
        </p:nvSpPr>
        <p:spPr bwMode="auto">
          <a:xfrm flipH="1" flipV="1">
            <a:off x="3779838" y="4221163"/>
            <a:ext cx="1296987" cy="0"/>
          </a:xfrm>
          <a:prstGeom prst="line">
            <a:avLst/>
          </a:prstGeom>
          <a:noFill/>
          <a:ln w="60325">
            <a:solidFill>
              <a:srgbClr val="FF00FF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3" name="Line 31"/>
          <p:cNvSpPr>
            <a:spLocks noChangeShapeType="1"/>
          </p:cNvSpPr>
          <p:nvPr/>
        </p:nvSpPr>
        <p:spPr bwMode="auto">
          <a:xfrm flipV="1">
            <a:off x="5076825" y="2781300"/>
            <a:ext cx="1150938" cy="1438275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4" name="Line 31"/>
          <p:cNvSpPr>
            <a:spLocks noChangeShapeType="1"/>
          </p:cNvSpPr>
          <p:nvPr/>
        </p:nvSpPr>
        <p:spPr bwMode="auto">
          <a:xfrm flipH="1" flipV="1">
            <a:off x="4932363" y="2781300"/>
            <a:ext cx="144462" cy="1439863"/>
          </a:xfrm>
          <a:prstGeom prst="line">
            <a:avLst/>
          </a:prstGeom>
          <a:noFill/>
          <a:ln w="603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5" name="Line 31"/>
          <p:cNvSpPr>
            <a:spLocks noChangeShapeType="1"/>
          </p:cNvSpPr>
          <p:nvPr/>
        </p:nvSpPr>
        <p:spPr bwMode="auto">
          <a:xfrm flipH="1" flipV="1">
            <a:off x="4932363" y="2781300"/>
            <a:ext cx="1296987" cy="0"/>
          </a:xfrm>
          <a:prstGeom prst="line">
            <a:avLst/>
          </a:prstGeom>
          <a:noFill/>
          <a:ln w="47625">
            <a:solidFill>
              <a:srgbClr val="FF00FF"/>
            </a:solidFill>
            <a:prstDash val="dash"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" name="Line 31"/>
          <p:cNvSpPr>
            <a:spLocks noChangeShapeType="1"/>
          </p:cNvSpPr>
          <p:nvPr/>
        </p:nvSpPr>
        <p:spPr bwMode="auto">
          <a:xfrm flipV="1">
            <a:off x="3779838" y="2781300"/>
            <a:ext cx="1150937" cy="1438275"/>
          </a:xfrm>
          <a:prstGeom prst="line">
            <a:avLst/>
          </a:prstGeom>
          <a:noFill/>
          <a:ln w="47625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52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62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62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362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62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362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36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362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62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62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62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636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0"/>
                                        <p:tgtEl>
                                          <p:spTgt spid="6362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0"/>
                                        <p:tgtEl>
                                          <p:spTgt spid="6362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0"/>
                                        <p:tgtEl>
                                          <p:spTgt spid="6362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6362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0"/>
                                        <p:tgtEl>
                                          <p:spTgt spid="6362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1000"/>
                                        <p:tgtEl>
                                          <p:spTgt spid="636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1000"/>
                                        <p:tgtEl>
                                          <p:spTgt spid="636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62119" grpId="0" animBg="1"/>
      <p:bldP spid="6362123" grpId="0"/>
      <p:bldP spid="6362125" grpId="0"/>
      <p:bldP spid="6362129" grpId="0"/>
      <p:bldP spid="6362134" grpId="0" animBg="1"/>
      <p:bldP spid="6362135" grpId="0" animBg="1"/>
      <p:bldP spid="6362136" grpId="0" animBg="1"/>
      <p:bldP spid="6362137" grpId="0" animBg="1"/>
      <p:bldP spid="6362138" grpId="0" animBg="1"/>
      <p:bldP spid="6362139" grpId="0" animBg="1"/>
      <p:bldP spid="6362140" grpId="0" animBg="1"/>
      <p:bldP spid="6362141" grpId="0" animBg="1"/>
      <p:bldP spid="6362142" grpId="0" animBg="1"/>
      <p:bldP spid="6362143" grpId="0" animBg="1"/>
      <p:bldP spid="20" grpId="0"/>
      <p:bldP spid="21" grpId="0"/>
      <p:bldP spid="2" grpId="0" animBg="1"/>
      <p:bldP spid="3" grpId="0" animBg="1"/>
      <p:bldP spid="3" grpId="1" animBg="1"/>
      <p:bldP spid="4" grpId="0" animBg="1"/>
      <p:bldP spid="5" grpId="0" animBg="1"/>
      <p:bldP spid="5" grpId="1" animBg="1"/>
      <p:bldP spid="6" grpId="0" animBg="1"/>
      <p:bldP spid="6" grpId="1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28642" name="Rectangle 2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13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设线性空间  </a:t>
                </a:r>
                <a:r>
                  <a:rPr lang="en-US" altLang="zh-CN" b="1" dirty="0" smtClean="0">
                    <a:latin typeface="Times New Roman" pitchFamily="18" charset="0"/>
                  </a:rPr>
                  <a:t>V  = U 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</a:t>
                </a:r>
                <a:r>
                  <a:rPr lang="en-US" altLang="zh-CN" b="1" dirty="0" smtClean="0">
                    <a:latin typeface="Times New Roman" pitchFamily="18" charset="0"/>
                  </a:rPr>
                  <a:t> W,   </a:t>
                </a:r>
                <a:r>
                  <a:rPr lang="zh-CN" altLang="en-US" b="1" dirty="0" smtClean="0">
                    <a:latin typeface="Times New Roman" pitchFamily="18" charset="0"/>
                  </a:rPr>
                  <a:t>则映射</a:t>
                </a:r>
                <a:r>
                  <a:rPr lang="zh-CN" altLang="en-US" b="1" dirty="0" smtClean="0">
                    <a:sym typeface="Euclid Math One" pitchFamily="18" charset="2"/>
                  </a:rPr>
                  <a:t> </a:t>
                </a:r>
                <a:endParaRPr lang="zh-CN" altLang="en-US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30000"/>
                  </a:lnSpc>
                  <a:buFontTx/>
                  <a:buNone/>
                </a:pPr>
                <a:r>
                  <a:rPr lang="zh-CN" altLang="en-US" b="1" dirty="0" smtClean="0">
                    <a:sym typeface="Euclid Math One" pitchFamily="18" charset="2"/>
                  </a:rPr>
                  <a:t>   </a:t>
                </a:r>
                <a:r>
                  <a:rPr lang="en-US" altLang="zh-CN" b="1" dirty="0" smtClean="0">
                    <a:sym typeface="Euclid Math One" pitchFamily="18" charset="2"/>
                  </a:rPr>
                  <a:t>P</a:t>
                </a:r>
                <a:r>
                  <a:rPr lang="en-US" altLang="zh-CN" b="1" baseline="-30000" dirty="0" smtClean="0">
                    <a:solidFill>
                      <a:srgbClr val="000000"/>
                    </a:solidFill>
                  </a:rPr>
                  <a:t>U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:     =   + 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  <a:ea typeface="Cambria Math"/>
                        <a:sym typeface="Symbol" pitchFamily="18" charset="2"/>
                      </a:rPr>
                      <m:t>  </m:t>
                    </m:r>
                    <m:r>
                      <a:rPr lang="en-US" altLang="zh-CN" b="1" i="1">
                        <a:latin typeface="Cambria Math"/>
                        <a:ea typeface="Cambria Math"/>
                        <a:sym typeface="Symbol" pitchFamily="18" charset="2"/>
                      </a:rPr>
                      <m:t>↦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    (   U,    W )</a:t>
                </a:r>
              </a:p>
              <a:p>
                <a:pPr eaLnBrk="1" hangingPunct="1">
                  <a:lnSpc>
                    <a:spcPct val="13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是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V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上的线性变换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,  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称为</a:t>
                </a:r>
                <a:r>
                  <a:rPr lang="zh-CN" altLang="en-US" b="1" dirty="0" smtClean="0">
                    <a:latin typeface="Times New Roman" pitchFamily="18" charset="0"/>
                  </a:rPr>
                  <a:t>沿 着 </a:t>
                </a:r>
                <a:r>
                  <a:rPr lang="en-US" altLang="zh-CN" b="1" dirty="0" smtClean="0">
                    <a:latin typeface="Times New Roman" pitchFamily="18" charset="0"/>
                  </a:rPr>
                  <a:t>W</a:t>
                </a:r>
                <a:r>
                  <a:rPr lang="en-US" altLang="zh-CN" b="1" i="1" dirty="0" smtClean="0">
                    <a:latin typeface="Times New Roman" pitchFamily="18" charset="0"/>
                    <a:sym typeface="Euclid Math One" pitchFamily="18" charset="2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向 </a:t>
                </a:r>
                <a:r>
                  <a:rPr lang="en-US" altLang="zh-CN" b="1" dirty="0" smtClean="0">
                    <a:latin typeface="Times New Roman" pitchFamily="18" charset="0"/>
                  </a:rPr>
                  <a:t>U</a:t>
                </a:r>
                <a:r>
                  <a:rPr lang="en-US" altLang="zh-CN" b="1" i="1" dirty="0" smtClean="0">
                    <a:latin typeface="Times New Roman" pitchFamily="18" charset="0"/>
                    <a:sym typeface="Euclid Math One" pitchFamily="18" charset="2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的</a:t>
                </a:r>
              </a:p>
              <a:p>
                <a:pPr eaLnBrk="1" hangingPunct="1">
                  <a:lnSpc>
                    <a:spcPct val="13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投影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变换</a:t>
                </a:r>
                <a:r>
                  <a:rPr lang="en-US" altLang="zh-CN" b="1" dirty="0" smtClean="0">
                    <a:latin typeface="Times New Roman" pitchFamily="18" charset="0"/>
                  </a:rPr>
                  <a:t>. </a:t>
                </a:r>
                <a:endParaRPr lang="en-US" altLang="zh-CN" b="1" dirty="0" smtClean="0">
                  <a:latin typeface="Times New Roman" pitchFamily="18" charset="0"/>
                  <a:sym typeface="Symbol" pitchFamily="18" charset="2"/>
                </a:endParaRPr>
              </a:p>
              <a:p>
                <a:pPr eaLnBrk="1" hangingPunct="1">
                  <a:lnSpc>
                    <a:spcPct val="130000"/>
                  </a:lnSpc>
                </a:pPr>
                <a:r>
                  <a:rPr lang="en-US" altLang="zh-CN" b="1" smtClean="0">
                    <a:sym typeface="Euclid Math One" pitchFamily="18" charset="2"/>
                  </a:rPr>
                  <a:t> P</a:t>
                </a:r>
                <a:r>
                  <a:rPr lang="en-US" altLang="zh-CN" b="1" baseline="-30000" smtClean="0">
                    <a:solidFill>
                      <a:srgbClr val="000000"/>
                    </a:solidFill>
                  </a:rPr>
                  <a:t>U</a:t>
                </a:r>
                <a:r>
                  <a:rPr lang="en-US" altLang="zh-CN" b="1" smtClean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3600" b="1" baseline="30000" smtClean="0">
                    <a:solidFill>
                      <a:srgbClr val="000000"/>
                    </a:solidFill>
                    <a:cs typeface="Times New Roman" pitchFamily="18" charset="0"/>
                  </a:rPr>
                  <a:t>2</a:t>
                </a:r>
                <a:r>
                  <a:rPr lang="en-US" altLang="zh-CN" b="1" smtClean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= </a:t>
                </a:r>
                <a:r>
                  <a:rPr lang="en-US" altLang="zh-CN" b="1" dirty="0" smtClean="0">
                    <a:sym typeface="Euclid Math One" pitchFamily="18" charset="2"/>
                  </a:rPr>
                  <a:t>P</a:t>
                </a:r>
                <a:r>
                  <a:rPr lang="en-US" altLang="zh-CN" b="1" baseline="-30000" dirty="0" smtClean="0">
                    <a:solidFill>
                      <a:srgbClr val="000000"/>
                    </a:solidFill>
                  </a:rPr>
                  <a:t>U</a:t>
                </a:r>
                <a:r>
                  <a:rPr lang="en-US" altLang="zh-CN" sz="3600" b="1" dirty="0" smtClean="0">
                    <a:latin typeface="Lucida Calligraphy" pitchFamily="66" charset="0"/>
                    <a:sym typeface="Euclid Math One" pitchFamily="18" charset="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, </a:t>
                </a:r>
              </a:p>
              <a:p>
                <a:pPr eaLnBrk="1" hangingPunct="1">
                  <a:lnSpc>
                    <a:spcPct val="130000"/>
                  </a:lnSpc>
                </a:pP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b="1" dirty="0" smtClean="0">
                    <a:sym typeface="Euclid Math One" pitchFamily="18" charset="2"/>
                  </a:rPr>
                  <a:t>P</a:t>
                </a:r>
                <a:r>
                  <a:rPr lang="en-US" altLang="zh-CN" b="1" baseline="-30000" dirty="0" smtClean="0">
                    <a:solidFill>
                      <a:srgbClr val="000000"/>
                    </a:solidFill>
                  </a:rPr>
                  <a:t>U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b="1" dirty="0" smtClean="0">
                    <a:sym typeface="Euclid Math One" pitchFamily="18" charset="2"/>
                  </a:rPr>
                  <a:t>P</a:t>
                </a:r>
                <a:r>
                  <a:rPr lang="en-US" altLang="zh-CN" b="1" baseline="-30000" dirty="0" smtClean="0">
                    <a:solidFill>
                      <a:srgbClr val="000000"/>
                    </a:solidFill>
                  </a:rPr>
                  <a:t>W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= </a:t>
                </a:r>
                <a:r>
                  <a:rPr lang="en-US" altLang="zh-CN" b="1" dirty="0" smtClean="0">
                    <a:sym typeface="Symbol" pitchFamily="18" charset="2"/>
                  </a:rPr>
                  <a:t>0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,</a:t>
                </a:r>
                <a:r>
                  <a:rPr lang="en-US" altLang="zh-CN" b="1" dirty="0" smtClean="0">
                    <a:sym typeface="Symbol" pitchFamily="18" charset="2"/>
                  </a:rPr>
                  <a:t>    </a:t>
                </a:r>
                <a:r>
                  <a:rPr lang="en-US" altLang="zh-CN" b="1" dirty="0" smtClean="0">
                    <a:sym typeface="Euclid Math One" pitchFamily="18" charset="2"/>
                  </a:rPr>
                  <a:t>P</a:t>
                </a:r>
                <a:r>
                  <a:rPr lang="en-US" altLang="zh-CN" b="1" baseline="-30000" dirty="0" smtClean="0">
                    <a:solidFill>
                      <a:srgbClr val="000000"/>
                    </a:solidFill>
                  </a:rPr>
                  <a:t>U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+ </a:t>
                </a:r>
                <a:r>
                  <a:rPr lang="en-US" altLang="zh-CN" b="1" dirty="0" smtClean="0">
                    <a:sym typeface="Euclid Math One" pitchFamily="18" charset="2"/>
                  </a:rPr>
                  <a:t>P</a:t>
                </a:r>
                <a:r>
                  <a:rPr lang="en-US" altLang="zh-CN" b="1" baseline="-30000" dirty="0" smtClean="0">
                    <a:solidFill>
                      <a:srgbClr val="000000"/>
                    </a:solidFill>
                  </a:rPr>
                  <a:t>W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= </a:t>
                </a:r>
                <a:r>
                  <a:rPr lang="en-US" altLang="zh-CN" b="1" dirty="0" smtClean="0">
                    <a:sym typeface="Euclid Math One" pitchFamily="18" charset="2"/>
                  </a:rPr>
                  <a:t>I</a:t>
                </a:r>
                <a:endParaRPr lang="en-US" altLang="zh-CN" b="1" dirty="0" smtClean="0">
                  <a:latin typeface="Times New Roman" pitchFamily="18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612864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1630" t="-539" b="-1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8963" name="Picture 3" descr="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8964" name="Rectangle 4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投影变换</a:t>
            </a:r>
          </a:p>
        </p:txBody>
      </p:sp>
    </p:spTree>
    <p:extLst>
      <p:ext uri="{BB962C8B-B14F-4D97-AF65-F5344CB8AC3E}">
        <p14:creationId xmlns:p14="http://schemas.microsoft.com/office/powerpoint/2010/main" val="155087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989138"/>
            <a:ext cx="8229600" cy="429736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定理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是线性空间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上的幂等变换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即有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sz="3600" b="1" baseline="30000" dirty="0" smtClean="0">
                <a:solidFill>
                  <a:srgbClr val="000000"/>
                </a:solidFill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=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b="1" dirty="0" smtClean="0">
                <a:latin typeface="Lucida Calligraphy" pitchFamily="66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则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     </a:t>
            </a:r>
            <a:r>
              <a:rPr lang="en-US" altLang="zh-CN" b="1" dirty="0" smtClean="0">
                <a:latin typeface="Times New Roman" pitchFamily="18" charset="0"/>
              </a:rPr>
              <a:t>V  = 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Ker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且 </a:t>
            </a:r>
            <a:r>
              <a:rPr lang="en-US" altLang="zh-CN" b="1" dirty="0" smtClean="0">
                <a:sym typeface="Euclid Math One" pitchFamily="18" charset="2"/>
              </a:rPr>
              <a:t>P </a:t>
            </a:r>
            <a:r>
              <a:rPr lang="zh-CN" altLang="en-US" b="1" dirty="0" smtClean="0"/>
              <a:t>是沿 </a:t>
            </a:r>
            <a:r>
              <a:rPr lang="en-US" altLang="zh-CN" b="1" dirty="0" smtClean="0">
                <a:latin typeface="Times New Roman" pitchFamily="18" charset="0"/>
              </a:rPr>
              <a:t>Ker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sym typeface="Euclid Math One" pitchFamily="18" charset="2"/>
              </a:rPr>
              <a:t>P </a:t>
            </a:r>
            <a:r>
              <a:rPr lang="zh-CN" altLang="en-US" b="1" dirty="0" smtClean="0"/>
              <a:t>向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sym typeface="Euclid Math One" pitchFamily="18" charset="2"/>
              </a:rPr>
              <a:t>P </a:t>
            </a:r>
            <a:r>
              <a:rPr lang="zh-CN" altLang="en-US" b="1" dirty="0" smtClean="0"/>
              <a:t>的投影</a:t>
            </a:r>
            <a:r>
              <a:rPr lang="zh-CN" altLang="en-US" b="1" dirty="0" smtClean="0">
                <a:latin typeface="Times New Roman" pitchFamily="18" charset="0"/>
              </a:rPr>
              <a:t>变换</a:t>
            </a:r>
            <a:r>
              <a:rPr lang="en-US" altLang="zh-CN" b="1" dirty="0" smtClean="0"/>
              <a:t>.</a:t>
            </a:r>
          </a:p>
        </p:txBody>
      </p:sp>
      <p:pic>
        <p:nvPicPr>
          <p:cNvPr id="171011" name="Picture 3" descr="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1012" name="Rectangle 4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投影变换  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=  </a:t>
            </a:r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幂等变换</a:t>
            </a:r>
          </a:p>
        </p:txBody>
      </p:sp>
    </p:spTree>
    <p:extLst>
      <p:ext uri="{BB962C8B-B14F-4D97-AF65-F5344CB8AC3E}">
        <p14:creationId xmlns:p14="http://schemas.microsoft.com/office/powerpoint/2010/main" val="39109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171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45000"/>
              </a:lnSpc>
            </a:pPr>
            <a:r>
              <a:rPr lang="zh-CN" altLang="en-US" b="1" dirty="0" smtClean="0">
                <a:latin typeface="Times New Roman" pitchFamily="18" charset="0"/>
              </a:rPr>
              <a:t> 首先证明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 =  ,   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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sym typeface="Euclid Math One" pitchFamily="18" charset="2"/>
              </a:rPr>
              <a:t>P .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若</a:t>
            </a:r>
            <a:r>
              <a:rPr lang="zh-CN" altLang="en-US" b="1" dirty="0" smtClean="0">
                <a:solidFill>
                  <a:srgbClr val="1015D2"/>
                </a:solidFill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err="1">
                <a:latin typeface="Times New Roman" pitchFamily="18" charset="0"/>
              </a:rPr>
              <a:t>Im</a:t>
            </a: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>
                <a:sym typeface="Euclid Math One" pitchFamily="18" charset="2"/>
              </a:rPr>
              <a:t>P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  </a:t>
            </a:r>
            <a:r>
              <a:rPr lang="en-US" altLang="zh-CN" b="1" dirty="0" smtClean="0">
                <a:latin typeface="Times New Roman" pitchFamily="18" charset="0"/>
              </a:rPr>
              <a:t>V .   </a:t>
            </a:r>
            <a:r>
              <a:rPr lang="zh-CN" altLang="en-US" b="1" dirty="0" smtClean="0">
                <a:latin typeface="Times New Roman" pitchFamily="18" charset="0"/>
              </a:rPr>
              <a:t>则有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</a:t>
            </a:r>
            <a:r>
              <a:rPr lang="zh-CN" altLang="en-US" b="1" dirty="0" smtClean="0">
                <a:sym typeface="Euclid Math One" pitchFamily="18" charset="2"/>
              </a:rPr>
              <a:t> 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)</a:t>
            </a:r>
            <a:r>
              <a:rPr lang="en-US" altLang="zh-CN" b="1" dirty="0" smtClean="0">
                <a:sym typeface="Euclid Math One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.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45000"/>
              </a:lnSpc>
            </a:pPr>
            <a:r>
              <a:rPr lang="zh-CN" altLang="en-US" b="1" dirty="0" smtClean="0">
                <a:latin typeface="Times New Roman" pitchFamily="18" charset="0"/>
              </a:rPr>
              <a:t> 对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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 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sym typeface="Euclid Math One" pitchFamily="18" charset="2"/>
              </a:rPr>
              <a:t>P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Ker </a:t>
            </a:r>
            <a:r>
              <a:rPr lang="en-US" altLang="zh-CN" b="1" dirty="0" smtClean="0">
                <a:sym typeface="Euclid Math One" pitchFamily="18" charset="2"/>
              </a:rPr>
              <a:t>P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都有</a:t>
            </a:r>
            <a:r>
              <a:rPr lang="zh-CN" altLang="en-US" b="1" dirty="0" smtClean="0">
                <a:sym typeface="Euclid Math One" pitchFamily="18" charset="2"/>
              </a:rPr>
              <a:t> 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                   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0 .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故        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Ker </a:t>
            </a:r>
            <a:r>
              <a:rPr lang="en-US" altLang="zh-CN" b="1" dirty="0" smtClean="0">
                <a:sym typeface="Euclid Math One" pitchFamily="18" charset="2"/>
              </a:rPr>
              <a:t>P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= { 0 } </a:t>
            </a:r>
            <a:r>
              <a:rPr lang="en-US" altLang="zh-CN" b="1" dirty="0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81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1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31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1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131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1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131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17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1317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17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1317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273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smtClean="0">
                <a:latin typeface="Times New Roman" pitchFamily="18" charset="0"/>
              </a:rPr>
              <a:t>于是 </a:t>
            </a:r>
            <a:r>
              <a:rPr lang="en-US" altLang="zh-CN" b="1" smtClean="0">
                <a:latin typeface="Times New Roman" pitchFamily="18" charset="0"/>
              </a:rPr>
              <a:t>Im </a:t>
            </a:r>
            <a:r>
              <a:rPr lang="en-US" altLang="zh-CN" b="1" smtClean="0">
                <a:sym typeface="Euclid Math One" pitchFamily="18" charset="2"/>
              </a:rPr>
              <a:t>P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Ker </a:t>
            </a:r>
            <a:r>
              <a:rPr lang="en-US" altLang="zh-CN" b="1" smtClean="0">
                <a:sym typeface="Euclid Math One" pitchFamily="18" charset="2"/>
              </a:rPr>
              <a:t>P </a:t>
            </a:r>
            <a:r>
              <a:rPr lang="zh-CN" altLang="en-US" b="1" smtClean="0">
                <a:sym typeface="Euclid Math One" pitchFamily="18" charset="2"/>
              </a:rPr>
              <a:t>是直和</a:t>
            </a:r>
            <a:r>
              <a:rPr lang="en-US" altLang="zh-CN" b="1" smtClean="0">
                <a:sym typeface="Euclid Math One" pitchFamily="18" charset="2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我们有 </a:t>
            </a:r>
            <a:endParaRPr lang="en-US" altLang="zh-CN" b="1" smtClean="0">
              <a:sym typeface="Euclid Math One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ym typeface="Euclid Math One" pitchFamily="18" charset="2"/>
              </a:rPr>
              <a:t>           dim( </a:t>
            </a:r>
            <a:r>
              <a:rPr lang="en-US" altLang="zh-CN" b="1" smtClean="0">
                <a:latin typeface="Times New Roman" pitchFamily="18" charset="0"/>
              </a:rPr>
              <a:t>Im </a:t>
            </a:r>
            <a:r>
              <a:rPr lang="en-US" altLang="zh-CN" b="1" smtClean="0">
                <a:sym typeface="Euclid Math One" pitchFamily="18" charset="2"/>
              </a:rPr>
              <a:t>P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Ker </a:t>
            </a:r>
            <a:r>
              <a:rPr lang="en-US" altLang="zh-CN" b="1" smtClean="0">
                <a:sym typeface="Euclid Math One" pitchFamily="18" charset="2"/>
              </a:rPr>
              <a:t>P )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ym typeface="Euclid Math One" pitchFamily="18" charset="2"/>
              </a:rPr>
              <a:t>      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=</a:t>
            </a:r>
            <a:r>
              <a:rPr lang="en-US" altLang="zh-CN" b="1" smtClean="0">
                <a:sym typeface="Euclid Math One" pitchFamily="18" charset="2"/>
              </a:rPr>
              <a:t> dim( </a:t>
            </a:r>
            <a:r>
              <a:rPr lang="en-US" altLang="zh-CN" b="1" smtClean="0">
                <a:latin typeface="Times New Roman" pitchFamily="18" charset="0"/>
              </a:rPr>
              <a:t>Im </a:t>
            </a:r>
            <a:r>
              <a:rPr lang="en-US" altLang="zh-CN" b="1" smtClean="0">
                <a:sym typeface="Euclid Math One" pitchFamily="18" charset="2"/>
              </a:rPr>
              <a:t>P )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smtClean="0">
                <a:sym typeface="Euclid Math One" pitchFamily="18" charset="2"/>
              </a:rPr>
              <a:t> dim( </a:t>
            </a:r>
            <a:r>
              <a:rPr lang="en-US" altLang="zh-CN" b="1" smtClean="0">
                <a:latin typeface="Times New Roman" pitchFamily="18" charset="0"/>
              </a:rPr>
              <a:t>Ker </a:t>
            </a:r>
            <a:r>
              <a:rPr lang="en-US" altLang="zh-CN" b="1" smtClean="0">
                <a:sym typeface="Euclid Math One" pitchFamily="18" charset="2"/>
              </a:rPr>
              <a:t>P ) 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        = </a:t>
            </a:r>
            <a:r>
              <a:rPr lang="en-US" altLang="zh-CN" b="1" smtClean="0">
                <a:sym typeface="Euclid Math One" pitchFamily="18" charset="2"/>
              </a:rPr>
              <a:t>dim </a:t>
            </a:r>
            <a:r>
              <a:rPr lang="en-US" altLang="zh-CN" b="1" smtClean="0">
                <a:latin typeface="Times New Roman" pitchFamily="18" charset="0"/>
              </a:rPr>
              <a:t>V                (</a:t>
            </a:r>
            <a:r>
              <a:rPr lang="zh-CN" altLang="en-US" b="1" smtClean="0">
                <a:latin typeface="Times New Roman" pitchFamily="18" charset="0"/>
              </a:rPr>
              <a:t>线性映射基本定理</a:t>
            </a:r>
            <a:r>
              <a:rPr lang="en-US" altLang="zh-CN" b="1" smtClean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由此推出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        </a:t>
            </a:r>
            <a:r>
              <a:rPr lang="en-US" altLang="zh-CN" b="1" smtClean="0">
                <a:latin typeface="Times New Roman" pitchFamily="18" charset="0"/>
              </a:rPr>
              <a:t>V  =  Im </a:t>
            </a:r>
            <a:r>
              <a:rPr lang="en-US" altLang="zh-CN" b="1" smtClean="0">
                <a:sym typeface="Euclid Math One" pitchFamily="18" charset="2"/>
              </a:rPr>
              <a:t>P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Ker </a:t>
            </a:r>
            <a:r>
              <a:rPr lang="en-US" altLang="zh-CN" b="1" smtClean="0">
                <a:sym typeface="Euclid Math One" pitchFamily="18" charset="2"/>
              </a:rPr>
              <a:t>P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792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27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327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27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1327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27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1327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17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另证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sym typeface="Euclid Math One" pitchFamily="18" charset="2"/>
              </a:rPr>
              <a:t>P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b="1" dirty="0" smtClean="0">
                <a:latin typeface="Times New Roman" pitchFamily="18" charset="0"/>
              </a:rPr>
              <a:t>Ker (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sym typeface="Symbol" pitchFamily="18" charset="2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.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若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sym typeface="Euclid Math One" pitchFamily="18" charset="2"/>
              </a:rPr>
              <a:t>P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sym typeface="Euclid Math One" pitchFamily="18" charset="2"/>
              </a:rPr>
              <a:t> </a:t>
            </a:r>
            <a:r>
              <a:rPr lang="zh-CN" altLang="en-US" b="1" dirty="0" smtClean="0">
                <a:sym typeface="Euclid Math One" pitchFamily="18" charset="2"/>
              </a:rPr>
              <a:t>设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,  </a:t>
            </a:r>
            <a:r>
              <a:rPr lang="zh-CN" altLang="en-US" b="1" dirty="0" smtClean="0">
                <a:latin typeface="Times New Roman" pitchFamily="18" charset="0"/>
              </a:rPr>
              <a:t>则有  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sym typeface="Euclid Math One" pitchFamily="18" charset="2"/>
              </a:rPr>
              <a:t>   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dirty="0" smtClean="0">
                <a:sym typeface="Symbol" pitchFamily="18" charset="2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   =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 </a:t>
            </a:r>
            <a:r>
              <a:rPr lang="en-US" altLang="zh-CN" b="1" dirty="0" smtClean="0">
                <a:sym typeface="Euclid Math One" pitchFamily="18" charset="2"/>
              </a:rPr>
              <a:t>P </a:t>
            </a:r>
            <a:r>
              <a:rPr lang="en-US" altLang="zh-CN" b="1" baseline="30000" dirty="0" smtClean="0"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en-US" b="1" dirty="0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.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    故          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</a:t>
            </a:r>
            <a:r>
              <a:rPr lang="en-US" altLang="zh-CN" b="1" dirty="0" smtClean="0">
                <a:latin typeface="Times New Roman" pitchFamily="18" charset="0"/>
              </a:rPr>
              <a:t>  Ker (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sym typeface="Symbol" pitchFamily="18" charset="2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.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反之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dirty="0" smtClean="0">
                <a:latin typeface="Times New Roman" pitchFamily="18" charset="0"/>
              </a:rPr>
              <a:t> Ker (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sym typeface="Symbol" pitchFamily="18" charset="2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,  </a:t>
            </a:r>
            <a:r>
              <a:rPr lang="zh-CN" altLang="en-US" b="1" dirty="0" smtClean="0">
                <a:latin typeface="Times New Roman" pitchFamily="18" charset="0"/>
              </a:rPr>
              <a:t>则有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            ( </a:t>
            </a:r>
            <a:r>
              <a:rPr lang="en-US" altLang="zh-CN" b="1" dirty="0" smtClean="0">
                <a:sym typeface="Symbol" pitchFamily="18" charset="2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   =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en-US" b="1" dirty="0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于是  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 =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 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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sym typeface="Euclid Math One" pitchFamily="18" charset="2"/>
              </a:rPr>
              <a:t>P </a:t>
            </a:r>
            <a:endParaRPr lang="zh-CN" altLang="en-US" b="1" dirty="0" smtClean="0">
              <a:sym typeface="Euclid Math One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1605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1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31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1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131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1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131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17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1317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17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1317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17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1317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689"/>
            <a:ext cx="8229600" cy="56658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 </a:t>
            </a:r>
            <a:r>
              <a:rPr lang="zh-CN" altLang="en-US" sz="3600" b="1" dirty="0" smtClean="0">
                <a:latin typeface="Times New Roman" pitchFamily="18" charset="0"/>
              </a:rPr>
              <a:t>问题转化为</a:t>
            </a:r>
            <a:r>
              <a:rPr lang="en-US" altLang="zh-CN" sz="3600" b="1" dirty="0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若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是线性空间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上的幂等变换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即有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sz="3600" b="1" baseline="30000" dirty="0" smtClean="0">
                <a:solidFill>
                  <a:srgbClr val="000000"/>
                </a:solidFill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=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b="1" dirty="0" smtClean="0">
                <a:latin typeface="Lucida Calligraphy" pitchFamily="66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则有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 </a:t>
            </a:r>
            <a:r>
              <a:rPr lang="en-US" altLang="zh-CN" b="1" dirty="0" smtClean="0">
                <a:latin typeface="Times New Roman" pitchFamily="18" charset="0"/>
              </a:rPr>
              <a:t>V  = Ker (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sym typeface="Symbol" pitchFamily="18" charset="2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Ker </a:t>
            </a:r>
            <a:r>
              <a:rPr lang="en-US" altLang="zh-CN" b="1" dirty="0" smtClean="0">
                <a:sym typeface="Euclid Math One" pitchFamily="18" charset="2"/>
              </a:rPr>
              <a:t>P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且 </a:t>
            </a:r>
            <a:r>
              <a:rPr lang="en-US" altLang="zh-CN" b="1" dirty="0" smtClean="0">
                <a:sym typeface="Euclid Math One" pitchFamily="18" charset="2"/>
              </a:rPr>
              <a:t>P </a:t>
            </a:r>
            <a:r>
              <a:rPr lang="zh-CN" altLang="en-US" b="1" dirty="0" smtClean="0"/>
              <a:t>是沿 </a:t>
            </a:r>
            <a:r>
              <a:rPr lang="en-US" altLang="zh-CN" b="1" dirty="0" smtClean="0">
                <a:latin typeface="Times New Roman" pitchFamily="18" charset="0"/>
              </a:rPr>
              <a:t>Ker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sym typeface="Euclid Math One" pitchFamily="18" charset="2"/>
              </a:rPr>
              <a:t>P </a:t>
            </a:r>
            <a:r>
              <a:rPr lang="zh-CN" altLang="en-US" b="1" dirty="0" smtClean="0"/>
              <a:t>向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sym typeface="Euclid Math One" pitchFamily="18" charset="2"/>
              </a:rPr>
              <a:t>P </a:t>
            </a:r>
            <a:r>
              <a:rPr lang="zh-CN" altLang="en-US" b="1" dirty="0" smtClean="0"/>
              <a:t>的投影</a:t>
            </a:r>
            <a:r>
              <a:rPr lang="zh-CN" altLang="en-US" b="1" dirty="0" smtClean="0">
                <a:latin typeface="Times New Roman" pitchFamily="18" charset="0"/>
              </a:rPr>
              <a:t>变换</a:t>
            </a:r>
            <a:r>
              <a:rPr lang="en-US" altLang="zh-CN" b="1" dirty="0" smtClean="0"/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这可由多项式的方法得到</a:t>
            </a:r>
            <a:r>
              <a:rPr lang="en-US" altLang="zh-CN" b="1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334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沿 </a:t>
            </a:r>
            <a:r>
              <a:rPr lang="en-US" altLang="zh-CN" sz="4000" b="1" smtClean="0">
                <a:latin typeface="Times New Roman" pitchFamily="18" charset="0"/>
              </a:rPr>
              <a:t>Ker </a:t>
            </a:r>
            <a:r>
              <a:rPr lang="en-US" altLang="zh-CN" sz="4000" b="1" smtClean="0">
                <a:sym typeface="Euclid Math One" pitchFamily="18" charset="2"/>
              </a:rPr>
              <a:t>P</a:t>
            </a:r>
            <a:r>
              <a:rPr lang="en-US" altLang="zh-CN" sz="4000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sz="4000" b="1" smtClean="0">
                <a:latin typeface="Times New Roman" pitchFamily="18" charset="0"/>
              </a:rPr>
              <a:t>向 </a:t>
            </a:r>
            <a:r>
              <a:rPr lang="en-US" altLang="zh-CN" sz="4000" b="1" smtClean="0">
                <a:latin typeface="Times New Roman" pitchFamily="18" charset="0"/>
              </a:rPr>
              <a:t>Im </a:t>
            </a:r>
            <a:r>
              <a:rPr lang="en-US" altLang="zh-CN" sz="4000" b="1" smtClean="0">
                <a:sym typeface="Euclid Math One" pitchFamily="18" charset="2"/>
              </a:rPr>
              <a:t>P</a:t>
            </a:r>
            <a:r>
              <a:rPr lang="en-US" altLang="zh-CN" sz="4000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sz="4000" b="1" smtClean="0">
                <a:latin typeface="Times New Roman" pitchFamily="18" charset="0"/>
              </a:rPr>
              <a:t>的投影</a:t>
            </a:r>
            <a:r>
              <a:rPr lang="zh-CN" altLang="en-US" sz="4000" b="1" smtClean="0">
                <a:latin typeface="Times New Roman" pitchFamily="18" charset="0"/>
                <a:sym typeface="Symbol" pitchFamily="18" charset="2"/>
              </a:rPr>
              <a:t>变换</a:t>
            </a:r>
          </a:p>
        </p:txBody>
      </p:sp>
      <p:sp>
        <p:nvSpPr>
          <p:cNvPr id="6362119" name="Line 7"/>
          <p:cNvSpPr>
            <a:spLocks noChangeShapeType="1"/>
          </p:cNvSpPr>
          <p:nvPr/>
        </p:nvSpPr>
        <p:spPr bwMode="auto">
          <a:xfrm flipH="1">
            <a:off x="3563938" y="4221163"/>
            <a:ext cx="1511300" cy="1944687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362123" name="Rectangle 11"/>
          <p:cNvSpPr>
            <a:spLocks noChangeArrowheads="1"/>
          </p:cNvSpPr>
          <p:nvPr/>
        </p:nvSpPr>
        <p:spPr bwMode="auto">
          <a:xfrm>
            <a:off x="5724525" y="1628775"/>
            <a:ext cx="180022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0000"/>
                </a:solidFill>
                <a:cs typeface="Arial" pitchFamily="34" charset="0"/>
              </a:rPr>
              <a:t>Ker </a:t>
            </a:r>
            <a:r>
              <a:rPr lang="en-US" altLang="zh-CN">
                <a:solidFill>
                  <a:srgbClr val="000000"/>
                </a:solidFill>
                <a:cs typeface="Arial" pitchFamily="34" charset="0"/>
                <a:sym typeface="Euclid Math One" pitchFamily="18" charset="2"/>
              </a:rPr>
              <a:t>P</a:t>
            </a:r>
            <a:endParaRPr kumimoji="0" lang="en-US" altLang="zh-CN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362125" name="Rectangle 13"/>
          <p:cNvSpPr>
            <a:spLocks noChangeArrowheads="1"/>
          </p:cNvSpPr>
          <p:nvPr/>
        </p:nvSpPr>
        <p:spPr bwMode="auto">
          <a:xfrm>
            <a:off x="6588125" y="4221163"/>
            <a:ext cx="1296988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0000"/>
                </a:solidFill>
                <a:cs typeface="Arial" pitchFamily="34" charset="0"/>
              </a:rPr>
              <a:t>Im </a:t>
            </a:r>
            <a:r>
              <a:rPr lang="en-US" altLang="zh-CN">
                <a:solidFill>
                  <a:srgbClr val="000000"/>
                </a:solidFill>
                <a:cs typeface="Arial" pitchFamily="34" charset="0"/>
                <a:sym typeface="Euclid Math One" pitchFamily="18" charset="2"/>
              </a:rPr>
              <a:t>P</a:t>
            </a:r>
            <a:endParaRPr kumimoji="0" lang="en-US" altLang="zh-CN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46790" name="Rectangle 15"/>
          <p:cNvSpPr>
            <a:spLocks noChangeArrowheads="1"/>
          </p:cNvSpPr>
          <p:nvPr/>
        </p:nvSpPr>
        <p:spPr bwMode="auto">
          <a:xfrm>
            <a:off x="0" y="1844675"/>
            <a:ext cx="3779838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 =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Im </a:t>
            </a:r>
            <a:r>
              <a:rPr lang="en-US" altLang="zh-CN">
                <a:solidFill>
                  <a:srgbClr val="000000"/>
                </a:solidFill>
                <a:cs typeface="Arial" pitchFamily="34" charset="0"/>
                <a:sym typeface="Euclid Math One" pitchFamily="18" charset="2"/>
              </a:rPr>
              <a:t>P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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Ker </a:t>
            </a:r>
            <a:r>
              <a:rPr lang="en-US" altLang="zh-CN">
                <a:solidFill>
                  <a:srgbClr val="000000"/>
                </a:solidFill>
                <a:cs typeface="Arial" pitchFamily="34" charset="0"/>
                <a:sym typeface="Euclid Math One" pitchFamily="18" charset="2"/>
              </a:rPr>
              <a:t>P </a:t>
            </a:r>
            <a:endParaRPr kumimoji="0" lang="en-US" altLang="zh-CN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362129" name="Rectangle 17"/>
          <p:cNvSpPr>
            <a:spLocks noChangeArrowheads="1"/>
          </p:cNvSpPr>
          <p:nvPr/>
        </p:nvSpPr>
        <p:spPr bwMode="auto">
          <a:xfrm>
            <a:off x="285750" y="3357563"/>
            <a:ext cx="1428750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3600">
                <a:solidFill>
                  <a:srgbClr val="000000"/>
                </a:solidFill>
                <a:sym typeface="Euclid Math One" pitchFamily="18" charset="2"/>
              </a:rPr>
              <a:t>P</a:t>
            </a:r>
            <a:r>
              <a:rPr kumimoji="0" lang="en-US" altLang="zh-CN" sz="3600" baseline="-3000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:</a:t>
            </a:r>
          </a:p>
        </p:txBody>
      </p:sp>
      <p:sp>
        <p:nvSpPr>
          <p:cNvPr id="6362134" name="Line 22"/>
          <p:cNvSpPr>
            <a:spLocks noChangeShapeType="1"/>
          </p:cNvSpPr>
          <p:nvPr/>
        </p:nvSpPr>
        <p:spPr bwMode="auto">
          <a:xfrm flipH="1">
            <a:off x="2339975" y="4149725"/>
            <a:ext cx="1511300" cy="1944688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362135" name="Line 23"/>
          <p:cNvSpPr>
            <a:spLocks noChangeShapeType="1"/>
          </p:cNvSpPr>
          <p:nvPr/>
        </p:nvSpPr>
        <p:spPr bwMode="auto">
          <a:xfrm flipH="1">
            <a:off x="2987675" y="4149725"/>
            <a:ext cx="1511300" cy="1944688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362136" name="Line 24"/>
          <p:cNvSpPr>
            <a:spLocks noChangeShapeType="1"/>
          </p:cNvSpPr>
          <p:nvPr/>
        </p:nvSpPr>
        <p:spPr bwMode="auto">
          <a:xfrm flipH="1">
            <a:off x="3563938" y="4221163"/>
            <a:ext cx="1511300" cy="1944687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362137" name="Line 25"/>
          <p:cNvSpPr>
            <a:spLocks noChangeShapeType="1"/>
          </p:cNvSpPr>
          <p:nvPr/>
        </p:nvSpPr>
        <p:spPr bwMode="auto">
          <a:xfrm flipH="1">
            <a:off x="4211638" y="4221163"/>
            <a:ext cx="1511300" cy="1944687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362138" name="AutoShape 26"/>
          <p:cNvSpPr>
            <a:spLocks noChangeArrowheads="1"/>
          </p:cNvSpPr>
          <p:nvPr/>
        </p:nvSpPr>
        <p:spPr bwMode="auto">
          <a:xfrm>
            <a:off x="2771775" y="3860800"/>
            <a:ext cx="4537075" cy="842963"/>
          </a:xfrm>
          <a:prstGeom prst="parallelogram">
            <a:avLst>
              <a:gd name="adj" fmla="val 134557"/>
            </a:avLst>
          </a:prstGeom>
          <a:solidFill>
            <a:srgbClr val="00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362139" name="Line 27"/>
          <p:cNvSpPr>
            <a:spLocks noChangeShapeType="1"/>
          </p:cNvSpPr>
          <p:nvPr/>
        </p:nvSpPr>
        <p:spPr bwMode="auto">
          <a:xfrm flipH="1">
            <a:off x="5076825" y="2276475"/>
            <a:ext cx="1511300" cy="1944688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362140" name="Line 28"/>
          <p:cNvSpPr>
            <a:spLocks noChangeShapeType="1"/>
          </p:cNvSpPr>
          <p:nvPr/>
        </p:nvSpPr>
        <p:spPr bwMode="auto">
          <a:xfrm flipH="1">
            <a:off x="5724525" y="2276475"/>
            <a:ext cx="1511300" cy="1944688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362141" name="Line 29"/>
          <p:cNvSpPr>
            <a:spLocks noChangeShapeType="1"/>
          </p:cNvSpPr>
          <p:nvPr/>
        </p:nvSpPr>
        <p:spPr bwMode="auto">
          <a:xfrm flipH="1">
            <a:off x="5148263" y="2205038"/>
            <a:ext cx="1511300" cy="1944687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362142" name="Line 30"/>
          <p:cNvSpPr>
            <a:spLocks noChangeShapeType="1"/>
          </p:cNvSpPr>
          <p:nvPr/>
        </p:nvSpPr>
        <p:spPr bwMode="auto">
          <a:xfrm flipH="1">
            <a:off x="4500563" y="2205038"/>
            <a:ext cx="1511300" cy="1944687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362143" name="Line 31"/>
          <p:cNvSpPr>
            <a:spLocks noChangeShapeType="1"/>
          </p:cNvSpPr>
          <p:nvPr/>
        </p:nvSpPr>
        <p:spPr bwMode="auto">
          <a:xfrm flipH="1">
            <a:off x="3851275" y="2205038"/>
            <a:ext cx="1511300" cy="1944687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428625" y="2500313"/>
            <a:ext cx="27860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  =    +   </a:t>
            </a:r>
            <a:endParaRPr lang="zh-CN" altLang="en-US" sz="3600" dirty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571500" y="4714875"/>
            <a:ext cx="23574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36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28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  </a:t>
            </a: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cxnSp>
        <p:nvCxnSpPr>
          <p:cNvPr id="24" name="直接箭头连接符 23"/>
          <p:cNvCxnSpPr>
            <a:cxnSpLocks noChangeShapeType="1"/>
          </p:cNvCxnSpPr>
          <p:nvPr/>
        </p:nvCxnSpPr>
        <p:spPr bwMode="auto">
          <a:xfrm rot="5400000">
            <a:off x="1035844" y="3893344"/>
            <a:ext cx="1500188" cy="0"/>
          </a:xfrm>
          <a:prstGeom prst="straightConnector1">
            <a:avLst/>
          </a:prstGeom>
          <a:noFill/>
          <a:ln w="88900" algn="ctr">
            <a:solidFill>
              <a:srgbClr val="1015D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Line 31"/>
          <p:cNvSpPr>
            <a:spLocks noChangeShapeType="1"/>
          </p:cNvSpPr>
          <p:nvPr/>
        </p:nvSpPr>
        <p:spPr bwMode="auto">
          <a:xfrm flipH="1" flipV="1">
            <a:off x="3779838" y="4221163"/>
            <a:ext cx="1296987" cy="0"/>
          </a:xfrm>
          <a:prstGeom prst="line">
            <a:avLst/>
          </a:prstGeom>
          <a:noFill/>
          <a:ln w="60325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" name="Line 31"/>
          <p:cNvSpPr>
            <a:spLocks noChangeShapeType="1"/>
          </p:cNvSpPr>
          <p:nvPr/>
        </p:nvSpPr>
        <p:spPr bwMode="auto">
          <a:xfrm flipV="1">
            <a:off x="5076825" y="2781300"/>
            <a:ext cx="1150938" cy="1438275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" name="Line 31"/>
          <p:cNvSpPr>
            <a:spLocks noChangeShapeType="1"/>
          </p:cNvSpPr>
          <p:nvPr/>
        </p:nvSpPr>
        <p:spPr bwMode="auto">
          <a:xfrm flipH="1" flipV="1">
            <a:off x="4932363" y="2781300"/>
            <a:ext cx="144462" cy="1439863"/>
          </a:xfrm>
          <a:prstGeom prst="line">
            <a:avLst/>
          </a:prstGeom>
          <a:noFill/>
          <a:ln w="603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" name="Line 31"/>
          <p:cNvSpPr>
            <a:spLocks noChangeShapeType="1"/>
          </p:cNvSpPr>
          <p:nvPr/>
        </p:nvSpPr>
        <p:spPr bwMode="auto">
          <a:xfrm flipH="1" flipV="1">
            <a:off x="4932363" y="2781300"/>
            <a:ext cx="1296987" cy="0"/>
          </a:xfrm>
          <a:prstGeom prst="line">
            <a:avLst/>
          </a:prstGeom>
          <a:noFill/>
          <a:ln w="47625">
            <a:solidFill>
              <a:srgbClr val="FF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" name="Line 31"/>
          <p:cNvSpPr>
            <a:spLocks noChangeShapeType="1"/>
          </p:cNvSpPr>
          <p:nvPr/>
        </p:nvSpPr>
        <p:spPr bwMode="auto">
          <a:xfrm flipV="1">
            <a:off x="3779838" y="2781300"/>
            <a:ext cx="1150937" cy="1438275"/>
          </a:xfrm>
          <a:prstGeom prst="line">
            <a:avLst/>
          </a:prstGeom>
          <a:noFill/>
          <a:ln w="47625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300788" y="5084763"/>
            <a:ext cx="1727200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sz="3600" kern="0" dirty="0">
                <a:solidFill>
                  <a:srgbClr val="000000"/>
                </a:solidFill>
                <a:latin typeface="Arial"/>
                <a:ea typeface="宋体"/>
                <a:sym typeface="Euclid Math One" pitchFamily="18" charset="2"/>
              </a:rPr>
              <a:t>P</a:t>
            </a:r>
            <a:r>
              <a:rPr kumimoji="0" lang="en-US" altLang="zh-CN" sz="4000" kern="0" baseline="30000" dirty="0">
                <a:solidFill>
                  <a:srgbClr val="000000"/>
                </a:solidFill>
                <a:latin typeface="Arial"/>
                <a:ea typeface="宋体"/>
                <a:cs typeface="Times New Roman" pitchFamily="18" charset="0"/>
              </a:rPr>
              <a:t>2</a:t>
            </a:r>
            <a:r>
              <a:rPr kumimoji="0" lang="en-US" altLang="zh-CN" sz="3600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= </a:t>
            </a:r>
            <a:r>
              <a:rPr kumimoji="0" lang="en-US" altLang="zh-CN" sz="3600" kern="0" dirty="0">
                <a:solidFill>
                  <a:srgbClr val="000000"/>
                </a:solidFill>
                <a:latin typeface="Arial"/>
                <a:ea typeface="宋体"/>
                <a:sym typeface="Euclid Math One" pitchFamily="18" charset="2"/>
              </a:rPr>
              <a:t>P</a:t>
            </a:r>
            <a:r>
              <a:rPr kumimoji="0" lang="en-US" altLang="zh-CN" sz="3600" kern="0" dirty="0">
                <a:solidFill>
                  <a:srgbClr val="000000"/>
                </a:solidFill>
                <a:latin typeface="Lucida Calligraphy" pitchFamily="66" charset="0"/>
                <a:ea typeface="宋体"/>
                <a:sym typeface="Euclid Math One" pitchFamily="18" charset="2"/>
              </a:rPr>
              <a:t> </a:t>
            </a:r>
            <a:endParaRPr lang="zh-CN" altLang="en-US" sz="3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62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62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362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62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362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36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362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62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62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62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636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0"/>
                                        <p:tgtEl>
                                          <p:spTgt spid="6362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0"/>
                                        <p:tgtEl>
                                          <p:spTgt spid="6362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0"/>
                                        <p:tgtEl>
                                          <p:spTgt spid="6362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6362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0"/>
                                        <p:tgtEl>
                                          <p:spTgt spid="6362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1000"/>
                                        <p:tgtEl>
                                          <p:spTgt spid="636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1000"/>
                                        <p:tgtEl>
                                          <p:spTgt spid="636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62119" grpId="0" animBg="1"/>
      <p:bldP spid="6362123" grpId="0"/>
      <p:bldP spid="6362125" grpId="0"/>
      <p:bldP spid="6362129" grpId="0"/>
      <p:bldP spid="6362134" grpId="0" animBg="1"/>
      <p:bldP spid="6362135" grpId="0" animBg="1"/>
      <p:bldP spid="6362136" grpId="0" animBg="1"/>
      <p:bldP spid="6362137" grpId="0" animBg="1"/>
      <p:bldP spid="6362138" grpId="0" animBg="1"/>
      <p:bldP spid="6362139" grpId="0" animBg="1"/>
      <p:bldP spid="6362140" grpId="0" animBg="1"/>
      <p:bldP spid="6362141" grpId="0" animBg="1"/>
      <p:bldP spid="6362142" grpId="0" animBg="1"/>
      <p:bldP spid="6362143" grpId="0" animBg="1"/>
      <p:bldP spid="20" grpId="0"/>
      <p:bldP spid="21" grpId="0"/>
      <p:bldP spid="2" grpId="0" animBg="1"/>
      <p:bldP spid="3" grpId="0" animBg="1"/>
      <p:bldP spid="3" grpId="1" animBg="1"/>
      <p:bldP spid="4" grpId="0" animBg="1"/>
      <p:bldP spid="5" grpId="0" animBg="1"/>
      <p:bldP spid="5" grpId="1" animBg="1"/>
      <p:bldP spid="6" grpId="0" animBg="1"/>
      <p:bldP spid="6" grpId="1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68258" name="AutoShape 2"/>
          <p:cNvCxnSpPr>
            <a:cxnSpLocks noChangeShapeType="1"/>
            <a:stCxn id="251907" idx="0"/>
            <a:endCxn id="251908" idx="0"/>
          </p:cNvCxnSpPr>
          <p:nvPr/>
        </p:nvCxnSpPr>
        <p:spPr bwMode="auto">
          <a:xfrm rot="5400000" flipV="1">
            <a:off x="4661694" y="2763044"/>
            <a:ext cx="1588" cy="4933950"/>
          </a:xfrm>
          <a:prstGeom prst="curvedConnector3">
            <a:avLst>
              <a:gd name="adj1" fmla="val -50900014"/>
            </a:avLst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1907" name="AutoShape 3"/>
          <p:cNvSpPr>
            <a:spLocks noChangeArrowheads="1"/>
          </p:cNvSpPr>
          <p:nvPr/>
        </p:nvSpPr>
        <p:spPr bwMode="auto">
          <a:xfrm>
            <a:off x="1835150" y="5229225"/>
            <a:ext cx="720725" cy="719138"/>
          </a:xfrm>
          <a:prstGeom prst="roundRect">
            <a:avLst>
              <a:gd name="adj" fmla="val 16667"/>
            </a:avLst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251908" name="AutoShape 4"/>
          <p:cNvSpPr>
            <a:spLocks noChangeArrowheads="1"/>
          </p:cNvSpPr>
          <p:nvPr/>
        </p:nvSpPr>
        <p:spPr bwMode="auto">
          <a:xfrm>
            <a:off x="6732588" y="5229225"/>
            <a:ext cx="792162" cy="719138"/>
          </a:xfrm>
          <a:prstGeom prst="roundRect">
            <a:avLst>
              <a:gd name="adj" fmla="val 16667"/>
            </a:avLst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sp>
        <p:nvSpPr>
          <p:cNvPr id="251909" name="AutoShape 5"/>
          <p:cNvSpPr>
            <a:spLocks noChangeArrowheads="1"/>
          </p:cNvSpPr>
          <p:nvPr/>
        </p:nvSpPr>
        <p:spPr bwMode="auto">
          <a:xfrm>
            <a:off x="4284663" y="5229225"/>
            <a:ext cx="720725" cy="719138"/>
          </a:xfrm>
          <a:prstGeom prst="roundRect">
            <a:avLst>
              <a:gd name="adj" fmla="val 16667"/>
            </a:avLst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French Script MT" pitchFamily="66" charset="0"/>
            </a:endParaRPr>
          </a:p>
        </p:txBody>
      </p:sp>
      <p:graphicFrame>
        <p:nvGraphicFramePr>
          <p:cNvPr id="251910" name="Object 6"/>
          <p:cNvGraphicFramePr>
            <a:graphicFrameLocks noChangeAspect="1"/>
          </p:cNvGraphicFramePr>
          <p:nvPr/>
        </p:nvGraphicFramePr>
        <p:xfrm>
          <a:off x="1979613" y="5373688"/>
          <a:ext cx="5487987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65" name="公式" r:id="rId3" imgW="1916868" imgH="203112" progId="Equation.3">
                  <p:embed/>
                </p:oleObj>
              </mc:Choice>
              <mc:Fallback>
                <p:oleObj name="公式" r:id="rId3" imgW="1916868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373688"/>
                        <a:ext cx="5487987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911" name="Rectangle 7"/>
          <p:cNvSpPr>
            <a:spLocks noChangeArrowheads="1"/>
          </p:cNvSpPr>
          <p:nvPr/>
        </p:nvSpPr>
        <p:spPr bwMode="auto">
          <a:xfrm>
            <a:off x="5508625" y="4724400"/>
            <a:ext cx="647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Times New Roman" pitchFamily="18" charset="0"/>
              </a:rPr>
              <a:t> </a:t>
            </a:r>
            <a:r>
              <a:rPr kumimoji="0" lang="en-US" altLang="zh-CN"/>
              <a:t>A</a:t>
            </a:r>
          </a:p>
        </p:txBody>
      </p:sp>
      <p:sp>
        <p:nvSpPr>
          <p:cNvPr id="251912" name="Rectangle 8"/>
          <p:cNvSpPr>
            <a:spLocks noChangeArrowheads="1"/>
          </p:cNvSpPr>
          <p:nvPr/>
        </p:nvSpPr>
        <p:spPr bwMode="auto">
          <a:xfrm>
            <a:off x="3132138" y="4724400"/>
            <a:ext cx="647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/>
              <a:t>B</a:t>
            </a:r>
          </a:p>
        </p:txBody>
      </p:sp>
      <p:sp>
        <p:nvSpPr>
          <p:cNvPr id="6368265" name="Rectangle 9"/>
          <p:cNvSpPr>
            <a:spLocks noChangeArrowheads="1"/>
          </p:cNvSpPr>
          <p:nvPr/>
        </p:nvSpPr>
        <p:spPr bwMode="auto">
          <a:xfrm>
            <a:off x="3995738" y="3789363"/>
            <a:ext cx="12239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/>
              <a:t>AB</a:t>
            </a:r>
          </a:p>
        </p:txBody>
      </p:sp>
      <p:sp>
        <p:nvSpPr>
          <p:cNvPr id="6368266" name="Rectangle 10"/>
          <p:cNvSpPr>
            <a:spLocks noChangeArrowheads="1"/>
          </p:cNvSpPr>
          <p:nvPr/>
        </p:nvSpPr>
        <p:spPr bwMode="auto">
          <a:xfrm>
            <a:off x="468313" y="549275"/>
            <a:ext cx="8229600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buFontTx/>
              <a:buNone/>
            </a:pPr>
            <a:r>
              <a:rPr kumimoji="0" lang="zh-CN" altLang="en-US">
                <a:latin typeface="Times New Roman" pitchFamily="18" charset="0"/>
              </a:rPr>
              <a:t>定理</a:t>
            </a:r>
            <a:r>
              <a:rPr kumimoji="0" lang="en-US" altLang="zh-CN">
                <a:latin typeface="Times New Roman" pitchFamily="18" charset="0"/>
              </a:rPr>
              <a:t>: 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kumimoji="0" lang="en-US" altLang="zh-CN">
                <a:latin typeface="Times New Roman" pitchFamily="18" charset="0"/>
              </a:rPr>
              <a:t>   </a:t>
            </a:r>
            <a:r>
              <a:rPr kumimoji="0" lang="zh-CN" altLang="en-US">
                <a:latin typeface="Times New Roman" pitchFamily="18" charset="0"/>
              </a:rPr>
              <a:t>设 </a:t>
            </a:r>
            <a:r>
              <a:rPr kumimoji="0" lang="en-US" altLang="zh-CN"/>
              <a:t>B</a:t>
            </a:r>
            <a:r>
              <a:rPr kumimoji="0" lang="en-US" altLang="zh-CN">
                <a:latin typeface="Times New Roman" pitchFamily="18" charset="0"/>
              </a:rPr>
              <a:t> : U </a:t>
            </a:r>
            <a:r>
              <a:rPr kumimoji="0" lang="en-US" altLang="zh-CN">
                <a:latin typeface="Times New Roman" pitchFamily="18" charset="0"/>
                <a:sym typeface="Symbol" pitchFamily="18" charset="2"/>
              </a:rPr>
              <a:t></a:t>
            </a:r>
            <a:r>
              <a:rPr kumimoji="0" lang="en-US" altLang="zh-CN">
                <a:latin typeface="Times New Roman" pitchFamily="18" charset="0"/>
              </a:rPr>
              <a:t>  V  </a:t>
            </a:r>
            <a:r>
              <a:rPr kumimoji="0" lang="zh-CN" altLang="en-US">
                <a:latin typeface="Times New Roman" pitchFamily="18" charset="0"/>
              </a:rPr>
              <a:t>与  </a:t>
            </a:r>
            <a:r>
              <a:rPr kumimoji="0" lang="en-US" altLang="zh-CN"/>
              <a:t>A</a:t>
            </a:r>
            <a:r>
              <a:rPr kumimoji="0" lang="en-US" altLang="zh-CN">
                <a:latin typeface="Times New Roman" pitchFamily="18" charset="0"/>
              </a:rPr>
              <a:t> : V </a:t>
            </a:r>
            <a:r>
              <a:rPr kumimoji="0" lang="en-US" altLang="zh-CN">
                <a:latin typeface="Times New Roman" pitchFamily="18" charset="0"/>
                <a:sym typeface="Symbol" pitchFamily="18" charset="2"/>
              </a:rPr>
              <a:t></a:t>
            </a:r>
            <a:r>
              <a:rPr kumimoji="0" lang="en-US" altLang="zh-CN">
                <a:latin typeface="Times New Roman" pitchFamily="18" charset="0"/>
              </a:rPr>
              <a:t>  W </a:t>
            </a:r>
            <a:r>
              <a:rPr kumimoji="0" lang="zh-CN" altLang="en-US">
                <a:latin typeface="Times New Roman" pitchFamily="18" charset="0"/>
              </a:rPr>
              <a:t>是线性映射</a:t>
            </a:r>
            <a:r>
              <a:rPr kumimoji="0" lang="en-US" altLang="zh-CN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kumimoji="0" lang="en-US" altLang="zh-CN">
                <a:latin typeface="Times New Roman" pitchFamily="18" charset="0"/>
              </a:rPr>
              <a:t>   </a:t>
            </a:r>
            <a:r>
              <a:rPr kumimoji="0" lang="zh-CN" altLang="en-US">
                <a:latin typeface="Times New Roman" pitchFamily="18" charset="0"/>
              </a:rPr>
              <a:t>则有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kumimoji="0" lang="zh-CN" altLang="en-US">
                <a:latin typeface="Times New Roman" pitchFamily="18" charset="0"/>
              </a:rPr>
              <a:t>      </a:t>
            </a:r>
            <a:r>
              <a:rPr kumimoji="0" lang="en-US" altLang="zh-CN">
                <a:latin typeface="Times New Roman" pitchFamily="18" charset="0"/>
              </a:rPr>
              <a:t>dim Ker </a:t>
            </a:r>
            <a:r>
              <a:rPr kumimoji="0" lang="en-US" altLang="zh-CN"/>
              <a:t>AB</a:t>
            </a:r>
            <a:r>
              <a:rPr kumimoji="0" lang="en-US" altLang="zh-CN">
                <a:latin typeface="Lucida Calligraphy" pitchFamily="66" charset="0"/>
                <a:sym typeface="Euclid Math One" pitchFamily="18" charset="2"/>
              </a:rPr>
              <a:t>  </a:t>
            </a:r>
            <a:r>
              <a:rPr kumimoji="0" lang="en-US" altLang="zh-CN">
                <a:latin typeface="Times New Roman" pitchFamily="18" charset="0"/>
                <a:sym typeface="Symbol" pitchFamily="18" charset="2"/>
              </a:rPr>
              <a:t></a:t>
            </a:r>
            <a:r>
              <a:rPr kumimoji="0" lang="en-US" altLang="zh-CN">
                <a:latin typeface="Lucida Calligraphy" pitchFamily="66" charset="0"/>
                <a:sym typeface="Euclid Math One" pitchFamily="18" charset="2"/>
              </a:rPr>
              <a:t>  </a:t>
            </a:r>
            <a:r>
              <a:rPr kumimoji="0" lang="en-US" altLang="zh-CN">
                <a:latin typeface="Times New Roman" pitchFamily="18" charset="0"/>
              </a:rPr>
              <a:t>dim Ker </a:t>
            </a:r>
            <a:r>
              <a:rPr kumimoji="0" lang="en-US" altLang="zh-CN"/>
              <a:t>A </a:t>
            </a:r>
            <a:r>
              <a:rPr kumimoji="0" lang="en-US" altLang="zh-CN">
                <a:latin typeface="Times New Roman" pitchFamily="18" charset="0"/>
                <a:sym typeface="Symbol" pitchFamily="18" charset="2"/>
              </a:rPr>
              <a:t>+</a:t>
            </a:r>
            <a:r>
              <a:rPr kumimoji="0" lang="en-US" altLang="zh-CN">
                <a:latin typeface="Lucida Calligraphy" pitchFamily="66" charset="0"/>
                <a:sym typeface="Euclid Math One" pitchFamily="18" charset="2"/>
              </a:rPr>
              <a:t> </a:t>
            </a:r>
            <a:r>
              <a:rPr kumimoji="0" lang="en-US" altLang="zh-CN">
                <a:latin typeface="Times New Roman" pitchFamily="18" charset="0"/>
              </a:rPr>
              <a:t>dim Ker </a:t>
            </a:r>
            <a:r>
              <a:rPr kumimoji="0" lang="en-US" altLang="zh-CN"/>
              <a:t>B</a:t>
            </a:r>
            <a:r>
              <a:rPr kumimoji="0" lang="en-US" altLang="zh-CN">
                <a:latin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368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8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368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368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68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68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8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368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6826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90550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/>
              <a:t> </a:t>
            </a:r>
            <a:r>
              <a:rPr lang="zh-CN" altLang="en-US" b="1" smtClean="0"/>
              <a:t>例</a:t>
            </a:r>
            <a:r>
              <a:rPr lang="en-US" altLang="zh-CN" b="1" smtClean="0">
                <a:latin typeface="Times New Roman" pitchFamily="18" charset="0"/>
              </a:rPr>
              <a:t> .   </a:t>
            </a:r>
            <a:r>
              <a:rPr lang="zh-CN" altLang="en-US" b="1" smtClean="0">
                <a:latin typeface="Times New Roman" pitchFamily="18" charset="0"/>
              </a:rPr>
              <a:t>若开</a:t>
            </a:r>
            <a:r>
              <a:rPr lang="zh-CN" altLang="en-US" sz="2800" b="1" smtClean="0">
                <a:sym typeface="Symbol" pitchFamily="18" charset="2"/>
              </a:rPr>
              <a:t>、</a:t>
            </a:r>
            <a:r>
              <a:rPr lang="zh-CN" altLang="en-US" b="1" smtClean="0">
                <a:latin typeface="Times New Roman" pitchFamily="18" charset="0"/>
              </a:rPr>
              <a:t>关以下 </a:t>
            </a:r>
            <a:r>
              <a:rPr lang="en-US" altLang="zh-CN" b="1" smtClean="0">
                <a:latin typeface="Times New Roman" pitchFamily="18" charset="0"/>
              </a:rPr>
              <a:t>3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zh-CN" b="1" smtClean="0">
                <a:latin typeface="Times New Roman" pitchFamily="18" charset="0"/>
              </a:rPr>
              <a:t> 4 </a:t>
            </a:r>
            <a:r>
              <a:rPr lang="zh-CN" altLang="en-US" b="1" smtClean="0">
                <a:latin typeface="Times New Roman" pitchFamily="18" charset="0"/>
              </a:rPr>
              <a:t>的灯泡阵列的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每一盏灯都会同时改变其上下左右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zh-CN" altLang="en-US" b="1" smtClean="0">
                <a:latin typeface="Times New Roman" pitchFamily="18" charset="0"/>
              </a:rPr>
              <a:t>如果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有的话 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zh-CN" altLang="en-US" b="1" smtClean="0">
                <a:latin typeface="Times New Roman" pitchFamily="18" charset="0"/>
              </a:rPr>
              <a:t>灯的状态</a:t>
            </a:r>
            <a:r>
              <a:rPr lang="en-US" altLang="zh-CN" b="1" smtClean="0">
                <a:latin typeface="Times New Roman" pitchFamily="18" charset="0"/>
              </a:rPr>
              <a:t>. </a:t>
            </a:r>
            <a:r>
              <a:rPr lang="zh-CN" altLang="en-US" b="1" smtClean="0">
                <a:latin typeface="Times New Roman" pitchFamily="18" charset="0"/>
              </a:rPr>
              <a:t>问有几种操作方式可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产生以下图案</a:t>
            </a:r>
            <a:r>
              <a:rPr lang="en-US" altLang="zh-CN" b="1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  <p:sp>
        <p:nvSpPr>
          <p:cNvPr id="115715" name="Line 3"/>
          <p:cNvSpPr>
            <a:spLocks noChangeShapeType="1"/>
          </p:cNvSpPr>
          <p:nvPr/>
        </p:nvSpPr>
        <p:spPr bwMode="auto">
          <a:xfrm flipV="1">
            <a:off x="2843213" y="3860800"/>
            <a:ext cx="316865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15716" name="Line 4"/>
          <p:cNvSpPr>
            <a:spLocks noChangeShapeType="1"/>
          </p:cNvSpPr>
          <p:nvPr/>
        </p:nvSpPr>
        <p:spPr bwMode="auto">
          <a:xfrm flipV="1">
            <a:off x="2843213" y="4724400"/>
            <a:ext cx="3240087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15717" name="Line 5"/>
          <p:cNvSpPr>
            <a:spLocks noChangeShapeType="1"/>
          </p:cNvSpPr>
          <p:nvPr/>
        </p:nvSpPr>
        <p:spPr bwMode="auto">
          <a:xfrm flipV="1">
            <a:off x="2843213" y="5589588"/>
            <a:ext cx="32416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15718" name="Line 6"/>
          <p:cNvSpPr>
            <a:spLocks noChangeShapeType="1"/>
          </p:cNvSpPr>
          <p:nvPr/>
        </p:nvSpPr>
        <p:spPr bwMode="auto">
          <a:xfrm flipH="1">
            <a:off x="2843213" y="3789363"/>
            <a:ext cx="0" cy="1871662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15719" name="Line 7"/>
          <p:cNvSpPr>
            <a:spLocks noChangeShapeType="1"/>
          </p:cNvSpPr>
          <p:nvPr/>
        </p:nvSpPr>
        <p:spPr bwMode="auto">
          <a:xfrm flipH="1">
            <a:off x="3851275" y="3789363"/>
            <a:ext cx="0" cy="1871662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15720" name="Line 8"/>
          <p:cNvSpPr>
            <a:spLocks noChangeShapeType="1"/>
          </p:cNvSpPr>
          <p:nvPr/>
        </p:nvSpPr>
        <p:spPr bwMode="auto">
          <a:xfrm flipH="1">
            <a:off x="4932363" y="3789363"/>
            <a:ext cx="0" cy="1871662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15721" name="Line 9"/>
          <p:cNvSpPr>
            <a:spLocks noChangeShapeType="1"/>
          </p:cNvSpPr>
          <p:nvPr/>
        </p:nvSpPr>
        <p:spPr bwMode="auto">
          <a:xfrm flipH="1">
            <a:off x="6011863" y="3789363"/>
            <a:ext cx="0" cy="1871662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15722" name="Oval 10"/>
          <p:cNvSpPr>
            <a:spLocks noChangeArrowheads="1"/>
          </p:cNvSpPr>
          <p:nvPr/>
        </p:nvSpPr>
        <p:spPr bwMode="auto">
          <a:xfrm>
            <a:off x="2627313" y="3716338"/>
            <a:ext cx="360362" cy="33813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15723" name="Oval 11"/>
          <p:cNvSpPr>
            <a:spLocks noChangeArrowheads="1"/>
          </p:cNvSpPr>
          <p:nvPr/>
        </p:nvSpPr>
        <p:spPr bwMode="auto">
          <a:xfrm>
            <a:off x="2627313" y="4508500"/>
            <a:ext cx="360362" cy="3381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15724" name="Oval 12"/>
          <p:cNvSpPr>
            <a:spLocks noChangeArrowheads="1"/>
          </p:cNvSpPr>
          <p:nvPr/>
        </p:nvSpPr>
        <p:spPr bwMode="auto">
          <a:xfrm>
            <a:off x="3635375" y="4508500"/>
            <a:ext cx="360363" cy="3381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15725" name="Oval 13"/>
          <p:cNvSpPr>
            <a:spLocks noChangeArrowheads="1"/>
          </p:cNvSpPr>
          <p:nvPr/>
        </p:nvSpPr>
        <p:spPr bwMode="auto">
          <a:xfrm>
            <a:off x="4787900" y="4508500"/>
            <a:ext cx="360363" cy="3381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15726" name="Oval 14"/>
          <p:cNvSpPr>
            <a:spLocks noChangeArrowheads="1"/>
          </p:cNvSpPr>
          <p:nvPr/>
        </p:nvSpPr>
        <p:spPr bwMode="auto">
          <a:xfrm>
            <a:off x="5795963" y="4508500"/>
            <a:ext cx="360362" cy="3381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15727" name="Oval 15"/>
          <p:cNvSpPr>
            <a:spLocks noChangeArrowheads="1"/>
          </p:cNvSpPr>
          <p:nvPr/>
        </p:nvSpPr>
        <p:spPr bwMode="auto">
          <a:xfrm>
            <a:off x="5795963" y="5445125"/>
            <a:ext cx="360362" cy="3381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15728" name="Oval 16"/>
          <p:cNvSpPr>
            <a:spLocks noChangeArrowheads="1"/>
          </p:cNvSpPr>
          <p:nvPr/>
        </p:nvSpPr>
        <p:spPr bwMode="auto">
          <a:xfrm>
            <a:off x="3635375" y="3644900"/>
            <a:ext cx="360363" cy="3381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15729" name="Oval 17"/>
          <p:cNvSpPr>
            <a:spLocks noChangeArrowheads="1"/>
          </p:cNvSpPr>
          <p:nvPr/>
        </p:nvSpPr>
        <p:spPr bwMode="auto">
          <a:xfrm>
            <a:off x="4787900" y="3644900"/>
            <a:ext cx="360363" cy="3381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15730" name="Oval 18"/>
          <p:cNvSpPr>
            <a:spLocks noChangeArrowheads="1"/>
          </p:cNvSpPr>
          <p:nvPr/>
        </p:nvSpPr>
        <p:spPr bwMode="auto">
          <a:xfrm>
            <a:off x="5795963" y="3644900"/>
            <a:ext cx="360362" cy="3381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15731" name="Oval 19"/>
          <p:cNvSpPr>
            <a:spLocks noChangeArrowheads="1"/>
          </p:cNvSpPr>
          <p:nvPr/>
        </p:nvSpPr>
        <p:spPr bwMode="auto">
          <a:xfrm>
            <a:off x="2627313" y="5445125"/>
            <a:ext cx="360362" cy="3381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15732" name="Oval 20"/>
          <p:cNvSpPr>
            <a:spLocks noChangeArrowheads="1"/>
          </p:cNvSpPr>
          <p:nvPr/>
        </p:nvSpPr>
        <p:spPr bwMode="auto">
          <a:xfrm>
            <a:off x="3635375" y="5445125"/>
            <a:ext cx="360363" cy="3381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15733" name="Oval 21"/>
          <p:cNvSpPr>
            <a:spLocks noChangeArrowheads="1"/>
          </p:cNvSpPr>
          <p:nvPr/>
        </p:nvSpPr>
        <p:spPr bwMode="auto">
          <a:xfrm>
            <a:off x="4787900" y="5445125"/>
            <a:ext cx="360363" cy="3381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2930" name="Object 6"/>
          <p:cNvGraphicFramePr>
            <a:graphicFrameLocks noChangeAspect="1"/>
          </p:cNvGraphicFramePr>
          <p:nvPr/>
        </p:nvGraphicFramePr>
        <p:xfrm>
          <a:off x="1547813" y="1628775"/>
          <a:ext cx="5487987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02" name="公式" r:id="rId3" imgW="1916868" imgH="203112" progId="Equation.3">
                  <p:embed/>
                </p:oleObj>
              </mc:Choice>
              <mc:Fallback>
                <p:oleObj name="公式" r:id="rId3" imgW="1916868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628775"/>
                        <a:ext cx="5487987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31" name="Rectangle 7"/>
          <p:cNvSpPr>
            <a:spLocks noChangeArrowheads="1"/>
          </p:cNvSpPr>
          <p:nvPr/>
        </p:nvSpPr>
        <p:spPr bwMode="auto">
          <a:xfrm>
            <a:off x="5076825" y="1268413"/>
            <a:ext cx="647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Times New Roman" pitchFamily="18" charset="0"/>
              </a:rPr>
              <a:t> </a:t>
            </a:r>
            <a:r>
              <a:rPr kumimoji="0" lang="en-US" altLang="zh-CN"/>
              <a:t>A</a:t>
            </a:r>
          </a:p>
        </p:txBody>
      </p:sp>
      <p:sp>
        <p:nvSpPr>
          <p:cNvPr id="252932" name="Rectangle 8"/>
          <p:cNvSpPr>
            <a:spLocks noChangeArrowheads="1"/>
          </p:cNvSpPr>
          <p:nvPr/>
        </p:nvSpPr>
        <p:spPr bwMode="auto">
          <a:xfrm>
            <a:off x="2627313" y="1268413"/>
            <a:ext cx="647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/>
              <a:t>B</a:t>
            </a:r>
          </a:p>
        </p:txBody>
      </p:sp>
      <p:sp>
        <p:nvSpPr>
          <p:cNvPr id="6368266" name="Rectangle 10"/>
          <p:cNvSpPr>
            <a:spLocks noChangeArrowheads="1"/>
          </p:cNvSpPr>
          <p:nvPr/>
        </p:nvSpPr>
        <p:spPr bwMode="auto">
          <a:xfrm>
            <a:off x="468313" y="404813"/>
            <a:ext cx="8229600" cy="6264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40000"/>
              </a:lnSpc>
              <a:spcBef>
                <a:spcPct val="20000"/>
              </a:spcBef>
              <a:defRPr/>
            </a:pPr>
            <a:r>
              <a:rPr kumimoji="0" lang="en-US" altLang="zh-CN" dirty="0">
                <a:latin typeface="Times New Roman" pitchFamily="18" charset="0"/>
              </a:rPr>
              <a:t>            </a:t>
            </a:r>
            <a:r>
              <a:rPr kumimoji="0" lang="en-US" altLang="zh-CN" dirty="0" smtClean="0">
                <a:latin typeface="Times New Roman" pitchFamily="18" charset="0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Arial"/>
                <a:ea typeface="宋体"/>
              </a:rPr>
              <a:t>B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( Ker AB )</a:t>
            </a:r>
            <a:r>
              <a:rPr kumimoji="0" lang="en-US" altLang="zh-CN" b="0" kern="0" dirty="0">
                <a:solidFill>
                  <a:srgbClr val="000000"/>
                </a:solidFill>
                <a:latin typeface="Arial"/>
                <a:ea typeface="宋体"/>
              </a:rPr>
              <a:t> </a:t>
            </a:r>
            <a:r>
              <a:rPr kumimoji="0" lang="en-US" altLang="zh-CN" b="0" kern="0" dirty="0" smtClean="0">
                <a:solidFill>
                  <a:srgbClr val="000000"/>
                </a:solidFill>
                <a:latin typeface="Arial"/>
                <a:ea typeface="宋体"/>
              </a:rPr>
              <a:t>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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 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Ker 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A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Arial"/>
                <a:ea typeface="宋体"/>
              </a:rPr>
              <a:t> </a:t>
            </a:r>
            <a:endParaRPr kumimoji="0" lang="en-US" altLang="zh-CN" dirty="0">
              <a:latin typeface="Times New Roman" pitchFamily="18" charset="0"/>
            </a:endParaRPr>
          </a:p>
        </p:txBody>
      </p:sp>
      <p:cxnSp>
        <p:nvCxnSpPr>
          <p:cNvPr id="252934" name="直接连接符 16"/>
          <p:cNvCxnSpPr>
            <a:cxnSpLocks noChangeShapeType="1"/>
          </p:cNvCxnSpPr>
          <p:nvPr/>
        </p:nvCxnSpPr>
        <p:spPr bwMode="auto">
          <a:xfrm>
            <a:off x="1763713" y="2133600"/>
            <a:ext cx="0" cy="3455988"/>
          </a:xfrm>
          <a:prstGeom prst="line">
            <a:avLst/>
          </a:prstGeom>
          <a:noFill/>
          <a:ln w="5715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2935" name="直接连接符 18"/>
          <p:cNvCxnSpPr>
            <a:cxnSpLocks noChangeShapeType="1"/>
          </p:cNvCxnSpPr>
          <p:nvPr/>
        </p:nvCxnSpPr>
        <p:spPr bwMode="auto">
          <a:xfrm>
            <a:off x="4284663" y="2205038"/>
            <a:ext cx="0" cy="3024187"/>
          </a:xfrm>
          <a:prstGeom prst="line">
            <a:avLst/>
          </a:prstGeom>
          <a:noFill/>
          <a:ln w="5715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2936" name="直接连接符 19"/>
          <p:cNvCxnSpPr>
            <a:cxnSpLocks noChangeShapeType="1"/>
          </p:cNvCxnSpPr>
          <p:nvPr/>
        </p:nvCxnSpPr>
        <p:spPr bwMode="auto">
          <a:xfrm>
            <a:off x="6732588" y="2205038"/>
            <a:ext cx="0" cy="3455987"/>
          </a:xfrm>
          <a:prstGeom prst="line">
            <a:avLst/>
          </a:prstGeom>
          <a:noFill/>
          <a:ln w="5715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直接连接符 20"/>
          <p:cNvCxnSpPr>
            <a:cxnSpLocks noChangeShapeType="1"/>
          </p:cNvCxnSpPr>
          <p:nvPr/>
        </p:nvCxnSpPr>
        <p:spPr bwMode="auto">
          <a:xfrm flipH="1">
            <a:off x="1835150" y="3860800"/>
            <a:ext cx="2376488" cy="936625"/>
          </a:xfrm>
          <a:prstGeom prst="line">
            <a:avLst/>
          </a:prstGeom>
          <a:noFill/>
          <a:ln w="571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连接符 23"/>
          <p:cNvCxnSpPr>
            <a:cxnSpLocks noChangeShapeType="1"/>
          </p:cNvCxnSpPr>
          <p:nvPr/>
        </p:nvCxnSpPr>
        <p:spPr bwMode="auto">
          <a:xfrm flipH="1" flipV="1">
            <a:off x="1763713" y="2781300"/>
            <a:ext cx="2528887" cy="1087438"/>
          </a:xfrm>
          <a:prstGeom prst="line">
            <a:avLst/>
          </a:prstGeom>
          <a:noFill/>
          <a:ln w="571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连接符 25"/>
          <p:cNvCxnSpPr>
            <a:cxnSpLocks noChangeShapeType="1"/>
          </p:cNvCxnSpPr>
          <p:nvPr/>
        </p:nvCxnSpPr>
        <p:spPr bwMode="auto">
          <a:xfrm flipH="1" flipV="1">
            <a:off x="4284663" y="2852738"/>
            <a:ext cx="2455862" cy="1089025"/>
          </a:xfrm>
          <a:prstGeom prst="line">
            <a:avLst/>
          </a:prstGeom>
          <a:noFill/>
          <a:ln w="571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接连接符 26"/>
          <p:cNvCxnSpPr>
            <a:cxnSpLocks noChangeShapeType="1"/>
          </p:cNvCxnSpPr>
          <p:nvPr/>
        </p:nvCxnSpPr>
        <p:spPr bwMode="auto">
          <a:xfrm flipH="1">
            <a:off x="4284663" y="3933825"/>
            <a:ext cx="2447925" cy="863600"/>
          </a:xfrm>
          <a:prstGeom prst="line">
            <a:avLst/>
          </a:prstGeom>
          <a:noFill/>
          <a:ln w="571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Rectangle 34"/>
          <p:cNvSpPr>
            <a:spLocks noChangeArrowheads="1"/>
          </p:cNvSpPr>
          <p:nvPr/>
        </p:nvSpPr>
        <p:spPr bwMode="auto">
          <a:xfrm>
            <a:off x="4211638" y="3573463"/>
            <a:ext cx="1301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latin typeface="Times New Roman" pitchFamily="18" charset="0"/>
              </a:rPr>
              <a:t>Ker</a:t>
            </a:r>
            <a:r>
              <a:rPr kumimoji="0" lang="en-US" altLang="zh-CN" sz="2800"/>
              <a:t>A</a:t>
            </a:r>
          </a:p>
        </p:txBody>
      </p:sp>
      <p:sp>
        <p:nvSpPr>
          <p:cNvPr id="38" name="Rectangle 34"/>
          <p:cNvSpPr>
            <a:spLocks noChangeArrowheads="1"/>
          </p:cNvSpPr>
          <p:nvPr/>
        </p:nvSpPr>
        <p:spPr bwMode="auto">
          <a:xfrm>
            <a:off x="1619250" y="3573463"/>
            <a:ext cx="130175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latin typeface="Times New Roman" pitchFamily="18" charset="0"/>
              </a:rPr>
              <a:t>Ker</a:t>
            </a:r>
            <a:r>
              <a:rPr kumimoji="0" lang="en-US" altLang="zh-CN" sz="2800"/>
              <a:t>B</a:t>
            </a:r>
          </a:p>
        </p:txBody>
      </p:sp>
      <p:cxnSp>
        <p:nvCxnSpPr>
          <p:cNvPr id="42" name="直接连接符 41"/>
          <p:cNvCxnSpPr>
            <a:cxnSpLocks noChangeShapeType="1"/>
          </p:cNvCxnSpPr>
          <p:nvPr/>
        </p:nvCxnSpPr>
        <p:spPr bwMode="auto">
          <a:xfrm flipH="1" flipV="1">
            <a:off x="1692275" y="2205038"/>
            <a:ext cx="2600325" cy="1160462"/>
          </a:xfrm>
          <a:prstGeom prst="line">
            <a:avLst/>
          </a:prstGeom>
          <a:noFill/>
          <a:ln w="57150" algn="ctr">
            <a:solidFill>
              <a:srgbClr val="00B05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直接连接符 44"/>
          <p:cNvCxnSpPr>
            <a:cxnSpLocks noChangeShapeType="1"/>
          </p:cNvCxnSpPr>
          <p:nvPr/>
        </p:nvCxnSpPr>
        <p:spPr bwMode="auto">
          <a:xfrm flipH="1">
            <a:off x="1692275" y="4292600"/>
            <a:ext cx="2600325" cy="1081088"/>
          </a:xfrm>
          <a:prstGeom prst="line">
            <a:avLst/>
          </a:prstGeom>
          <a:noFill/>
          <a:ln w="57150" algn="ctr">
            <a:solidFill>
              <a:srgbClr val="00B05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tangle 34"/>
          <p:cNvSpPr>
            <a:spLocks noChangeArrowheads="1"/>
          </p:cNvSpPr>
          <p:nvPr/>
        </p:nvSpPr>
        <p:spPr bwMode="auto">
          <a:xfrm>
            <a:off x="250825" y="2205038"/>
            <a:ext cx="1446213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solidFill>
                  <a:srgbClr val="00B050"/>
                </a:solidFill>
                <a:latin typeface="Times New Roman" pitchFamily="18" charset="0"/>
              </a:rPr>
              <a:t>Ker</a:t>
            </a:r>
            <a:r>
              <a:rPr kumimoji="0" lang="en-US" altLang="zh-CN" sz="2800">
                <a:solidFill>
                  <a:srgbClr val="00B050"/>
                </a:solidFill>
              </a:rPr>
              <a:t>AB</a:t>
            </a:r>
          </a:p>
        </p:txBody>
      </p:sp>
      <p:cxnSp>
        <p:nvCxnSpPr>
          <p:cNvPr id="28" name="直接连接符 27"/>
          <p:cNvCxnSpPr>
            <a:cxnSpLocks noChangeShapeType="1"/>
          </p:cNvCxnSpPr>
          <p:nvPr/>
        </p:nvCxnSpPr>
        <p:spPr bwMode="auto">
          <a:xfrm>
            <a:off x="1835150" y="2276475"/>
            <a:ext cx="0" cy="3024188"/>
          </a:xfrm>
          <a:prstGeom prst="line">
            <a:avLst/>
          </a:prstGeom>
          <a:noFill/>
          <a:ln w="762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矩形 21"/>
          <p:cNvSpPr/>
          <p:nvPr/>
        </p:nvSpPr>
        <p:spPr>
          <a:xfrm>
            <a:off x="7235825" y="4941888"/>
            <a:ext cx="1420813" cy="677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lnSpc>
                <a:spcPct val="140000"/>
              </a:lnSpc>
              <a:spcBef>
                <a:spcPct val="20000"/>
              </a:spcBef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示意图</a:t>
            </a:r>
            <a:endParaRPr kumimoji="0" lang="en-US" alt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3785" y="5691614"/>
            <a:ext cx="82096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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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Ker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 AB</a:t>
            </a:r>
            <a:r>
              <a:rPr kumimoji="0" lang="en-US" altLang="zh-CN" b="0" kern="0" dirty="0">
                <a:solidFill>
                  <a:srgbClr val="000000"/>
                </a:solidFill>
                <a:latin typeface="Arial"/>
                <a:ea typeface="宋体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/>
              </a:rPr>
              <a:t>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Arial"/>
                <a:ea typeface="宋体"/>
              </a:rPr>
              <a:t>A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(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Arial"/>
                <a:ea typeface="宋体"/>
              </a:rPr>
              <a:t>B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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)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= 0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/>
              </a:rPr>
              <a:t>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Arial"/>
                <a:ea typeface="宋体"/>
              </a:rPr>
              <a:t>B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 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Ker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Arial"/>
                <a:ea typeface="宋体"/>
              </a:rPr>
              <a:t>A </a:t>
            </a:r>
            <a:endParaRPr kumimoji="0" lang="en-US" altLang="zh-CN" kern="0" dirty="0">
              <a:solidFill>
                <a:srgbClr val="000000"/>
              </a:solidFill>
              <a:latin typeface="Times New Roman" pitchFamily="18" charset="0"/>
              <a:ea typeface="宋体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8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6368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7" grpId="0"/>
      <p:bldP spid="2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33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404812"/>
            <a:ext cx="8496300" cy="604852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kern="12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证</a:t>
            </a:r>
            <a:r>
              <a:rPr lang="en-US" altLang="zh-CN" b="1" dirty="0" smtClean="0">
                <a:latin typeface="Times New Roman" pitchFamily="18" charset="0"/>
              </a:rPr>
              <a:t>:          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dirty="0" smtClean="0">
                <a:latin typeface="Times New Roman" pitchFamily="18" charset="0"/>
              </a:rPr>
              <a:t> :  Ker </a:t>
            </a:r>
            <a:r>
              <a:rPr lang="en-US" altLang="zh-CN" b="1" dirty="0" smtClean="0"/>
              <a:t>AB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b="1" dirty="0" smtClean="0">
                <a:latin typeface="Times New Roman" pitchFamily="18" charset="0"/>
              </a:rPr>
              <a:t>   V 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                         </a:t>
            </a:r>
            <a:r>
              <a:rPr lang="en-US" altLang="zh-CN" b="1" dirty="0" smtClean="0">
                <a:latin typeface="Times New Roman" pitchFamily="18" charset="0"/>
              </a:rPr>
              <a:t>   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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b="1" dirty="0" smtClean="0"/>
              <a:t>    B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</a:t>
            </a:r>
            <a:endParaRPr lang="en-US" altLang="zh-CN" b="1" dirty="0" smtClean="0"/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b="1" dirty="0" smtClean="0"/>
              <a:t>   是线性映射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B </a:t>
            </a:r>
            <a:r>
              <a:rPr lang="zh-CN" altLang="en-US" b="1" dirty="0" smtClean="0"/>
              <a:t>在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</a:rPr>
              <a:t>Ker </a:t>
            </a:r>
            <a:r>
              <a:rPr lang="en-US" altLang="zh-CN" b="1" dirty="0"/>
              <a:t>AB </a:t>
            </a:r>
            <a:r>
              <a:rPr lang="zh-CN" altLang="en-US" b="1" dirty="0"/>
              <a:t>上的限制</a:t>
            </a:r>
            <a:r>
              <a:rPr lang="zh-CN" altLang="en-US" b="1" dirty="0">
                <a:latin typeface="Times New Roman" pitchFamily="18" charset="0"/>
              </a:rPr>
              <a:t>映</a:t>
            </a:r>
            <a:r>
              <a:rPr lang="zh-CN" altLang="en-US" b="1" dirty="0" smtClean="0">
                <a:latin typeface="Times New Roman" pitchFamily="18" charset="0"/>
              </a:rPr>
              <a:t>射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b="1" dirty="0" smtClean="0">
                <a:latin typeface="Times New Roman" pitchFamily="18" charset="0"/>
              </a:rPr>
              <a:t> 由  </a:t>
            </a:r>
            <a:r>
              <a:rPr lang="en-US" altLang="zh-CN" b="1" dirty="0" smtClean="0">
                <a:latin typeface="Times New Roman" pitchFamily="18" charset="0"/>
              </a:rPr>
              <a:t>Ker </a:t>
            </a:r>
            <a:r>
              <a:rPr lang="en-US" altLang="zh-CN" b="1" dirty="0"/>
              <a:t>B</a:t>
            </a: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</a:t>
            </a: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Ker </a:t>
            </a:r>
            <a:r>
              <a:rPr lang="en-US" altLang="zh-CN" b="1" dirty="0" smtClean="0"/>
              <a:t>AB</a:t>
            </a: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知</a:t>
            </a:r>
            <a:r>
              <a:rPr lang="en-US" altLang="zh-CN" b="1" dirty="0" smtClean="0">
                <a:latin typeface="Times New Roman" pitchFamily="18" charset="0"/>
              </a:rPr>
              <a:t>   Ker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dirty="0" smtClean="0">
                <a:latin typeface="Times New Roman" pitchFamily="18" charset="0"/>
              </a:rPr>
              <a:t> = Ker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</a:rPr>
              <a:t> ; 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又 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  =</a:t>
            </a:r>
            <a:r>
              <a:rPr lang="en-US" altLang="zh-CN" b="1" dirty="0" smtClean="0">
                <a:solidFill>
                  <a:srgbClr val="000000"/>
                </a:solidFill>
              </a:rPr>
              <a:t>  B( Ker AB )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 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Ker </a:t>
            </a:r>
            <a:r>
              <a:rPr lang="en-US" altLang="zh-CN" b="1" dirty="0" smtClean="0">
                <a:solidFill>
                  <a:srgbClr val="000000"/>
                </a:solidFill>
              </a:rPr>
              <a:t>A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/>
              <a:t>.   </a:t>
            </a:r>
            <a:r>
              <a:rPr lang="zh-CN" altLang="en-US" b="1" dirty="0" smtClean="0"/>
              <a:t>故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dim</a:t>
            </a:r>
            <a:r>
              <a:rPr lang="en-US" altLang="zh-CN" b="1" dirty="0" smtClean="0"/>
              <a:t> </a:t>
            </a:r>
            <a:r>
              <a:rPr lang="en-US" altLang="zh-CN" b="1" dirty="0" err="1" smtClean="0">
                <a:latin typeface="Times New Roman" pitchFamily="18" charset="0"/>
              </a:rPr>
              <a:t>Ker</a:t>
            </a:r>
            <a:r>
              <a:rPr lang="en-US" altLang="zh-CN" b="1" dirty="0" err="1" smtClean="0"/>
              <a:t>AB</a:t>
            </a:r>
            <a:r>
              <a:rPr lang="en-US" altLang="zh-CN" b="1" dirty="0" smtClean="0"/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 </a:t>
            </a:r>
            <a:r>
              <a:rPr lang="en-US" altLang="zh-CN" b="1" kern="1200" dirty="0" smtClean="0">
                <a:solidFill>
                  <a:srgbClr val="000000"/>
                </a:solidFill>
                <a:latin typeface="Times New Roman" pitchFamily="18" charset="0"/>
              </a:rPr>
              <a:t>dim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kern="1200" dirty="0" smtClean="0">
                <a:solidFill>
                  <a:srgbClr val="000000"/>
                </a:solidFill>
                <a:latin typeface="Times New Roman" pitchFamily="18" charset="0"/>
              </a:rPr>
              <a:t>dim </a:t>
            </a:r>
            <a:r>
              <a:rPr lang="en-US" altLang="zh-CN" b="1" dirty="0" smtClean="0">
                <a:latin typeface="Times New Roman" pitchFamily="18" charset="0"/>
              </a:rPr>
              <a:t>( Ker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endParaRPr lang="en-US" altLang="zh-CN" b="1" dirty="0" smtClean="0"/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kern="1200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               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en-US" altLang="zh-CN" b="1" kern="1200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kern="1200" dirty="0" smtClean="0">
                <a:solidFill>
                  <a:srgbClr val="000000"/>
                </a:solidFill>
                <a:latin typeface="Times New Roman" pitchFamily="18" charset="0"/>
              </a:rPr>
              <a:t>dim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Ker </a:t>
            </a:r>
            <a:r>
              <a:rPr lang="en-US" altLang="zh-CN" b="1" dirty="0" smtClean="0">
                <a:solidFill>
                  <a:srgbClr val="000000"/>
                </a:solidFill>
              </a:rPr>
              <a:t>A</a:t>
            </a:r>
            <a:r>
              <a:rPr lang="en-US" altLang="zh-CN" b="1" kern="1200" dirty="0" smtClean="0">
                <a:solidFill>
                  <a:srgbClr val="000000"/>
                </a:solidFill>
              </a:rPr>
              <a:t> </a:t>
            </a:r>
            <a:r>
              <a:rPr lang="en-US" altLang="zh-CN" b="1" kern="1200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kern="1200" dirty="0" smtClean="0">
                <a:solidFill>
                  <a:srgbClr val="000000"/>
                </a:solidFill>
                <a:latin typeface="Lucida Calligraphy" pitchFamily="66" charset="0"/>
                <a:sym typeface="Euclid Math One" pitchFamily="18" charset="2"/>
              </a:rPr>
              <a:t> </a:t>
            </a:r>
            <a:r>
              <a:rPr lang="en-US" altLang="zh-CN" b="1" kern="1200" dirty="0" smtClean="0">
                <a:solidFill>
                  <a:srgbClr val="000000"/>
                </a:solidFill>
                <a:latin typeface="Times New Roman" pitchFamily="18" charset="0"/>
              </a:rPr>
              <a:t>dim Ker </a:t>
            </a:r>
            <a:r>
              <a:rPr lang="en-US" altLang="zh-CN" b="1" kern="1200" dirty="0" smtClean="0">
                <a:solidFill>
                  <a:srgbClr val="000000"/>
                </a:solidFill>
              </a:rPr>
              <a:t>B</a:t>
            </a:r>
            <a:endParaRPr lang="en-US" altLang="zh-CN" b="1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01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3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373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3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373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33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3733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33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3733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2930" name="Object 6"/>
          <p:cNvGraphicFramePr>
            <a:graphicFrameLocks noChangeAspect="1"/>
          </p:cNvGraphicFramePr>
          <p:nvPr/>
        </p:nvGraphicFramePr>
        <p:xfrm>
          <a:off x="1547813" y="1628775"/>
          <a:ext cx="5487987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54" name="公式" r:id="rId3" imgW="1916868" imgH="203112" progId="Equation.3">
                  <p:embed/>
                </p:oleObj>
              </mc:Choice>
              <mc:Fallback>
                <p:oleObj name="公式" r:id="rId3" imgW="1916868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628775"/>
                        <a:ext cx="5487987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31" name="Rectangle 7"/>
          <p:cNvSpPr>
            <a:spLocks noChangeArrowheads="1"/>
          </p:cNvSpPr>
          <p:nvPr/>
        </p:nvSpPr>
        <p:spPr bwMode="auto">
          <a:xfrm>
            <a:off x="5076825" y="1268413"/>
            <a:ext cx="647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Times New Roman" pitchFamily="18" charset="0"/>
              </a:rPr>
              <a:t> </a:t>
            </a:r>
            <a:r>
              <a:rPr kumimoji="0" lang="en-US" altLang="zh-CN"/>
              <a:t>A</a:t>
            </a:r>
          </a:p>
        </p:txBody>
      </p:sp>
      <p:sp>
        <p:nvSpPr>
          <p:cNvPr id="252932" name="Rectangle 8"/>
          <p:cNvSpPr>
            <a:spLocks noChangeArrowheads="1"/>
          </p:cNvSpPr>
          <p:nvPr/>
        </p:nvSpPr>
        <p:spPr bwMode="auto">
          <a:xfrm>
            <a:off x="2627313" y="1268413"/>
            <a:ext cx="647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/>
              <a:t>B</a:t>
            </a:r>
          </a:p>
        </p:txBody>
      </p:sp>
      <p:sp>
        <p:nvSpPr>
          <p:cNvPr id="6368266" name="Rectangle 10"/>
          <p:cNvSpPr>
            <a:spLocks noChangeArrowheads="1"/>
          </p:cNvSpPr>
          <p:nvPr/>
        </p:nvSpPr>
        <p:spPr bwMode="auto">
          <a:xfrm>
            <a:off x="468313" y="404813"/>
            <a:ext cx="8229600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40000"/>
              </a:lnSpc>
              <a:spcBef>
                <a:spcPct val="20000"/>
              </a:spcBef>
              <a:defRPr/>
            </a:pPr>
            <a:r>
              <a:rPr kumimoji="0" lang="en-US" altLang="zh-CN" dirty="0">
                <a:latin typeface="Times New Roman" pitchFamily="18" charset="0"/>
              </a:rPr>
              <a:t>           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B( Ker AB )</a:t>
            </a:r>
            <a:r>
              <a:rPr kumimoji="0" lang="en-US" altLang="zh-CN" b="0" kern="0" dirty="0">
                <a:solidFill>
                  <a:srgbClr val="000000"/>
                </a:solidFill>
                <a:latin typeface="Arial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=  Ker 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A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 </a:t>
            </a:r>
            <a:r>
              <a:rPr kumimoji="0" lang="en-US" altLang="zh-CN" kern="0" dirty="0" err="1">
                <a:solidFill>
                  <a:srgbClr val="000000"/>
                </a:solidFill>
                <a:latin typeface="Times New Roman" pitchFamily="18" charset="0"/>
                <a:ea typeface="宋体"/>
              </a:rPr>
              <a:t>Im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B </a:t>
            </a:r>
            <a:endParaRPr kumimoji="0" lang="en-US" altLang="zh-CN" dirty="0">
              <a:latin typeface="Times New Roman" pitchFamily="18" charset="0"/>
            </a:endParaRPr>
          </a:p>
        </p:txBody>
      </p:sp>
      <p:cxnSp>
        <p:nvCxnSpPr>
          <p:cNvPr id="252934" name="直接连接符 16"/>
          <p:cNvCxnSpPr>
            <a:cxnSpLocks noChangeShapeType="1"/>
          </p:cNvCxnSpPr>
          <p:nvPr/>
        </p:nvCxnSpPr>
        <p:spPr bwMode="auto">
          <a:xfrm>
            <a:off x="1763713" y="2133600"/>
            <a:ext cx="0" cy="3455988"/>
          </a:xfrm>
          <a:prstGeom prst="line">
            <a:avLst/>
          </a:prstGeom>
          <a:noFill/>
          <a:ln w="5715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2935" name="直接连接符 18"/>
          <p:cNvCxnSpPr>
            <a:cxnSpLocks noChangeShapeType="1"/>
          </p:cNvCxnSpPr>
          <p:nvPr/>
        </p:nvCxnSpPr>
        <p:spPr bwMode="auto">
          <a:xfrm>
            <a:off x="4284663" y="2205038"/>
            <a:ext cx="0" cy="3024187"/>
          </a:xfrm>
          <a:prstGeom prst="line">
            <a:avLst/>
          </a:prstGeom>
          <a:noFill/>
          <a:ln w="5715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2936" name="直接连接符 19"/>
          <p:cNvCxnSpPr>
            <a:cxnSpLocks noChangeShapeType="1"/>
          </p:cNvCxnSpPr>
          <p:nvPr/>
        </p:nvCxnSpPr>
        <p:spPr bwMode="auto">
          <a:xfrm>
            <a:off x="6732588" y="2205038"/>
            <a:ext cx="0" cy="3455987"/>
          </a:xfrm>
          <a:prstGeom prst="line">
            <a:avLst/>
          </a:prstGeom>
          <a:noFill/>
          <a:ln w="5715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直接连接符 20"/>
          <p:cNvCxnSpPr>
            <a:cxnSpLocks noChangeShapeType="1"/>
          </p:cNvCxnSpPr>
          <p:nvPr/>
        </p:nvCxnSpPr>
        <p:spPr bwMode="auto">
          <a:xfrm flipH="1">
            <a:off x="1835150" y="3860800"/>
            <a:ext cx="2376488" cy="936625"/>
          </a:xfrm>
          <a:prstGeom prst="line">
            <a:avLst/>
          </a:prstGeom>
          <a:noFill/>
          <a:ln w="571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连接符 23"/>
          <p:cNvCxnSpPr>
            <a:cxnSpLocks noChangeShapeType="1"/>
          </p:cNvCxnSpPr>
          <p:nvPr/>
        </p:nvCxnSpPr>
        <p:spPr bwMode="auto">
          <a:xfrm flipH="1" flipV="1">
            <a:off x="1763713" y="2781300"/>
            <a:ext cx="2528887" cy="1087438"/>
          </a:xfrm>
          <a:prstGeom prst="line">
            <a:avLst/>
          </a:prstGeom>
          <a:noFill/>
          <a:ln w="571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连接符 25"/>
          <p:cNvCxnSpPr>
            <a:cxnSpLocks noChangeShapeType="1"/>
          </p:cNvCxnSpPr>
          <p:nvPr/>
        </p:nvCxnSpPr>
        <p:spPr bwMode="auto">
          <a:xfrm flipH="1" flipV="1">
            <a:off x="4284663" y="2852738"/>
            <a:ext cx="2455862" cy="1089025"/>
          </a:xfrm>
          <a:prstGeom prst="line">
            <a:avLst/>
          </a:prstGeom>
          <a:noFill/>
          <a:ln w="571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接连接符 26"/>
          <p:cNvCxnSpPr>
            <a:cxnSpLocks noChangeShapeType="1"/>
          </p:cNvCxnSpPr>
          <p:nvPr/>
        </p:nvCxnSpPr>
        <p:spPr bwMode="auto">
          <a:xfrm flipH="1">
            <a:off x="4284663" y="3933825"/>
            <a:ext cx="2447925" cy="863600"/>
          </a:xfrm>
          <a:prstGeom prst="line">
            <a:avLst/>
          </a:prstGeom>
          <a:noFill/>
          <a:ln w="571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直接连接符 30"/>
          <p:cNvCxnSpPr>
            <a:cxnSpLocks noChangeShapeType="1"/>
          </p:cNvCxnSpPr>
          <p:nvPr/>
        </p:nvCxnSpPr>
        <p:spPr bwMode="auto">
          <a:xfrm>
            <a:off x="4211638" y="3357563"/>
            <a:ext cx="0" cy="1008062"/>
          </a:xfrm>
          <a:prstGeom prst="line">
            <a:avLst/>
          </a:prstGeom>
          <a:noFill/>
          <a:ln w="762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Rectangle 34"/>
          <p:cNvSpPr>
            <a:spLocks noChangeArrowheads="1"/>
          </p:cNvSpPr>
          <p:nvPr/>
        </p:nvSpPr>
        <p:spPr bwMode="auto">
          <a:xfrm>
            <a:off x="4211638" y="3573463"/>
            <a:ext cx="1301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latin typeface="Times New Roman" pitchFamily="18" charset="0"/>
              </a:rPr>
              <a:t>Ker</a:t>
            </a:r>
            <a:r>
              <a:rPr kumimoji="0" lang="en-US" altLang="zh-CN" sz="2800"/>
              <a:t>A</a:t>
            </a:r>
          </a:p>
        </p:txBody>
      </p:sp>
      <p:sp>
        <p:nvSpPr>
          <p:cNvPr id="38" name="Rectangle 34"/>
          <p:cNvSpPr>
            <a:spLocks noChangeArrowheads="1"/>
          </p:cNvSpPr>
          <p:nvPr/>
        </p:nvSpPr>
        <p:spPr bwMode="auto">
          <a:xfrm>
            <a:off x="1619250" y="3573463"/>
            <a:ext cx="130175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latin typeface="Times New Roman" pitchFamily="18" charset="0"/>
              </a:rPr>
              <a:t>Ker</a:t>
            </a:r>
            <a:r>
              <a:rPr kumimoji="0" lang="en-US" altLang="zh-CN" sz="2800"/>
              <a:t>B</a:t>
            </a:r>
          </a:p>
        </p:txBody>
      </p:sp>
      <p:sp>
        <p:nvSpPr>
          <p:cNvPr id="39" name="矩形 38"/>
          <p:cNvSpPr/>
          <p:nvPr/>
        </p:nvSpPr>
        <p:spPr>
          <a:xfrm>
            <a:off x="2868613" y="5373688"/>
            <a:ext cx="2792412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B050"/>
                </a:solidFill>
                <a:latin typeface="Times New Roman" pitchFamily="18" charset="0"/>
                <a:ea typeface="宋体"/>
              </a:rPr>
              <a:t>Ker </a:t>
            </a:r>
            <a:r>
              <a:rPr kumimoji="0" lang="en-US" altLang="zh-CN" kern="0" dirty="0">
                <a:solidFill>
                  <a:srgbClr val="00B050"/>
                </a:solidFill>
                <a:latin typeface="Arial"/>
                <a:ea typeface="宋体"/>
              </a:rPr>
              <a:t>A</a:t>
            </a:r>
            <a:r>
              <a:rPr kumimoji="0" lang="en-US" altLang="zh-CN" kern="0" dirty="0">
                <a:solidFill>
                  <a:srgbClr val="00B050"/>
                </a:solidFill>
                <a:latin typeface="Times New Roman" pitchFamily="18" charset="0"/>
                <a:ea typeface="宋体"/>
                <a:sym typeface="Symbol" pitchFamily="18" charset="2"/>
              </a:rPr>
              <a:t>  </a:t>
            </a:r>
            <a:r>
              <a:rPr kumimoji="0" lang="en-US" altLang="zh-CN" kern="0" dirty="0" err="1">
                <a:solidFill>
                  <a:srgbClr val="00B050"/>
                </a:solidFill>
                <a:latin typeface="Times New Roman" pitchFamily="18" charset="0"/>
                <a:ea typeface="宋体"/>
              </a:rPr>
              <a:t>Im</a:t>
            </a:r>
            <a:r>
              <a:rPr kumimoji="0" lang="en-US" altLang="zh-CN" kern="0" dirty="0">
                <a:solidFill>
                  <a:srgbClr val="00B05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B050"/>
                </a:solidFill>
                <a:latin typeface="Arial"/>
                <a:ea typeface="宋体"/>
              </a:rPr>
              <a:t>B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42" name="直接连接符 41"/>
          <p:cNvCxnSpPr>
            <a:cxnSpLocks noChangeShapeType="1"/>
          </p:cNvCxnSpPr>
          <p:nvPr/>
        </p:nvCxnSpPr>
        <p:spPr bwMode="auto">
          <a:xfrm flipH="1" flipV="1">
            <a:off x="1692275" y="2205038"/>
            <a:ext cx="2600325" cy="1160462"/>
          </a:xfrm>
          <a:prstGeom prst="line">
            <a:avLst/>
          </a:prstGeom>
          <a:noFill/>
          <a:ln w="57150" algn="ctr">
            <a:solidFill>
              <a:srgbClr val="00B05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直接连接符 44"/>
          <p:cNvCxnSpPr>
            <a:cxnSpLocks noChangeShapeType="1"/>
          </p:cNvCxnSpPr>
          <p:nvPr/>
        </p:nvCxnSpPr>
        <p:spPr bwMode="auto">
          <a:xfrm flipH="1">
            <a:off x="1692275" y="4292600"/>
            <a:ext cx="2600325" cy="1081088"/>
          </a:xfrm>
          <a:prstGeom prst="line">
            <a:avLst/>
          </a:prstGeom>
          <a:noFill/>
          <a:ln w="57150" algn="ctr">
            <a:solidFill>
              <a:srgbClr val="00B05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tangle 34"/>
          <p:cNvSpPr>
            <a:spLocks noChangeArrowheads="1"/>
          </p:cNvSpPr>
          <p:nvPr/>
        </p:nvSpPr>
        <p:spPr bwMode="auto">
          <a:xfrm>
            <a:off x="250825" y="2205038"/>
            <a:ext cx="1446213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solidFill>
                  <a:srgbClr val="00B050"/>
                </a:solidFill>
                <a:latin typeface="Times New Roman" pitchFamily="18" charset="0"/>
              </a:rPr>
              <a:t>Ker</a:t>
            </a:r>
            <a:r>
              <a:rPr kumimoji="0" lang="en-US" altLang="zh-CN" sz="2800">
                <a:solidFill>
                  <a:srgbClr val="00B050"/>
                </a:solidFill>
              </a:rPr>
              <a:t>AB</a:t>
            </a:r>
          </a:p>
        </p:txBody>
      </p:sp>
      <p:cxnSp>
        <p:nvCxnSpPr>
          <p:cNvPr id="28" name="直接连接符 27"/>
          <p:cNvCxnSpPr>
            <a:cxnSpLocks noChangeShapeType="1"/>
          </p:cNvCxnSpPr>
          <p:nvPr/>
        </p:nvCxnSpPr>
        <p:spPr bwMode="auto">
          <a:xfrm>
            <a:off x="1835150" y="2276475"/>
            <a:ext cx="0" cy="3024188"/>
          </a:xfrm>
          <a:prstGeom prst="line">
            <a:avLst/>
          </a:prstGeom>
          <a:noFill/>
          <a:ln w="762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矩形 21"/>
          <p:cNvSpPr/>
          <p:nvPr/>
        </p:nvSpPr>
        <p:spPr>
          <a:xfrm>
            <a:off x="7275934" y="233439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lnSpc>
                <a:spcPct val="140000"/>
              </a:lnSpc>
              <a:spcBef>
                <a:spcPct val="20000"/>
              </a:spcBef>
              <a:defRPr/>
            </a:pPr>
            <a:r>
              <a:rPr kumimoji="0" lang="zh-CN" altLang="en-US" kern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更精确</a:t>
            </a:r>
            <a:endParaRPr kumimoji="0" lang="en-US" altLang="zh-CN" kern="0" dirty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 algn="l">
              <a:lnSpc>
                <a:spcPct val="140000"/>
              </a:lnSpc>
              <a:spcBef>
                <a:spcPct val="20000"/>
              </a:spcBef>
              <a:defRPr/>
            </a:pPr>
            <a:r>
              <a:rPr kumimoji="0" lang="zh-CN" altLang="en-US" kern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的刻画</a:t>
            </a:r>
            <a:endParaRPr kumimoji="0" lang="en-US" altLang="zh-CN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820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8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6368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7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8266" name="Rectangle 10"/>
          <p:cNvSpPr>
            <a:spLocks noChangeArrowheads="1"/>
          </p:cNvSpPr>
          <p:nvPr/>
        </p:nvSpPr>
        <p:spPr bwMode="auto">
          <a:xfrm>
            <a:off x="468313" y="404813"/>
            <a:ext cx="8229600" cy="597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dirty="0">
                <a:latin typeface="Times New Roman" pitchFamily="18" charset="0"/>
              </a:rPr>
              <a:t>           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B( Ker AB )</a:t>
            </a:r>
            <a:r>
              <a:rPr kumimoji="0" lang="en-US" altLang="zh-CN" b="0" kern="0" dirty="0">
                <a:solidFill>
                  <a:srgbClr val="000000"/>
                </a:solidFill>
                <a:latin typeface="Arial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=  Ker 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A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 </a:t>
            </a:r>
            <a:r>
              <a:rPr kumimoji="0" lang="en-US" altLang="zh-CN" kern="0" dirty="0" err="1">
                <a:solidFill>
                  <a:srgbClr val="000000"/>
                </a:solidFill>
                <a:latin typeface="Times New Roman" pitchFamily="18" charset="0"/>
                <a:ea typeface="宋体"/>
              </a:rPr>
              <a:t>Im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Arial"/>
                <a:ea typeface="宋体"/>
              </a:rPr>
              <a:t>B </a:t>
            </a:r>
            <a:endParaRPr kumimoji="0" lang="en-US" altLang="zh-CN" kern="0" dirty="0">
              <a:solidFill>
                <a:srgbClr val="000000"/>
              </a:solidFill>
              <a:latin typeface="Arial"/>
              <a:ea typeface="宋体"/>
            </a:endParaRPr>
          </a:p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Arial"/>
                <a:ea typeface="宋体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Arial"/>
                <a:ea typeface="宋体"/>
              </a:rPr>
              <a:t>“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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Arial"/>
                <a:ea typeface="宋体"/>
              </a:rPr>
              <a:t>” : 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Arial"/>
                <a:ea typeface="宋体"/>
              </a:rPr>
              <a:t>显</a:t>
            </a:r>
            <a:r>
              <a:rPr kumimoji="0" lang="zh-CN" altLang="en-US" kern="0" dirty="0">
                <a:solidFill>
                  <a:srgbClr val="000000"/>
                </a:solidFill>
                <a:latin typeface="Arial"/>
                <a:ea typeface="宋体"/>
              </a:rPr>
              <a:t>然  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B( Ker AB )</a:t>
            </a:r>
            <a:r>
              <a:rPr kumimoji="0" lang="en-US" altLang="zh-CN" b="0" kern="0" dirty="0">
                <a:solidFill>
                  <a:srgbClr val="000000"/>
                </a:solidFill>
                <a:latin typeface="Arial"/>
                <a:ea typeface="宋体"/>
              </a:rPr>
              <a:t> 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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</a:t>
            </a:r>
            <a:r>
              <a:rPr kumimoji="0" lang="en-US" altLang="zh-CN" kern="0" dirty="0" err="1">
                <a:solidFill>
                  <a:srgbClr val="000000"/>
                </a:solidFill>
                <a:latin typeface="Times New Roman" pitchFamily="18" charset="0"/>
                <a:ea typeface="宋体"/>
              </a:rPr>
              <a:t>Im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B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;</a:t>
            </a:r>
          </a:p>
          <a:p>
            <a:pPr marL="342900" indent="-342900" algn="l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 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若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 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Ker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 AB</a:t>
            </a:r>
            <a:r>
              <a:rPr kumimoji="0" lang="en-US" altLang="zh-CN" b="0" kern="0" dirty="0">
                <a:solidFill>
                  <a:srgbClr val="000000"/>
                </a:solidFill>
                <a:latin typeface="Arial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,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即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A</a:t>
            </a:r>
            <a:r>
              <a:rPr kumimoji="0" lang="zh-CN" altLang="en-US" kern="0" dirty="0">
                <a:solidFill>
                  <a:srgbClr val="000000"/>
                </a:solidFill>
                <a:latin typeface="Arial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( 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B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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)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= 0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, 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则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有  </a:t>
            </a:r>
            <a:endParaRPr kumimoji="0" lang="en-US" altLang="zh-CN" kern="0" dirty="0" smtClean="0">
              <a:solidFill>
                <a:srgbClr val="000000"/>
              </a:solidFill>
              <a:latin typeface="Times New Roman" pitchFamily="18" charset="0"/>
              <a:ea typeface="宋体"/>
            </a:endParaRPr>
          </a:p>
          <a:p>
            <a:pPr marL="342900" indent="-342900" algn="l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Arial"/>
                <a:ea typeface="宋体"/>
              </a:rPr>
              <a:t>B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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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Ker 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A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.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 </a:t>
            </a:r>
            <a:r>
              <a:rPr kumimoji="0" lang="zh-CN" altLang="en-US" kern="0" dirty="0">
                <a:solidFill>
                  <a:srgbClr val="000000"/>
                </a:solidFill>
                <a:latin typeface="Arial"/>
                <a:ea typeface="宋体"/>
              </a:rPr>
              <a:t>于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Arial"/>
                <a:ea typeface="宋体"/>
              </a:rPr>
              <a:t>是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Arial"/>
                <a:ea typeface="宋体"/>
              </a:rPr>
              <a:t>B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( Ker AB )</a:t>
            </a:r>
            <a:r>
              <a:rPr kumimoji="0" lang="en-US" altLang="zh-CN" b="0" kern="0" dirty="0">
                <a:solidFill>
                  <a:srgbClr val="000000"/>
                </a:solidFill>
                <a:latin typeface="Arial"/>
                <a:ea typeface="宋体"/>
              </a:rPr>
              <a:t>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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Ker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Arial"/>
                <a:ea typeface="宋体"/>
              </a:rPr>
              <a:t>A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.</a:t>
            </a:r>
          </a:p>
          <a:p>
            <a:pPr algn="l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“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  <a:sym typeface="Symbol"/>
              </a:rPr>
              <a:t>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Arial"/>
                <a:ea typeface="宋体"/>
              </a:rPr>
              <a:t>” : 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Arial"/>
                <a:ea typeface="宋体"/>
              </a:rPr>
              <a:t>任取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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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Ker 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A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 </a:t>
            </a:r>
            <a:r>
              <a:rPr kumimoji="0" lang="en-US" altLang="zh-CN" kern="0" dirty="0" err="1">
                <a:solidFill>
                  <a:srgbClr val="000000"/>
                </a:solidFill>
                <a:latin typeface="Times New Roman" pitchFamily="18" charset="0"/>
                <a:ea typeface="宋体"/>
              </a:rPr>
              <a:t>Im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Arial"/>
                <a:ea typeface="宋体"/>
              </a:rPr>
              <a:t>B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.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设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=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 B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 ,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endParaRPr kumimoji="0" lang="en-US" altLang="zh-CN" kern="0" dirty="0" smtClean="0">
              <a:solidFill>
                <a:srgbClr val="000000"/>
              </a:solidFill>
              <a:latin typeface="Times New Roman" pitchFamily="18" charset="0"/>
              <a:ea typeface="宋体"/>
            </a:endParaRPr>
          </a:p>
          <a:p>
            <a:pPr algn="l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 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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U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.  </a:t>
            </a:r>
            <a:r>
              <a:rPr lang="zh-CN" altLang="en-US" dirty="0" smtClean="0">
                <a:latin typeface="Times New Roman" pitchFamily="18" charset="0"/>
                <a:sym typeface="Symbol" pitchFamily="18" charset="2"/>
              </a:rPr>
              <a:t>由 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A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 = 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AB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 = 0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知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  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Ker AB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Arial"/>
                <a:ea typeface="宋体"/>
              </a:rPr>
              <a:t>. </a:t>
            </a:r>
          </a:p>
          <a:p>
            <a:pPr algn="l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  <a:sym typeface="Symbol" pitchFamily="18" charset="2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Arial"/>
                <a:ea typeface="宋体"/>
                <a:sym typeface="Symbol" pitchFamily="18" charset="2"/>
              </a:rPr>
              <a:t>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Arial"/>
                <a:ea typeface="宋体"/>
                <a:sym typeface="Symbol" pitchFamily="18" charset="2"/>
              </a:rPr>
              <a:t>故 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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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 B( Ker AB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Arial"/>
                <a:ea typeface="宋体"/>
              </a:rPr>
              <a:t>)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 .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    </a:t>
            </a:r>
            <a:endParaRPr kumimoji="0" lang="en-US" altLang="zh-CN" kern="0" dirty="0">
              <a:solidFill>
                <a:srgbClr val="000000"/>
              </a:solidFill>
              <a:latin typeface="Arial"/>
              <a:ea typeface="宋体"/>
            </a:endParaRPr>
          </a:p>
          <a:p>
            <a:pPr marL="342900" indent="-342900" algn="l">
              <a:lnSpc>
                <a:spcPct val="140000"/>
              </a:lnSpc>
              <a:spcBef>
                <a:spcPct val="20000"/>
              </a:spcBef>
              <a:defRPr/>
            </a:pPr>
            <a:endParaRPr kumimoji="0" lang="en-US" altLang="zh-CN" kern="0" dirty="0">
              <a:solidFill>
                <a:srgbClr val="000000"/>
              </a:solidFill>
              <a:latin typeface="Times New Roman" pitchFamily="18" charset="0"/>
              <a:ea typeface="宋体"/>
              <a:cs typeface="Times New Roman" pitchFamily="18" charset="0"/>
            </a:endParaRPr>
          </a:p>
          <a:p>
            <a:pPr marL="342900" indent="-342900" algn="l">
              <a:lnSpc>
                <a:spcPct val="140000"/>
              </a:lnSpc>
              <a:spcBef>
                <a:spcPct val="20000"/>
              </a:spcBef>
              <a:defRPr/>
            </a:pPr>
            <a:endParaRPr kumimoji="0" lang="en-US" altLang="zh-CN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8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368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8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368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8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368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8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368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368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368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8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368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68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368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8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368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368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368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33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404813"/>
            <a:ext cx="8496300" cy="57213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kern="12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证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dirty="0" smtClean="0">
                <a:latin typeface="Times New Roman" pitchFamily="18" charset="0"/>
              </a:rPr>
              <a:t> : Ker </a:t>
            </a:r>
            <a:r>
              <a:rPr lang="en-US" altLang="zh-CN" b="1" dirty="0" smtClean="0"/>
              <a:t>AB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b="1" dirty="0" smtClean="0">
                <a:latin typeface="Times New Roman" pitchFamily="18" charset="0"/>
              </a:rPr>
              <a:t> V </a:t>
            </a:r>
            <a:r>
              <a:rPr lang="zh-CN" altLang="en-US" b="1" dirty="0" smtClean="0">
                <a:latin typeface="Times New Roman" pitchFamily="18" charset="0"/>
              </a:rPr>
              <a:t>为  </a:t>
            </a:r>
            <a:r>
              <a:rPr lang="en-US" altLang="zh-CN" b="1" dirty="0" smtClean="0"/>
              <a:t>B </a:t>
            </a:r>
            <a:r>
              <a:rPr lang="en-US" altLang="zh-CN" b="1" dirty="0" smtClean="0">
                <a:latin typeface="Times New Roman" pitchFamily="18" charset="0"/>
              </a:rPr>
              <a:t>: U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b="1" dirty="0" smtClean="0">
                <a:latin typeface="Times New Roman" pitchFamily="18" charset="0"/>
              </a:rPr>
              <a:t> V </a:t>
            </a:r>
            <a:endParaRPr lang="en-US" altLang="zh-CN" b="1" dirty="0" smtClean="0"/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/>
              <a:t>  </a:t>
            </a:r>
            <a:r>
              <a:rPr lang="zh-CN" altLang="en-US" b="1" dirty="0" smtClean="0"/>
              <a:t>在子空间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Ker </a:t>
            </a:r>
            <a:r>
              <a:rPr lang="en-US" altLang="zh-CN" b="1" dirty="0" smtClean="0"/>
              <a:t>AB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</a:t>
            </a: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U </a:t>
            </a:r>
            <a:r>
              <a:rPr lang="zh-CN" altLang="en-US" b="1" dirty="0" smtClean="0"/>
              <a:t>上的限制</a:t>
            </a:r>
            <a:r>
              <a:rPr lang="zh-CN" altLang="en-US" b="1" dirty="0" smtClean="0">
                <a:latin typeface="Times New Roman" pitchFamily="18" charset="0"/>
              </a:rPr>
              <a:t>映射</a:t>
            </a:r>
            <a:r>
              <a:rPr lang="en-US" altLang="zh-CN" b="1" dirty="0" smtClean="0"/>
              <a:t>.  </a:t>
            </a:r>
            <a:r>
              <a:rPr lang="zh-CN" altLang="en-US" b="1" dirty="0" smtClean="0"/>
              <a:t>由</a:t>
            </a: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Ker </a:t>
            </a:r>
            <a:r>
              <a:rPr lang="en-US" altLang="zh-CN" b="1" dirty="0"/>
              <a:t>B</a:t>
            </a: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</a:t>
            </a:r>
            <a:r>
              <a:rPr lang="en-US" altLang="zh-CN" b="1" dirty="0">
                <a:latin typeface="Times New Roman" pitchFamily="18" charset="0"/>
              </a:rPr>
              <a:t>  Ker </a:t>
            </a:r>
            <a:r>
              <a:rPr lang="en-US" altLang="zh-CN" b="1" dirty="0" smtClean="0"/>
              <a:t>AB</a:t>
            </a: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知</a:t>
            </a:r>
            <a:r>
              <a:rPr lang="en-US" altLang="zh-CN" b="1" dirty="0" smtClean="0">
                <a:latin typeface="Times New Roman" pitchFamily="18" charset="0"/>
              </a:rPr>
              <a:t>   Ker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dirty="0" smtClean="0">
                <a:latin typeface="Times New Roman" pitchFamily="18" charset="0"/>
              </a:rPr>
              <a:t>  =  Ker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</a:rPr>
              <a:t> ; 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又 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   =</a:t>
            </a:r>
            <a:r>
              <a:rPr lang="en-US" altLang="zh-CN" b="1" dirty="0" smtClean="0">
                <a:solidFill>
                  <a:srgbClr val="000000"/>
                </a:solidFill>
              </a:rPr>
              <a:t>  B( Ker AB )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=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Ker </a:t>
            </a:r>
            <a:r>
              <a:rPr lang="en-US" altLang="zh-CN" b="1" dirty="0" smtClean="0">
                <a:solidFill>
                  <a:srgbClr val="000000"/>
                </a:solidFill>
              </a:rPr>
              <a:t>A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 </a:t>
            </a: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</a:rPr>
              <a:t>Im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</a:rPr>
              <a:t>B</a:t>
            </a:r>
            <a:r>
              <a:rPr lang="en-US" altLang="zh-CN" b="1" kern="1200" dirty="0" smtClean="0">
                <a:solidFill>
                  <a:srgbClr val="000000"/>
                </a:solidFill>
              </a:rPr>
              <a:t> </a:t>
            </a:r>
            <a:r>
              <a:rPr lang="en-US" altLang="zh-CN" b="1" dirty="0" smtClean="0"/>
              <a:t>.   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 dim</a:t>
            </a:r>
            <a:r>
              <a:rPr lang="en-US" altLang="zh-CN" b="1" dirty="0" smtClean="0"/>
              <a:t> </a:t>
            </a:r>
            <a:r>
              <a:rPr lang="en-US" altLang="zh-CN" b="1" dirty="0" err="1" smtClean="0">
                <a:latin typeface="Times New Roman" pitchFamily="18" charset="0"/>
              </a:rPr>
              <a:t>Ker</a:t>
            </a:r>
            <a:r>
              <a:rPr lang="en-US" altLang="zh-CN" b="1" dirty="0" err="1" smtClean="0"/>
              <a:t>AB</a:t>
            </a:r>
            <a:r>
              <a:rPr lang="en-US" altLang="zh-CN" b="1" dirty="0" smtClean="0"/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 </a:t>
            </a:r>
            <a:r>
              <a:rPr lang="en-US" altLang="zh-CN" b="1" kern="1200" dirty="0" smtClean="0">
                <a:solidFill>
                  <a:srgbClr val="000000"/>
                </a:solidFill>
                <a:latin typeface="Times New Roman" pitchFamily="18" charset="0"/>
              </a:rPr>
              <a:t>dim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kern="1200" dirty="0" smtClean="0">
                <a:solidFill>
                  <a:srgbClr val="000000"/>
                </a:solidFill>
                <a:latin typeface="Times New Roman" pitchFamily="18" charset="0"/>
              </a:rPr>
              <a:t>dim </a:t>
            </a:r>
            <a:r>
              <a:rPr lang="en-US" altLang="zh-CN" b="1" dirty="0" smtClean="0">
                <a:latin typeface="Times New Roman" pitchFamily="18" charset="0"/>
              </a:rPr>
              <a:t>( Ker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endParaRPr lang="en-US" altLang="zh-CN" b="1" dirty="0" smtClean="0"/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kern="1200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        =  </a:t>
            </a:r>
            <a:r>
              <a:rPr lang="en-US" altLang="zh-CN" b="1" kern="1200" dirty="0" smtClean="0">
                <a:solidFill>
                  <a:srgbClr val="000000"/>
                </a:solidFill>
                <a:latin typeface="Times New Roman" pitchFamily="18" charset="0"/>
              </a:rPr>
              <a:t>dim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Ker </a:t>
            </a:r>
            <a:r>
              <a:rPr lang="en-US" altLang="zh-CN" b="1" dirty="0" smtClean="0">
                <a:solidFill>
                  <a:srgbClr val="000000"/>
                </a:solidFill>
              </a:rPr>
              <a:t>A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  </a:t>
            </a: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</a:rPr>
              <a:t>Im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</a:rPr>
              <a:t>B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r>
              <a:rPr lang="en-US" altLang="zh-CN" b="1" kern="1200" dirty="0" smtClean="0">
                <a:solidFill>
                  <a:srgbClr val="000000"/>
                </a:solidFill>
              </a:rPr>
              <a:t> </a:t>
            </a:r>
            <a:r>
              <a:rPr lang="en-US" altLang="zh-CN" b="1" kern="1200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kern="1200" dirty="0" smtClean="0">
                <a:solidFill>
                  <a:srgbClr val="000000"/>
                </a:solidFill>
                <a:latin typeface="Lucida Calligraphy" pitchFamily="66" charset="0"/>
                <a:sym typeface="Euclid Math One" pitchFamily="18" charset="2"/>
              </a:rPr>
              <a:t> </a:t>
            </a:r>
            <a:r>
              <a:rPr lang="en-US" altLang="zh-CN" b="1" kern="1200" dirty="0" smtClean="0">
                <a:solidFill>
                  <a:srgbClr val="000000"/>
                </a:solidFill>
                <a:latin typeface="Times New Roman" pitchFamily="18" charset="0"/>
              </a:rPr>
              <a:t>dim Ker </a:t>
            </a:r>
            <a:r>
              <a:rPr lang="en-US" altLang="zh-CN" b="1" kern="1200" dirty="0" smtClean="0">
                <a:solidFill>
                  <a:srgbClr val="000000"/>
                </a:solidFill>
              </a:rPr>
              <a:t>B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 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 </a:t>
            </a:r>
            <a:r>
              <a:rPr lang="en-US" altLang="zh-CN" b="1" dirty="0" smtClean="0">
                <a:latin typeface="Lucida Calligraphy" pitchFamily="66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dim Ker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kern="1200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kern="1200" dirty="0" smtClean="0">
                <a:solidFill>
                  <a:srgbClr val="000000"/>
                </a:solidFill>
                <a:latin typeface="Lucida Calligraphy" pitchFamily="66" charset="0"/>
                <a:sym typeface="Euclid Math One" pitchFamily="18" charset="2"/>
              </a:rPr>
              <a:t> </a:t>
            </a:r>
            <a:r>
              <a:rPr lang="en-US" altLang="zh-CN" b="1" kern="1200" dirty="0" smtClean="0">
                <a:solidFill>
                  <a:srgbClr val="000000"/>
                </a:solidFill>
                <a:latin typeface="Times New Roman" pitchFamily="18" charset="0"/>
              </a:rPr>
              <a:t>dim Ker </a:t>
            </a:r>
            <a:r>
              <a:rPr lang="en-US" altLang="zh-CN" b="1" kern="1200" dirty="0" smtClean="0">
                <a:solidFill>
                  <a:srgbClr val="000000"/>
                </a:solidFill>
              </a:rPr>
              <a:t>B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3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373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3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373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3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373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33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3733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33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3733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AutoShape 3"/>
          <p:cNvSpPr>
            <a:spLocks noChangeArrowheads="1"/>
          </p:cNvSpPr>
          <p:nvPr/>
        </p:nvSpPr>
        <p:spPr bwMode="auto">
          <a:xfrm>
            <a:off x="1835150" y="5229225"/>
            <a:ext cx="720725" cy="719138"/>
          </a:xfrm>
          <a:prstGeom prst="roundRect">
            <a:avLst>
              <a:gd name="adj" fmla="val 16667"/>
            </a:avLst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6003" name="AutoShape 4"/>
          <p:cNvSpPr>
            <a:spLocks noChangeArrowheads="1"/>
          </p:cNvSpPr>
          <p:nvPr/>
        </p:nvSpPr>
        <p:spPr bwMode="auto">
          <a:xfrm>
            <a:off x="6732588" y="5229225"/>
            <a:ext cx="792162" cy="719138"/>
          </a:xfrm>
          <a:prstGeom prst="roundRect">
            <a:avLst>
              <a:gd name="adj" fmla="val 16667"/>
            </a:avLst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56004" name="AutoShape 5"/>
          <p:cNvSpPr>
            <a:spLocks noChangeArrowheads="1"/>
          </p:cNvSpPr>
          <p:nvPr/>
        </p:nvSpPr>
        <p:spPr bwMode="auto">
          <a:xfrm>
            <a:off x="4284663" y="5229225"/>
            <a:ext cx="720725" cy="719138"/>
          </a:xfrm>
          <a:prstGeom prst="roundRect">
            <a:avLst>
              <a:gd name="adj" fmla="val 16667"/>
            </a:avLst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56005" name="Object 6"/>
          <p:cNvGraphicFramePr>
            <a:graphicFrameLocks noChangeAspect="1"/>
          </p:cNvGraphicFramePr>
          <p:nvPr/>
        </p:nvGraphicFramePr>
        <p:xfrm>
          <a:off x="1979613" y="5373688"/>
          <a:ext cx="5487987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62" name="公式" r:id="rId3" imgW="1916868" imgH="203112" progId="Equation.3">
                  <p:embed/>
                </p:oleObj>
              </mc:Choice>
              <mc:Fallback>
                <p:oleObj name="公式" r:id="rId3" imgW="1916868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373688"/>
                        <a:ext cx="5487987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06" name="Rectangle 7"/>
          <p:cNvSpPr>
            <a:spLocks noChangeArrowheads="1"/>
          </p:cNvSpPr>
          <p:nvPr/>
        </p:nvSpPr>
        <p:spPr bwMode="auto">
          <a:xfrm>
            <a:off x="5435600" y="4941888"/>
            <a:ext cx="647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56007" name="Rectangle 8"/>
          <p:cNvSpPr>
            <a:spLocks noChangeArrowheads="1"/>
          </p:cNvSpPr>
          <p:nvPr/>
        </p:nvSpPr>
        <p:spPr bwMode="auto">
          <a:xfrm>
            <a:off x="3132138" y="4941888"/>
            <a:ext cx="647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6368266" name="Rectangle 10"/>
          <p:cNvSpPr>
            <a:spLocks noChangeArrowheads="1"/>
          </p:cNvSpPr>
          <p:nvPr/>
        </p:nvSpPr>
        <p:spPr bwMode="auto">
          <a:xfrm>
            <a:off x="468313" y="908050"/>
            <a:ext cx="8229600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buFontTx/>
              <a:buNone/>
            </a:pP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定理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: 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若 </a:t>
            </a:r>
            <a:r>
              <a:rPr kumimoji="0" lang="en-US" altLang="zh-CN">
                <a:solidFill>
                  <a:srgbClr val="000000"/>
                </a:solidFill>
              </a:rPr>
              <a:t>B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: U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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 V  </a:t>
            </a: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与  </a:t>
            </a:r>
            <a:r>
              <a:rPr kumimoji="0" lang="en-US" altLang="zh-CN">
                <a:solidFill>
                  <a:srgbClr val="000000"/>
                </a:solidFill>
              </a:rPr>
              <a:t>A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: V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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 W </a:t>
            </a: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是线性映射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则有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     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dim Ker </a:t>
            </a:r>
            <a:r>
              <a:rPr kumimoji="0" lang="en-US" altLang="zh-CN">
                <a:solidFill>
                  <a:srgbClr val="000000"/>
                </a:solidFill>
              </a:rPr>
              <a:t>AB</a:t>
            </a:r>
            <a:r>
              <a:rPr kumimoji="0" lang="en-US" altLang="zh-CN">
                <a:solidFill>
                  <a:srgbClr val="000000"/>
                </a:solidFill>
                <a:latin typeface="Lucida Calligraphy" pitchFamily="66" charset="0"/>
                <a:sym typeface="Euclid Math One" pitchFamily="18" charset="2"/>
              </a:rPr>
              <a:t> 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</a:t>
            </a:r>
            <a:r>
              <a:rPr kumimoji="0" lang="en-US" altLang="zh-CN">
                <a:solidFill>
                  <a:srgbClr val="000000"/>
                </a:solidFill>
                <a:latin typeface="Lucida Calligraphy" pitchFamily="66" charset="0"/>
                <a:sym typeface="Euclid Math One" pitchFamily="18" charset="2"/>
              </a:rPr>
              <a:t> 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dim Ker </a:t>
            </a:r>
            <a:r>
              <a:rPr kumimoji="0" lang="en-US" altLang="zh-CN">
                <a:solidFill>
                  <a:srgbClr val="000000"/>
                </a:solidFill>
              </a:rPr>
              <a:t>A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kumimoji="0" lang="en-US" altLang="zh-CN">
                <a:solidFill>
                  <a:srgbClr val="000000"/>
                </a:solidFill>
                <a:latin typeface="Lucida Calligraphy" pitchFamily="66" charset="0"/>
                <a:sym typeface="Euclid Math One" pitchFamily="18" charset="2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dim Ker </a:t>
            </a:r>
            <a:r>
              <a:rPr kumimoji="0" lang="en-US" altLang="zh-CN">
                <a:solidFill>
                  <a:srgbClr val="000000"/>
                </a:solidFill>
              </a:rPr>
              <a:t>B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          等号成立  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   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Ker </a:t>
            </a:r>
            <a:r>
              <a:rPr kumimoji="0" lang="en-US" altLang="zh-CN">
                <a:solidFill>
                  <a:srgbClr val="000000"/>
                </a:solidFill>
              </a:rPr>
              <a:t>A 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  </a:t>
            </a:r>
            <a:r>
              <a:rPr kumimoji="0" lang="en-US" altLang="zh-CN">
                <a:solidFill>
                  <a:srgbClr val="000000"/>
                </a:solidFill>
              </a:rPr>
              <a:t>Im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>
                <a:solidFill>
                  <a:srgbClr val="000000"/>
                </a:solidFill>
              </a:rPr>
              <a:t>B</a:t>
            </a:r>
            <a:endParaRPr kumimoji="0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970213" y="0"/>
            <a:ext cx="6173787" cy="1570038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Times New Roman" pitchFamily="18" charset="0"/>
                <a:cs typeface="Times New Roman" pitchFamily="18" charset="0"/>
              </a:rPr>
              <a:t>AB</a:t>
            </a:r>
            <a:r>
              <a:rPr kumimoji="0" lang="en-US" altLang="zh-CN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 </a:t>
            </a:r>
            <a:r>
              <a:rPr kumimoji="0" lang="zh-CN" altLang="en-US">
                <a:latin typeface="Times New Roman" pitchFamily="18" charset="0"/>
                <a:cs typeface="Times New Roman" pitchFamily="18" charset="0"/>
              </a:rPr>
              <a:t>秩  </a:t>
            </a:r>
            <a:r>
              <a:rPr kumimoji="0" lang="zh-CN" altLang="en-US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</a:t>
            </a:r>
            <a:r>
              <a:rPr kumimoji="0" lang="zh-CN" altLang="en-US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  </a:t>
            </a:r>
            <a:r>
              <a:rPr kumimoji="0" lang="en-US" altLang="zh-CN"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altLang="zh-CN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 </a:t>
            </a:r>
            <a:r>
              <a:rPr kumimoji="0" lang="zh-CN" altLang="en-US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秩 </a:t>
            </a:r>
            <a:r>
              <a:rPr kumimoji="0" lang="en-US" altLang="zh-CN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+</a:t>
            </a:r>
            <a:r>
              <a:rPr kumimoji="0" lang="en-US" altLang="zh-CN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 </a:t>
            </a:r>
            <a:r>
              <a:rPr kumimoji="0" lang="en-US" altLang="zh-CN"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0" lang="en-US" altLang="zh-CN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 </a:t>
            </a:r>
            <a:r>
              <a:rPr kumimoji="0" lang="zh-CN" altLang="en-US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秩 </a:t>
            </a:r>
            <a:r>
              <a:rPr kumimoji="0" lang="en-US" altLang="zh-CN" b="0">
                <a:latin typeface="Times New Roman" pitchFamily="18" charset="0"/>
                <a:cs typeface="Times New Roman" pitchFamily="18" charset="0"/>
                <a:sym typeface="MT Extra" pitchFamily="18" charset="2"/>
              </a:rPr>
              <a:t>–</a:t>
            </a:r>
            <a:r>
              <a:rPr kumimoji="0" lang="en-US" altLang="zh-CN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 n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等号成立  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  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Ker A 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 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 B</a:t>
            </a:r>
            <a:r>
              <a:rPr kumimoji="0" lang="en-US" altLang="zh-CN">
                <a:latin typeface="Times New Roman" pitchFamily="18" charset="0"/>
                <a:cs typeface="Times New Roman" pitchFamily="18" charset="0"/>
              </a:rPr>
              <a:t> 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56010" name="AutoShape 2"/>
          <p:cNvCxnSpPr>
            <a:cxnSpLocks noChangeShapeType="1"/>
            <a:stCxn id="256002" idx="2"/>
            <a:endCxn id="256003" idx="2"/>
          </p:cNvCxnSpPr>
          <p:nvPr/>
        </p:nvCxnSpPr>
        <p:spPr bwMode="auto">
          <a:xfrm rot="16200000" flipH="1">
            <a:off x="4662488" y="3481388"/>
            <a:ext cx="12700" cy="4933950"/>
          </a:xfrm>
          <a:prstGeom prst="curvedConnector3">
            <a:avLst>
              <a:gd name="adj1" fmla="val 4542861"/>
            </a:avLst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11" name="Rectangle 9"/>
          <p:cNvSpPr>
            <a:spLocks noChangeArrowheads="1"/>
          </p:cNvSpPr>
          <p:nvPr/>
        </p:nvSpPr>
        <p:spPr bwMode="auto">
          <a:xfrm>
            <a:off x="4067175" y="5949950"/>
            <a:ext cx="12239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/>
              <a:t>AB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8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368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76250"/>
            <a:ext cx="8229600" cy="56499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定理</a:t>
            </a:r>
            <a:r>
              <a:rPr lang="en-US" altLang="zh-CN" sz="3600" b="1" dirty="0" smtClean="0">
                <a:latin typeface="Times New Roman" pitchFamily="18" charset="0"/>
              </a:rPr>
              <a:t>:  </a:t>
            </a:r>
            <a:r>
              <a:rPr lang="zh-CN" altLang="en-US" sz="3600" b="1" dirty="0" smtClean="0">
                <a:latin typeface="Times New Roman" pitchFamily="18" charset="0"/>
              </a:rPr>
              <a:t>设矩阵 </a:t>
            </a:r>
            <a:r>
              <a:rPr lang="en-US" altLang="zh-CN" sz="3600" b="1" dirty="0" smtClean="0">
                <a:latin typeface="Times New Roman" pitchFamily="18" charset="0"/>
              </a:rPr>
              <a:t>A , B </a:t>
            </a:r>
            <a:r>
              <a:rPr lang="zh-CN" altLang="en-US" sz="3600" b="1" dirty="0" smtClean="0">
                <a:latin typeface="Times New Roman" pitchFamily="18" charset="0"/>
              </a:rPr>
              <a:t>满足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           </a:t>
            </a:r>
            <a:r>
              <a:rPr lang="en-US" altLang="zh-CN" sz="3600" b="1" dirty="0" smtClean="0">
                <a:latin typeface="Times New Roman" pitchFamily="18" charset="0"/>
              </a:rPr>
              <a:t>A </a:t>
            </a:r>
            <a:r>
              <a:rPr lang="zh-CN" altLang="en-US" sz="3600" b="1" dirty="0" smtClean="0">
                <a:latin typeface="Times New Roman" pitchFamily="18" charset="0"/>
              </a:rPr>
              <a:t>的列数  </a:t>
            </a:r>
            <a:r>
              <a:rPr lang="en-US" altLang="zh-CN" sz="3600" b="1" dirty="0" smtClean="0">
                <a:latin typeface="Times New Roman" pitchFamily="18" charset="0"/>
              </a:rPr>
              <a:t>=  B </a:t>
            </a:r>
            <a:r>
              <a:rPr lang="zh-CN" altLang="en-US" sz="3600" b="1" dirty="0" smtClean="0">
                <a:latin typeface="Times New Roman" pitchFamily="18" charset="0"/>
              </a:rPr>
              <a:t>的行数  </a:t>
            </a:r>
            <a:r>
              <a:rPr lang="en-US" altLang="zh-CN" sz="3600" b="1" dirty="0" smtClean="0">
                <a:latin typeface="Times New Roman" pitchFamily="18" charset="0"/>
              </a:rPr>
              <a:t>=  n 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则有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</a:rPr>
              <a:t> A</a:t>
            </a:r>
            <a:r>
              <a:rPr lang="en-US" altLang="zh-CN" sz="36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秩 </a:t>
            </a:r>
            <a:r>
              <a:rPr lang="en-US" altLang="zh-CN" sz="3600" b="1" dirty="0" smtClean="0">
                <a:latin typeface="Times New Roman" pitchFamily="18" charset="0"/>
              </a:rPr>
              <a:t>, B </a:t>
            </a:r>
            <a:r>
              <a:rPr lang="zh-CN" altLang="en-US" sz="3600" b="1" dirty="0" smtClean="0">
                <a:latin typeface="Times New Roman" pitchFamily="18" charset="0"/>
              </a:rPr>
              <a:t>秩 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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sz="3600" b="1" dirty="0" smtClean="0">
                <a:latin typeface="Times New Roman" pitchFamily="18" charset="0"/>
              </a:rPr>
              <a:t>A B</a:t>
            </a:r>
            <a:r>
              <a:rPr lang="en-US" altLang="zh-CN" sz="36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sz="3600" b="1" dirty="0" smtClean="0">
                <a:latin typeface="Times New Roman" pitchFamily="18" charset="0"/>
              </a:rPr>
              <a:t>秩 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</a:t>
            </a:r>
            <a:r>
              <a:rPr lang="zh-CN" altLang="en-US" sz="3600" b="1" dirty="0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sz="3600" b="1" dirty="0" smtClean="0">
                <a:latin typeface="Times New Roman" pitchFamily="18" charset="0"/>
              </a:rPr>
              <a:t>A</a:t>
            </a:r>
            <a:r>
              <a:rPr lang="en-US" altLang="zh-CN" sz="36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sz="3600" b="1" dirty="0" smtClean="0">
                <a:latin typeface="Times New Roman" pitchFamily="18" charset="0"/>
                <a:sym typeface="Euclid Math One" pitchFamily="18" charset="2"/>
              </a:rPr>
              <a:t>秩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sz="36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B</a:t>
            </a:r>
            <a:r>
              <a:rPr lang="en-US" altLang="zh-CN" sz="36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sz="3600" b="1" dirty="0" smtClean="0">
                <a:latin typeface="Times New Roman" pitchFamily="18" charset="0"/>
                <a:sym typeface="Euclid Math One" pitchFamily="18" charset="2"/>
              </a:rPr>
              <a:t>秩 </a:t>
            </a:r>
            <a:r>
              <a:rPr lang="en-US" altLang="zh-CN" sz="3600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z="36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n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右等号成立  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  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Ker A 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  </a:t>
            </a:r>
            <a:r>
              <a:rPr lang="en-US" altLang="zh-CN" sz="3600" b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B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3600" dirty="0" smtClean="0">
                <a:solidFill>
                  <a:srgbClr val="000000"/>
                </a:solidFill>
                <a:latin typeface="Times New Roman" pitchFamily="18" charset="0"/>
              </a:rPr>
              <a:t>      </a:t>
            </a:r>
            <a:endParaRPr lang="zh-CN" altLang="en-US" sz="36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79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79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79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altLang="zh-CN" b="1" smtClean="0"/>
              <a:t>            </a:t>
            </a:r>
            <a:r>
              <a:rPr lang="zh-CN" altLang="en-US" b="1" smtClean="0"/>
              <a:t>第九章 </a:t>
            </a:r>
            <a:r>
              <a:rPr lang="zh-CN" altLang="en-US" b="1" smtClean="0">
                <a:solidFill>
                  <a:schemeClr val="hlink"/>
                </a:solidFill>
                <a:latin typeface="Times New Roman" pitchFamily="18" charset="0"/>
              </a:rPr>
              <a:t>线性变换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467225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zh-CN" sz="2800" dirty="0" smtClean="0"/>
              <a:t>   </a:t>
            </a:r>
            <a:r>
              <a:rPr lang="en-US" altLang="zh-CN" b="1" dirty="0" smtClean="0">
                <a:latin typeface="Times New Roman" pitchFamily="18" charset="0"/>
              </a:rPr>
              <a:t>1  </a:t>
            </a:r>
            <a:r>
              <a:rPr lang="zh-CN" altLang="en-US" b="1" dirty="0" smtClean="0">
                <a:latin typeface="Times New Roman" pitchFamily="18" charset="0"/>
              </a:rPr>
              <a:t>像空间与核空间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solidFill>
                  <a:srgbClr val="FFFF00"/>
                </a:solidFill>
                <a:latin typeface="Times New Roman" pitchFamily="18" charset="0"/>
              </a:rPr>
              <a:t>2  </a:t>
            </a:r>
            <a:r>
              <a:rPr lang="zh-CN" altLang="en-US" b="1" dirty="0" smtClean="0">
                <a:solidFill>
                  <a:srgbClr val="FFFF00"/>
                </a:solidFill>
                <a:latin typeface="Times New Roman" pitchFamily="18" charset="0"/>
              </a:rPr>
              <a:t>线性映射的矩阵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3  </a:t>
            </a:r>
            <a:r>
              <a:rPr lang="zh-CN" altLang="en-US" b="1" dirty="0" smtClean="0">
                <a:latin typeface="Times New Roman" pitchFamily="18" charset="0"/>
              </a:rPr>
              <a:t>特征值与特征向量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4  </a:t>
            </a:r>
            <a:r>
              <a:rPr lang="zh-CN" altLang="en-US" b="1" dirty="0" smtClean="0">
                <a:latin typeface="Times New Roman" pitchFamily="18" charset="0"/>
              </a:rPr>
              <a:t>不变子空间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5  </a:t>
            </a:r>
            <a:r>
              <a:rPr lang="zh-CN" altLang="en-US" b="1" dirty="0" smtClean="0">
                <a:latin typeface="Times New Roman" pitchFamily="18" charset="0"/>
              </a:rPr>
              <a:t>零化多项式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6  </a:t>
            </a:r>
            <a:r>
              <a:rPr lang="zh-CN" altLang="en-US" b="1" dirty="0" smtClean="0">
                <a:latin typeface="Times New Roman" pitchFamily="18" charset="0"/>
              </a:rPr>
              <a:t>幂零变换的结构</a:t>
            </a:r>
          </a:p>
          <a:p>
            <a:pPr marL="609600" indent="-609600" algn="just"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7  Jordan </a:t>
            </a:r>
            <a:r>
              <a:rPr lang="zh-CN" altLang="en-US" b="1" dirty="0" smtClean="0">
                <a:latin typeface="Times New Roman" pitchFamily="18" charset="0"/>
              </a:rPr>
              <a:t>标准型及其应用</a:t>
            </a:r>
          </a:p>
          <a:p>
            <a:pPr marL="609600" indent="-609600" eaLnBrk="1" hangingPunct="1"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: U </a:t>
            </a:r>
            <a:r>
              <a:rPr lang="en-US" altLang="zh-CN" b="1" smtClean="0"/>
              <a:t>→</a:t>
            </a:r>
            <a:r>
              <a:rPr lang="en-US" altLang="zh-CN" b="1" smtClean="0">
                <a:latin typeface="Times New Roman" pitchFamily="18" charset="0"/>
              </a:rPr>
              <a:t> V </a:t>
            </a:r>
            <a:r>
              <a:rPr lang="zh-CN" altLang="en-US" b="1" smtClean="0">
                <a:latin typeface="Times New Roman" pitchFamily="18" charset="0"/>
              </a:rPr>
              <a:t>是线性映射</a:t>
            </a:r>
            <a:r>
              <a:rPr lang="en-US" altLang="zh-CN" b="1" smtClean="0">
                <a:latin typeface="Times New Roman" pitchFamily="18" charset="0"/>
              </a:rPr>
              <a:t>,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是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U </a:t>
            </a:r>
            <a:r>
              <a:rPr lang="zh-CN" altLang="en-US" b="1" smtClean="0">
                <a:latin typeface="Times New Roman" pitchFamily="18" charset="0"/>
              </a:rPr>
              <a:t>的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基底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基底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则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baseline="-30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59075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9076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  </a:t>
            </a:r>
            <a:r>
              <a:rPr lang="zh-CN" altLang="en-US" sz="4000" b="1" smtClean="0">
                <a:solidFill>
                  <a:schemeClr val="bg1"/>
                </a:solidFill>
              </a:rPr>
              <a:t>线性映射的矩阵</a:t>
            </a:r>
          </a:p>
        </p:txBody>
      </p:sp>
      <p:sp>
        <p:nvSpPr>
          <p:cNvPr id="5699591" name="AutoShape 7"/>
          <p:cNvSpPr>
            <a:spLocks noChangeArrowheads="1"/>
          </p:cNvSpPr>
          <p:nvPr/>
        </p:nvSpPr>
        <p:spPr bwMode="auto">
          <a:xfrm>
            <a:off x="1835150" y="4797425"/>
            <a:ext cx="2808288" cy="792163"/>
          </a:xfrm>
          <a:prstGeom prst="roundRect">
            <a:avLst>
              <a:gd name="adj" fmla="val 32352"/>
            </a:avLst>
          </a:prstGeom>
          <a:solidFill>
            <a:srgbClr val="0000FF">
              <a:alpha val="3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699592" name="AutoShape 8"/>
          <p:cNvSpPr>
            <a:spLocks noChangeArrowheads="1"/>
          </p:cNvSpPr>
          <p:nvPr/>
        </p:nvSpPr>
        <p:spPr bwMode="auto">
          <a:xfrm>
            <a:off x="1476375" y="3429000"/>
            <a:ext cx="1008063" cy="792163"/>
          </a:xfrm>
          <a:prstGeom prst="roundRect">
            <a:avLst>
              <a:gd name="adj" fmla="val 32352"/>
            </a:avLst>
          </a:prstGeom>
          <a:solidFill>
            <a:srgbClr val="FF0000">
              <a:alpha val="3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699593" name="Rectangle 9"/>
          <p:cNvSpPr>
            <a:spLocks noChangeArrowheads="1"/>
          </p:cNvSpPr>
          <p:nvPr/>
        </p:nvSpPr>
        <p:spPr bwMode="auto">
          <a:xfrm>
            <a:off x="5940425" y="3716338"/>
            <a:ext cx="863600" cy="2881312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5699594" name="Object 10"/>
          <p:cNvGraphicFramePr>
            <a:graphicFrameLocks noChangeAspect="1"/>
          </p:cNvGraphicFramePr>
          <p:nvPr/>
        </p:nvGraphicFramePr>
        <p:xfrm>
          <a:off x="1258888" y="3716338"/>
          <a:ext cx="7488237" cy="295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82" name="公式" r:id="rId4" imgW="2730500" imgH="965200" progId="Equation.3">
                  <p:embed/>
                </p:oleObj>
              </mc:Choice>
              <mc:Fallback>
                <p:oleObj name="公式" r:id="rId4" imgW="2730500" imgH="965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716338"/>
                        <a:ext cx="7488237" cy="295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99596" name="Object 12"/>
          <p:cNvGraphicFramePr>
            <a:graphicFrameLocks noChangeAspect="1"/>
          </p:cNvGraphicFramePr>
          <p:nvPr/>
        </p:nvGraphicFramePr>
        <p:xfrm>
          <a:off x="377825" y="3500438"/>
          <a:ext cx="375285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83" name="公式" r:id="rId6" imgW="1409088" imgH="241195" progId="Equation.3">
                  <p:embed/>
                </p:oleObj>
              </mc:Choice>
              <mc:Fallback>
                <p:oleObj name="公式" r:id="rId6" imgW="1409088" imgH="241195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3500438"/>
                        <a:ext cx="3752850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99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699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99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699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9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99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699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9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5699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9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5699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9591" grpId="0" animBg="1"/>
      <p:bldP spid="5699592" grpId="0" animBg="1"/>
      <p:bldP spid="569959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在 </a:t>
            </a:r>
            <a:r>
              <a:rPr lang="en-US" altLang="zh-CN" b="1" smtClean="0">
                <a:latin typeface="Times New Roman" pitchFamily="18" charset="0"/>
              </a:rPr>
              <a:t>U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基</a:t>
            </a: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及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基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下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smtClean="0"/>
              <a:t>A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的矩阵为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baseline="-30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60099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0100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  </a:t>
            </a:r>
            <a:r>
              <a:rPr lang="zh-CN" altLang="en-US" sz="4000" b="1" smtClean="0">
                <a:solidFill>
                  <a:schemeClr val="bg1"/>
                </a:solidFill>
              </a:rPr>
              <a:t>线性映射的矩阵</a:t>
            </a:r>
          </a:p>
        </p:txBody>
      </p:sp>
      <p:graphicFrame>
        <p:nvGraphicFramePr>
          <p:cNvPr id="260101" name="Object 10"/>
          <p:cNvGraphicFramePr>
            <a:graphicFrameLocks noChangeAspect="1"/>
          </p:cNvGraphicFramePr>
          <p:nvPr/>
        </p:nvGraphicFramePr>
        <p:xfrm>
          <a:off x="377825" y="3500438"/>
          <a:ext cx="375285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05" name="公式" r:id="rId4" imgW="1409088" imgH="241195" progId="Equation.3">
                  <p:embed/>
                </p:oleObj>
              </mc:Choice>
              <mc:Fallback>
                <p:oleObj name="公式" r:id="rId4" imgW="1409088" imgH="24119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3500438"/>
                        <a:ext cx="3752850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00622" name="AutoShape 14"/>
          <p:cNvSpPr>
            <a:spLocks noChangeArrowheads="1"/>
          </p:cNvSpPr>
          <p:nvPr/>
        </p:nvSpPr>
        <p:spPr bwMode="auto">
          <a:xfrm>
            <a:off x="4643438" y="3716338"/>
            <a:ext cx="4176712" cy="2881312"/>
          </a:xfrm>
          <a:prstGeom prst="roundRect">
            <a:avLst>
              <a:gd name="adj" fmla="val 8486"/>
            </a:avLst>
          </a:prstGeom>
          <a:solidFill>
            <a:srgbClr val="0000FF">
              <a:alpha val="3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60103" name="Object 15"/>
          <p:cNvGraphicFramePr>
            <a:graphicFrameLocks noChangeAspect="1"/>
          </p:cNvGraphicFramePr>
          <p:nvPr/>
        </p:nvGraphicFramePr>
        <p:xfrm>
          <a:off x="1258888" y="3716338"/>
          <a:ext cx="7488237" cy="295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06" name="公式" r:id="rId6" imgW="2730500" imgH="965200" progId="Equation.3">
                  <p:embed/>
                </p:oleObj>
              </mc:Choice>
              <mc:Fallback>
                <p:oleObj name="公式" r:id="rId6" imgW="2730500" imgH="965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716338"/>
                        <a:ext cx="7488237" cy="295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00624" name="Freeform 16"/>
          <p:cNvSpPr>
            <a:spLocks/>
          </p:cNvSpPr>
          <p:nvPr/>
        </p:nvSpPr>
        <p:spPr bwMode="auto">
          <a:xfrm>
            <a:off x="2987675" y="2781300"/>
            <a:ext cx="3841750" cy="935038"/>
          </a:xfrm>
          <a:custGeom>
            <a:avLst/>
            <a:gdLst>
              <a:gd name="T0" fmla="*/ 0 w 2420"/>
              <a:gd name="T1" fmla="*/ 0 h 589"/>
              <a:gd name="T2" fmla="*/ 2147483647 w 2420"/>
              <a:gd name="T3" fmla="*/ 2147483647 h 589"/>
              <a:gd name="T4" fmla="*/ 2147483647 w 2420"/>
              <a:gd name="T5" fmla="*/ 2147483647 h 589"/>
              <a:gd name="T6" fmla="*/ 2147483647 w 2420"/>
              <a:gd name="T7" fmla="*/ 2147483647 h 589"/>
              <a:gd name="T8" fmla="*/ 2147483647 w 2420"/>
              <a:gd name="T9" fmla="*/ 2147483647 h 5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20"/>
              <a:gd name="T16" fmla="*/ 0 h 589"/>
              <a:gd name="T17" fmla="*/ 2420 w 2420"/>
              <a:gd name="T18" fmla="*/ 589 h 58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20" h="589">
                <a:moveTo>
                  <a:pt x="0" y="0"/>
                </a:moveTo>
                <a:cubicBezTo>
                  <a:pt x="488" y="7"/>
                  <a:pt x="976" y="15"/>
                  <a:pt x="1316" y="45"/>
                </a:cubicBezTo>
                <a:cubicBezTo>
                  <a:pt x="1656" y="75"/>
                  <a:pt x="1867" y="128"/>
                  <a:pt x="2041" y="181"/>
                </a:cubicBezTo>
                <a:cubicBezTo>
                  <a:pt x="2215" y="234"/>
                  <a:pt x="2298" y="295"/>
                  <a:pt x="2359" y="363"/>
                </a:cubicBezTo>
                <a:cubicBezTo>
                  <a:pt x="2420" y="431"/>
                  <a:pt x="2412" y="510"/>
                  <a:pt x="2404" y="589"/>
                </a:cubicBezTo>
              </a:path>
            </a:pathLst>
          </a:cu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0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00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0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00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00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0622" grpId="0" animBg="1"/>
      <p:bldP spid="57006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5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90550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M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3,4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smtClean="0">
                <a:latin typeface="Times New Roman" pitchFamily="18" charset="0"/>
              </a:rPr>
              <a:t>F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 =  </a:t>
            </a:r>
            <a:r>
              <a:rPr lang="zh-CN" altLang="en-US" b="1" smtClean="0">
                <a:latin typeface="Times New Roman" pitchFamily="18" charset="0"/>
              </a:rPr>
              <a:t>有限域 </a:t>
            </a:r>
            <a:r>
              <a:rPr lang="en-US" altLang="zh-CN" b="1" smtClean="0">
                <a:latin typeface="Times New Roman" pitchFamily="18" charset="0"/>
              </a:rPr>
              <a:t>F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上  </a:t>
            </a:r>
            <a:r>
              <a:rPr lang="en-US" altLang="zh-CN" b="1" smtClean="0">
                <a:latin typeface="Times New Roman" pitchFamily="18" charset="0"/>
              </a:rPr>
              <a:t>3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zh-CN" b="1" smtClean="0">
                <a:latin typeface="Times New Roman" pitchFamily="18" charset="0"/>
              </a:rPr>
              <a:t> 4 </a:t>
            </a:r>
            <a:r>
              <a:rPr lang="zh-CN" altLang="en-US" b="1" smtClean="0">
                <a:latin typeface="Times New Roman" pitchFamily="18" charset="0"/>
              </a:rPr>
              <a:t>矩阵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在矩阵加法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数乘下构成的线性空间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问题转化为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在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M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3,4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smtClean="0">
                <a:latin typeface="Times New Roman" pitchFamily="18" charset="0"/>
              </a:rPr>
              <a:t>F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中</a:t>
            </a:r>
            <a:r>
              <a:rPr lang="zh-CN" altLang="en-US" b="1" smtClean="0">
                <a:latin typeface="Times New Roman" pitchFamily="18" charset="0"/>
              </a:rPr>
              <a:t>能否用以下矩阵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线性表出</a:t>
            </a:r>
          </a:p>
        </p:txBody>
      </p:sp>
      <p:graphicFrame>
        <p:nvGraphicFramePr>
          <p:cNvPr id="4875267" name="Object 3"/>
          <p:cNvGraphicFramePr>
            <a:graphicFrameLocks noChangeAspect="1"/>
          </p:cNvGraphicFramePr>
          <p:nvPr/>
        </p:nvGraphicFramePr>
        <p:xfrm>
          <a:off x="468313" y="2924175"/>
          <a:ext cx="2373312" cy="175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43" name="公式" r:id="rId3" imgW="965200" imgH="711200" progId="Equation.3">
                  <p:embed/>
                </p:oleObj>
              </mc:Choice>
              <mc:Fallback>
                <p:oleObj name="公式" r:id="rId3" imgW="965200" imgH="71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924175"/>
                        <a:ext cx="2373312" cy="175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5268" name="Object 4"/>
          <p:cNvGraphicFramePr>
            <a:graphicFrameLocks noChangeAspect="1"/>
          </p:cNvGraphicFramePr>
          <p:nvPr/>
        </p:nvGraphicFramePr>
        <p:xfrm>
          <a:off x="3059113" y="2924175"/>
          <a:ext cx="2735262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44" name="公式" r:id="rId5" imgW="1117600" imgH="711200" progId="Equation.3">
                  <p:embed/>
                </p:oleObj>
              </mc:Choice>
              <mc:Fallback>
                <p:oleObj name="公式" r:id="rId5" imgW="11176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2924175"/>
                        <a:ext cx="2735262" cy="174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5269" name="Object 5"/>
          <p:cNvGraphicFramePr>
            <a:graphicFrameLocks noChangeAspect="1"/>
          </p:cNvGraphicFramePr>
          <p:nvPr/>
        </p:nvGraphicFramePr>
        <p:xfrm>
          <a:off x="6156325" y="2852738"/>
          <a:ext cx="2536825" cy="180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45" name="公式" r:id="rId7" imgW="1002865" imgH="710891" progId="Equation.3">
                  <p:embed/>
                </p:oleObj>
              </mc:Choice>
              <mc:Fallback>
                <p:oleObj name="公式" r:id="rId7" imgW="1002865" imgH="71089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2852738"/>
                        <a:ext cx="2536825" cy="180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5270" name="Object 6"/>
          <p:cNvGraphicFramePr>
            <a:graphicFrameLocks noChangeAspect="1"/>
          </p:cNvGraphicFramePr>
          <p:nvPr/>
        </p:nvGraphicFramePr>
        <p:xfrm>
          <a:off x="3419475" y="4797425"/>
          <a:ext cx="2232025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46" name="公式" r:id="rId9" imgW="927100" imgH="711200" progId="Equation.3">
                  <p:embed/>
                </p:oleObj>
              </mc:Choice>
              <mc:Fallback>
                <p:oleObj name="公式" r:id="rId9" imgW="927100" imgH="71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797425"/>
                        <a:ext cx="2232025" cy="171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875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875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875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875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875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75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75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75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在 </a:t>
            </a:r>
            <a:r>
              <a:rPr lang="en-US" altLang="zh-CN" b="1" smtClean="0">
                <a:latin typeface="Times New Roman" pitchFamily="18" charset="0"/>
              </a:rPr>
              <a:t>U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基</a:t>
            </a: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及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基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下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smtClean="0"/>
              <a:t>A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的矩阵为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baseline="-30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61123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1124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  </a:t>
            </a:r>
            <a:r>
              <a:rPr lang="zh-CN" altLang="en-US" sz="4000" b="1" smtClean="0">
                <a:solidFill>
                  <a:schemeClr val="bg1"/>
                </a:solidFill>
              </a:rPr>
              <a:t>线性映射的矩阵</a:t>
            </a:r>
          </a:p>
        </p:txBody>
      </p:sp>
      <p:sp>
        <p:nvSpPr>
          <p:cNvPr id="5710855" name="AutoShape 7"/>
          <p:cNvSpPr>
            <a:spLocks noChangeArrowheads="1"/>
          </p:cNvSpPr>
          <p:nvPr/>
        </p:nvSpPr>
        <p:spPr bwMode="auto">
          <a:xfrm>
            <a:off x="7740650" y="3860800"/>
            <a:ext cx="792163" cy="792163"/>
          </a:xfrm>
          <a:prstGeom prst="roundRect">
            <a:avLst>
              <a:gd name="adj" fmla="val 8486"/>
            </a:avLst>
          </a:prstGeom>
          <a:solidFill>
            <a:srgbClr val="0000FF">
              <a:alpha val="3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61126" name="Object 8"/>
          <p:cNvGraphicFramePr>
            <a:graphicFrameLocks noChangeAspect="1"/>
          </p:cNvGraphicFramePr>
          <p:nvPr/>
        </p:nvGraphicFramePr>
        <p:xfrm>
          <a:off x="539750" y="3933825"/>
          <a:ext cx="7802563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78" name="公式" r:id="rId4" imgW="2844800" imgH="241300" progId="Equation.3">
                  <p:embed/>
                </p:oleObj>
              </mc:Choice>
              <mc:Fallback>
                <p:oleObj name="公式" r:id="rId4" imgW="2844800" imgH="241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933825"/>
                        <a:ext cx="7802563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10857" name="Freeform 9"/>
          <p:cNvSpPr>
            <a:spLocks/>
          </p:cNvSpPr>
          <p:nvPr/>
        </p:nvSpPr>
        <p:spPr bwMode="auto">
          <a:xfrm>
            <a:off x="3132138" y="2781300"/>
            <a:ext cx="4994275" cy="1077913"/>
          </a:xfrm>
          <a:custGeom>
            <a:avLst/>
            <a:gdLst>
              <a:gd name="T0" fmla="*/ 0 w 2420"/>
              <a:gd name="T1" fmla="*/ 0 h 589"/>
              <a:gd name="T2" fmla="*/ 2147483647 w 2420"/>
              <a:gd name="T3" fmla="*/ 2147483647 h 589"/>
              <a:gd name="T4" fmla="*/ 2147483647 w 2420"/>
              <a:gd name="T5" fmla="*/ 2147483647 h 589"/>
              <a:gd name="T6" fmla="*/ 2147483647 w 2420"/>
              <a:gd name="T7" fmla="*/ 2147483647 h 589"/>
              <a:gd name="T8" fmla="*/ 2147483647 w 2420"/>
              <a:gd name="T9" fmla="*/ 2147483647 h 5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20"/>
              <a:gd name="T16" fmla="*/ 0 h 589"/>
              <a:gd name="T17" fmla="*/ 2420 w 2420"/>
              <a:gd name="T18" fmla="*/ 589 h 58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20" h="589">
                <a:moveTo>
                  <a:pt x="0" y="0"/>
                </a:moveTo>
                <a:cubicBezTo>
                  <a:pt x="488" y="7"/>
                  <a:pt x="976" y="15"/>
                  <a:pt x="1316" y="45"/>
                </a:cubicBezTo>
                <a:cubicBezTo>
                  <a:pt x="1656" y="75"/>
                  <a:pt x="1867" y="128"/>
                  <a:pt x="2041" y="181"/>
                </a:cubicBezTo>
                <a:cubicBezTo>
                  <a:pt x="2215" y="234"/>
                  <a:pt x="2298" y="295"/>
                  <a:pt x="2359" y="363"/>
                </a:cubicBezTo>
                <a:cubicBezTo>
                  <a:pt x="2420" y="431"/>
                  <a:pt x="2412" y="510"/>
                  <a:pt x="2404" y="589"/>
                </a:cubicBezTo>
              </a:path>
            </a:pathLst>
          </a:cu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10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0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10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10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0855" grpId="0" animBg="1"/>
      <p:bldP spid="5710857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mtClean="0"/>
              <a:t>                        </a:t>
            </a:r>
            <a:r>
              <a:rPr lang="en-US" altLang="zh-CN" sz="3600" b="1" smtClean="0">
                <a:latin typeface="Times New Roman" pitchFamily="18" charset="0"/>
              </a:rPr>
              <a:t>U                   V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                                    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</a:t>
            </a:r>
            <a:r>
              <a:rPr lang="en-US" altLang="zh-CN" b="1" smtClean="0"/>
              <a:t>A</a:t>
            </a:r>
            <a:r>
              <a:rPr lang="en-US" altLang="zh-CN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 =  </a:t>
            </a:r>
            <a:r>
              <a:rPr lang="en-US" altLang="zh-CN" b="1" smtClean="0"/>
              <a:t>A</a:t>
            </a:r>
            <a:r>
              <a:rPr lang="en-US" altLang="zh-CN" b="1" i="1" smtClean="0"/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… 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262147" name="Line 3"/>
          <p:cNvSpPr>
            <a:spLocks noChangeShapeType="1"/>
          </p:cNvSpPr>
          <p:nvPr/>
        </p:nvSpPr>
        <p:spPr bwMode="auto">
          <a:xfrm>
            <a:off x="4140200" y="981075"/>
            <a:ext cx="1081088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62148" name="Rectangle 4"/>
          <p:cNvSpPr>
            <a:spLocks noChangeArrowheads="1"/>
          </p:cNvSpPr>
          <p:nvPr/>
        </p:nvSpPr>
        <p:spPr bwMode="auto">
          <a:xfrm>
            <a:off x="4427538" y="333375"/>
            <a:ext cx="4746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827088" y="2708275"/>
            <a:ext cx="1512887" cy="792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prstDash val="lgDashDot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151173" name="Object 5"/>
          <p:cNvGraphicFramePr>
            <a:graphicFrameLocks noChangeAspect="1"/>
          </p:cNvGraphicFramePr>
          <p:nvPr/>
        </p:nvGraphicFramePr>
        <p:xfrm>
          <a:off x="2108200" y="3716338"/>
          <a:ext cx="5002213" cy="279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01" name="公式" r:id="rId3" imgW="1879600" imgH="939800" progId="Equation.3">
                  <p:embed/>
                </p:oleObj>
              </mc:Choice>
              <mc:Fallback>
                <p:oleObj name="公式" r:id="rId3" imgW="1879600" imgH="939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0" y="3716338"/>
                        <a:ext cx="5002213" cy="279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51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51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15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9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mtClean="0"/>
              <a:t>                        </a:t>
            </a:r>
            <a:r>
              <a:rPr lang="en-US" altLang="zh-CN" sz="3600" b="1" smtClean="0">
                <a:latin typeface="Times New Roman" pitchFamily="18" charset="0"/>
              </a:rPr>
              <a:t>U                   V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                                    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</a:t>
            </a:r>
            <a:r>
              <a:rPr lang="en-US" altLang="zh-CN" b="1" smtClean="0"/>
              <a:t>A</a:t>
            </a:r>
            <a:r>
              <a:rPr lang="en-US" altLang="zh-CN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 =  </a:t>
            </a:r>
            <a:r>
              <a:rPr lang="en-US" altLang="zh-CN" b="1" smtClean="0"/>
              <a:t>A</a:t>
            </a:r>
            <a:r>
              <a:rPr lang="en-US" altLang="zh-CN" b="1" i="1" smtClean="0"/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… 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263171" name="Line 3"/>
          <p:cNvSpPr>
            <a:spLocks noChangeShapeType="1"/>
          </p:cNvSpPr>
          <p:nvPr/>
        </p:nvSpPr>
        <p:spPr bwMode="auto">
          <a:xfrm>
            <a:off x="4140200" y="981075"/>
            <a:ext cx="1081088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4427538" y="333375"/>
            <a:ext cx="4746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152197" name="AutoShape 5"/>
          <p:cNvSpPr>
            <a:spLocks noChangeArrowheads="1"/>
          </p:cNvSpPr>
          <p:nvPr/>
        </p:nvSpPr>
        <p:spPr bwMode="auto">
          <a:xfrm>
            <a:off x="3779838" y="3644900"/>
            <a:ext cx="4967287" cy="2952750"/>
          </a:xfrm>
          <a:prstGeom prst="roundRect">
            <a:avLst>
              <a:gd name="adj" fmla="val 8977"/>
            </a:avLst>
          </a:prstGeom>
          <a:solidFill>
            <a:srgbClr val="0000FF">
              <a:alpha val="3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152198" name="AutoShape 6"/>
          <p:cNvSpPr>
            <a:spLocks noChangeArrowheads="1"/>
          </p:cNvSpPr>
          <p:nvPr/>
        </p:nvSpPr>
        <p:spPr bwMode="auto">
          <a:xfrm>
            <a:off x="2916238" y="2781300"/>
            <a:ext cx="4535487" cy="719138"/>
          </a:xfrm>
          <a:prstGeom prst="roundRect">
            <a:avLst>
              <a:gd name="adj" fmla="val 23181"/>
            </a:avLst>
          </a:prstGeom>
          <a:solidFill>
            <a:srgbClr val="FF0000">
              <a:alpha val="3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152199" name="Object 7"/>
          <p:cNvGraphicFramePr>
            <a:graphicFrameLocks noChangeAspect="1"/>
          </p:cNvGraphicFramePr>
          <p:nvPr/>
        </p:nvGraphicFramePr>
        <p:xfrm>
          <a:off x="468313" y="3644900"/>
          <a:ext cx="8213725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27" name="公式" r:id="rId3" imgW="3086100" imgH="965200" progId="Equation.3">
                  <p:embed/>
                </p:oleObj>
              </mc:Choice>
              <mc:Fallback>
                <p:oleObj name="公式" r:id="rId3" imgW="3086100" imgH="965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644900"/>
                        <a:ext cx="8213725" cy="287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176" name="Rectangle 9"/>
          <p:cNvSpPr>
            <a:spLocks noChangeArrowheads="1"/>
          </p:cNvSpPr>
          <p:nvPr/>
        </p:nvSpPr>
        <p:spPr bwMode="auto">
          <a:xfrm>
            <a:off x="827088" y="2708275"/>
            <a:ext cx="1512887" cy="792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prstDash val="lgDashDot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5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152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152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2197" grpId="0" animBg="1"/>
      <p:bldP spid="6152198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mtClean="0"/>
              <a:t>                        </a:t>
            </a:r>
            <a:r>
              <a:rPr lang="en-US" altLang="zh-CN" sz="3600" b="1" smtClean="0">
                <a:latin typeface="Times New Roman" pitchFamily="18" charset="0"/>
              </a:rPr>
              <a:t>U                   V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                                    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        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   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264195" name="Line 3"/>
          <p:cNvSpPr>
            <a:spLocks noChangeShapeType="1"/>
          </p:cNvSpPr>
          <p:nvPr/>
        </p:nvSpPr>
        <p:spPr bwMode="auto">
          <a:xfrm>
            <a:off x="4140200" y="981075"/>
            <a:ext cx="1081088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64196" name="Rectangle 4"/>
          <p:cNvSpPr>
            <a:spLocks noChangeArrowheads="1"/>
          </p:cNvSpPr>
          <p:nvPr/>
        </p:nvSpPr>
        <p:spPr bwMode="auto">
          <a:xfrm>
            <a:off x="4427538" y="333375"/>
            <a:ext cx="4746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</a:rPr>
              <a:t>A</a:t>
            </a:r>
          </a:p>
        </p:txBody>
      </p:sp>
      <p:graphicFrame>
        <p:nvGraphicFramePr>
          <p:cNvPr id="6153221" name="Object 5"/>
          <p:cNvGraphicFramePr>
            <a:graphicFrameLocks noChangeAspect="1"/>
          </p:cNvGraphicFramePr>
          <p:nvPr/>
        </p:nvGraphicFramePr>
        <p:xfrm>
          <a:off x="1692275" y="3644900"/>
          <a:ext cx="6961188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54" name="公式" r:id="rId3" imgW="2616200" imgH="965200" progId="Equation.3">
                  <p:embed/>
                </p:oleObj>
              </mc:Choice>
              <mc:Fallback>
                <p:oleObj name="公式" r:id="rId3" imgW="2616200" imgH="965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644900"/>
                        <a:ext cx="6961188" cy="287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3222" name="Line 6"/>
          <p:cNvSpPr>
            <a:spLocks noChangeShapeType="1"/>
          </p:cNvSpPr>
          <p:nvPr/>
        </p:nvSpPr>
        <p:spPr bwMode="auto">
          <a:xfrm>
            <a:off x="4284663" y="3284538"/>
            <a:ext cx="1081087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153223" name="Rectangle 7"/>
          <p:cNvSpPr>
            <a:spLocks noChangeArrowheads="1"/>
          </p:cNvSpPr>
          <p:nvPr/>
        </p:nvSpPr>
        <p:spPr bwMode="auto">
          <a:xfrm>
            <a:off x="4500563" y="2420938"/>
            <a:ext cx="5111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6153224" name="Line 8"/>
          <p:cNvSpPr>
            <a:spLocks noChangeShapeType="1"/>
          </p:cNvSpPr>
          <p:nvPr/>
        </p:nvSpPr>
        <p:spPr bwMode="auto">
          <a:xfrm>
            <a:off x="3419475" y="1557338"/>
            <a:ext cx="0" cy="1223962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153225" name="Line 9"/>
          <p:cNvSpPr>
            <a:spLocks noChangeShapeType="1"/>
          </p:cNvSpPr>
          <p:nvPr/>
        </p:nvSpPr>
        <p:spPr bwMode="auto">
          <a:xfrm>
            <a:off x="6011863" y="1557338"/>
            <a:ext cx="0" cy="1223962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153226" name="AutoShape 10"/>
          <p:cNvSpPr>
            <a:spLocks noChangeArrowheads="1"/>
          </p:cNvSpPr>
          <p:nvPr/>
        </p:nvSpPr>
        <p:spPr bwMode="auto">
          <a:xfrm>
            <a:off x="1619250" y="3644900"/>
            <a:ext cx="1079500" cy="2808288"/>
          </a:xfrm>
          <a:prstGeom prst="roundRect">
            <a:avLst>
              <a:gd name="adj" fmla="val 23181"/>
            </a:avLst>
          </a:prstGeom>
          <a:solidFill>
            <a:srgbClr val="FF0000">
              <a:alpha val="3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153227" name="AutoShape 11"/>
          <p:cNvSpPr>
            <a:spLocks noChangeArrowheads="1"/>
          </p:cNvSpPr>
          <p:nvPr/>
        </p:nvSpPr>
        <p:spPr bwMode="auto">
          <a:xfrm>
            <a:off x="3779838" y="3644900"/>
            <a:ext cx="4967287" cy="2952750"/>
          </a:xfrm>
          <a:prstGeom prst="roundRect">
            <a:avLst>
              <a:gd name="adj" fmla="val 8977"/>
            </a:avLst>
          </a:prstGeom>
          <a:solidFill>
            <a:srgbClr val="0000FF">
              <a:alpha val="3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53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153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153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53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53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53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153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53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53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53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53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15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153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615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3222" grpId="0" animBg="1"/>
      <p:bldP spid="6153223" grpId="0"/>
      <p:bldP spid="6153224" grpId="0" animBg="1"/>
      <p:bldP spid="6153225" grpId="0" animBg="1"/>
      <p:bldP spid="6153226" grpId="0" animBg="1"/>
      <p:bldP spid="6153227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229600" cy="42814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取定 </a:t>
            </a:r>
            <a:r>
              <a:rPr lang="en-US" altLang="zh-CN" b="1" smtClean="0">
                <a:latin typeface="Times New Roman" pitchFamily="18" charset="0"/>
              </a:rPr>
              <a:t>U </a:t>
            </a:r>
            <a:r>
              <a:rPr lang="zh-CN" altLang="en-US" b="1" smtClean="0">
                <a:latin typeface="Times New Roman" pitchFamily="18" charset="0"/>
              </a:rPr>
              <a:t>的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基</a:t>
            </a: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基</a:t>
            </a:r>
            <a:r>
              <a:rPr lang="zh-CN" altLang="en-US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设线性映射 </a:t>
            </a:r>
            <a:r>
              <a:rPr lang="en-US" altLang="zh-CN" b="1" smtClean="0"/>
              <a:t>A</a:t>
            </a:r>
            <a:r>
              <a:rPr lang="en-US" altLang="zh-CN" b="1" i="1" smtClean="0"/>
              <a:t> </a:t>
            </a:r>
            <a:r>
              <a:rPr lang="en-US" altLang="zh-CN" b="1" smtClean="0">
                <a:latin typeface="Times New Roman" pitchFamily="18" charset="0"/>
              </a:rPr>
              <a:t>: U </a:t>
            </a:r>
            <a:r>
              <a:rPr lang="en-US" altLang="zh-CN" b="1" smtClean="0"/>
              <a:t>→</a:t>
            </a:r>
            <a:r>
              <a:rPr lang="en-US" altLang="zh-CN" b="1" smtClean="0">
                <a:latin typeface="Times New Roman" pitchFamily="18" charset="0"/>
              </a:rPr>
              <a:t> V  </a:t>
            </a:r>
            <a:r>
              <a:rPr lang="zh-CN" altLang="en-US" b="1" smtClean="0">
                <a:latin typeface="Times New Roman" pitchFamily="18" charset="0"/>
              </a:rPr>
              <a:t>在这两个基底下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的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矩阵为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A .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则</a:t>
            </a: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en-US" altLang="zh-CN" b="1" smtClean="0"/>
              <a:t>A</a:t>
            </a:r>
            <a:r>
              <a:rPr lang="en-US" altLang="zh-CN" b="1" i="1" smtClean="0"/>
              <a:t> </a:t>
            </a:r>
            <a:r>
              <a:rPr lang="zh-CN" altLang="en-US" b="1" smtClean="0">
                <a:latin typeface="Times New Roman" pitchFamily="18" charset="0"/>
              </a:rPr>
              <a:t>将 </a:t>
            </a:r>
            <a:r>
              <a:rPr lang="en-US" altLang="zh-CN" b="1" smtClean="0">
                <a:latin typeface="Times New Roman" pitchFamily="18" charset="0"/>
              </a:rPr>
              <a:t>U </a:t>
            </a:r>
            <a:r>
              <a:rPr lang="zh-CN" altLang="en-US" b="1" smtClean="0">
                <a:latin typeface="Times New Roman" pitchFamily="18" charset="0"/>
              </a:rPr>
              <a:t>中坐标为 </a:t>
            </a:r>
            <a:r>
              <a:rPr lang="en-US" altLang="zh-CN" b="1" smtClean="0">
                <a:latin typeface="Times New Roman" pitchFamily="18" charset="0"/>
              </a:rPr>
              <a:t>X </a:t>
            </a:r>
            <a:r>
              <a:rPr lang="zh-CN" altLang="en-US" b="1" smtClean="0">
                <a:latin typeface="Times New Roman" pitchFamily="18" charset="0"/>
              </a:rPr>
              <a:t>的向量</a:t>
            </a:r>
            <a:r>
              <a:rPr lang="en-US" altLang="zh-CN" b="1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变为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中坐标为 </a:t>
            </a:r>
            <a:r>
              <a:rPr lang="en-US" altLang="zh-CN" b="1" smtClean="0">
                <a:latin typeface="Times New Roman" pitchFamily="18" charset="0"/>
              </a:rPr>
              <a:t>A X </a:t>
            </a:r>
            <a:r>
              <a:rPr lang="zh-CN" altLang="en-US" b="1" smtClean="0">
                <a:latin typeface="Times New Roman" pitchFamily="18" charset="0"/>
              </a:rPr>
              <a:t>的向量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  <p:pic>
        <p:nvPicPr>
          <p:cNvPr id="265219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5220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  </a:t>
            </a:r>
            <a:r>
              <a:rPr lang="zh-CN" altLang="en-US" sz="4000" b="1" smtClean="0">
                <a:solidFill>
                  <a:schemeClr val="bg1"/>
                </a:solidFill>
              </a:rPr>
              <a:t>映射的矩阵在计算中非常重要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取定 </a:t>
            </a:r>
            <a:r>
              <a:rPr lang="en-US" altLang="zh-CN" b="1" smtClean="0">
                <a:latin typeface="Times New Roman" pitchFamily="18" charset="0"/>
              </a:rPr>
              <a:t>U </a:t>
            </a:r>
            <a:r>
              <a:rPr lang="zh-CN" altLang="en-US" b="1" smtClean="0">
                <a:latin typeface="Times New Roman" pitchFamily="18" charset="0"/>
              </a:rPr>
              <a:t>的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基</a:t>
            </a: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基</a:t>
            </a:r>
            <a:r>
              <a:rPr lang="zh-CN" altLang="en-US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映射       </a:t>
            </a:r>
            <a:r>
              <a:rPr lang="en-US" altLang="zh-CN" b="1" smtClean="0">
                <a:latin typeface="Times New Roman" pitchFamily="18" charset="0"/>
              </a:rPr>
              <a:t>Hom( U , V )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M</a:t>
            </a:r>
            <a:r>
              <a:rPr lang="en-US" altLang="zh-CN" sz="3600" b="1" baseline="-30000" smtClean="0">
                <a:latin typeface="Times New Roman" pitchFamily="18" charset="0"/>
              </a:rPr>
              <a:t>m , n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K )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        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           </a:t>
            </a:r>
            <a:r>
              <a:rPr lang="en-US" altLang="zh-CN" smtClean="0">
                <a:latin typeface="Euclid Extra" pitchFamily="18" charset="2"/>
                <a:sym typeface="MT Extra" pitchFamily="18" charset="2"/>
              </a:rPr>
              <a:t>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A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是两个线性空间的同构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.</a:t>
            </a:r>
          </a:p>
        </p:txBody>
      </p:sp>
      <p:pic>
        <p:nvPicPr>
          <p:cNvPr id="266243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44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 </a:t>
            </a:r>
            <a:r>
              <a:rPr lang="en-US" altLang="zh-CN" sz="3600" b="1" smtClean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Hom( U , V )    M</a:t>
            </a:r>
            <a:r>
              <a:rPr lang="en-US" altLang="zh-CN" sz="4000" b="1" baseline="-30000" smtClean="0">
                <a:solidFill>
                  <a:schemeClr val="bg1"/>
                </a:solidFill>
                <a:latin typeface="Times New Roman" pitchFamily="18" charset="0"/>
              </a:rPr>
              <a:t>m , n</a:t>
            </a:r>
            <a:r>
              <a:rPr lang="en-US" altLang="zh-CN" sz="3600" b="1" smtClean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( K )</a:t>
            </a:r>
            <a:endParaRPr lang="en-US" altLang="zh-CN" sz="3600" b="1" baseline="-30000" smtClean="0">
              <a:solidFill>
                <a:schemeClr val="bg1"/>
              </a:solidFill>
              <a:latin typeface="Times New Roman" pitchFamily="18" charset="0"/>
            </a:endParaRPr>
          </a:p>
        </p:txBody>
      </p:sp>
      <p:graphicFrame>
        <p:nvGraphicFramePr>
          <p:cNvPr id="266245" name="Object 7"/>
          <p:cNvGraphicFramePr>
            <a:graphicFrameLocks noChangeAspect="1"/>
          </p:cNvGraphicFramePr>
          <p:nvPr/>
        </p:nvGraphicFramePr>
        <p:xfrm>
          <a:off x="755650" y="4076700"/>
          <a:ext cx="7802563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96" name="公式" r:id="rId4" imgW="2844800" imgH="241300" progId="Equation.3">
                  <p:embed/>
                </p:oleObj>
              </mc:Choice>
              <mc:Fallback>
                <p:oleObj name="公式" r:id="rId4" imgW="2844800" imgH="241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076700"/>
                        <a:ext cx="7802563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0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65650"/>
          </a:xfrm>
        </p:spPr>
        <p:txBody>
          <a:bodyPr/>
          <a:lstStyle/>
          <a:p>
            <a:pPr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设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U , V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是线性空间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,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是</a:t>
            </a:r>
          </a:p>
          <a:p>
            <a:pPr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U </a:t>
            </a:r>
            <a:r>
              <a:rPr lang="zh-CN" altLang="en-US" b="1" dirty="0" smtClean="0">
                <a:latin typeface="Times New Roman" pitchFamily="18" charset="0"/>
              </a:rPr>
              <a:t>的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基底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基底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则</a:t>
            </a:r>
          </a:p>
          <a:p>
            <a:pPr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全体基本</a:t>
            </a:r>
            <a:r>
              <a:rPr lang="zh-CN" altLang="en-US" b="1" dirty="0" smtClean="0">
                <a:latin typeface="Times New Roman" pitchFamily="18" charset="0"/>
              </a:rPr>
              <a:t>映射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</a:t>
            </a:r>
            <a:r>
              <a:rPr lang="en-US" altLang="zh-CN" b="1" dirty="0" err="1" smtClean="0"/>
              <a:t>E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j</a:t>
            </a:r>
            <a:r>
              <a:rPr lang="en-US" altLang="zh-CN" b="1" dirty="0" smtClean="0">
                <a:latin typeface="Times New Roman" pitchFamily="18" charset="0"/>
              </a:rPr>
              <a:t> : U → V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</a:p>
          <a:p>
            <a:pPr>
              <a:lnSpc>
                <a:spcPct val="135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构成线性空间 </a:t>
            </a:r>
            <a:r>
              <a:rPr lang="en-US" altLang="zh-CN" b="1" dirty="0" err="1" smtClean="0">
                <a:latin typeface="Times New Roman" pitchFamily="18" charset="0"/>
              </a:rPr>
              <a:t>Hom</a:t>
            </a:r>
            <a:r>
              <a:rPr lang="en-US" altLang="zh-CN" b="1" dirty="0" smtClean="0">
                <a:latin typeface="Times New Roman" pitchFamily="18" charset="0"/>
              </a:rPr>
              <a:t>( U , V ) </a:t>
            </a:r>
            <a:r>
              <a:rPr lang="zh-CN" altLang="en-US" b="1" dirty="0" smtClean="0">
                <a:latin typeface="Times New Roman" pitchFamily="18" charset="0"/>
              </a:rPr>
              <a:t>的基底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</p:txBody>
      </p:sp>
      <p:pic>
        <p:nvPicPr>
          <p:cNvPr id="267267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726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44450"/>
            <a:ext cx="8229600" cy="1143000"/>
          </a:xfrm>
        </p:spPr>
        <p:txBody>
          <a:bodyPr/>
          <a:lstStyle/>
          <a:p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基本矩阵 对应 基本映射</a:t>
            </a:r>
          </a:p>
        </p:txBody>
      </p:sp>
      <p:graphicFrame>
        <p:nvGraphicFramePr>
          <p:cNvPr id="6147077" name="Object 5"/>
          <p:cNvGraphicFramePr>
            <a:graphicFrameLocks noChangeAspect="1"/>
          </p:cNvGraphicFramePr>
          <p:nvPr/>
        </p:nvGraphicFramePr>
        <p:xfrm>
          <a:off x="1408113" y="4076700"/>
          <a:ext cx="6234112" cy="124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20" name="公式" r:id="rId4" imgW="2286000" imgH="457200" progId="Equation.3">
                  <p:embed/>
                </p:oleObj>
              </mc:Choice>
              <mc:Fallback>
                <p:oleObj name="公式" r:id="rId4" imgW="22860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113" y="4076700"/>
                        <a:ext cx="6234112" cy="124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7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147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0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1470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470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470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57314" name="AutoShape 2"/>
          <p:cNvCxnSpPr>
            <a:cxnSpLocks noChangeShapeType="1"/>
            <a:stCxn id="268291" idx="0"/>
            <a:endCxn id="268292" idx="0"/>
          </p:cNvCxnSpPr>
          <p:nvPr/>
        </p:nvCxnSpPr>
        <p:spPr bwMode="auto">
          <a:xfrm rot="5400000" flipV="1">
            <a:off x="4661694" y="2763044"/>
            <a:ext cx="1588" cy="4933950"/>
          </a:xfrm>
          <a:prstGeom prst="curvedConnector3">
            <a:avLst>
              <a:gd name="adj1" fmla="val -50900014"/>
            </a:avLst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8291" name="AutoShape 3"/>
          <p:cNvSpPr>
            <a:spLocks noChangeArrowheads="1"/>
          </p:cNvSpPr>
          <p:nvPr/>
        </p:nvSpPr>
        <p:spPr bwMode="auto">
          <a:xfrm>
            <a:off x="1835150" y="5229225"/>
            <a:ext cx="720725" cy="719138"/>
          </a:xfrm>
          <a:prstGeom prst="roundRect">
            <a:avLst>
              <a:gd name="adj" fmla="val 16667"/>
            </a:avLst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68292" name="AutoShape 4"/>
          <p:cNvSpPr>
            <a:spLocks noChangeArrowheads="1"/>
          </p:cNvSpPr>
          <p:nvPr/>
        </p:nvSpPr>
        <p:spPr bwMode="auto">
          <a:xfrm>
            <a:off x="6732588" y="5229225"/>
            <a:ext cx="792162" cy="719138"/>
          </a:xfrm>
          <a:prstGeom prst="roundRect">
            <a:avLst>
              <a:gd name="adj" fmla="val 16667"/>
            </a:avLst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68293" name="AutoShape 5"/>
          <p:cNvSpPr>
            <a:spLocks noChangeArrowheads="1"/>
          </p:cNvSpPr>
          <p:nvPr/>
        </p:nvSpPr>
        <p:spPr bwMode="auto">
          <a:xfrm>
            <a:off x="4284663" y="5229225"/>
            <a:ext cx="720725" cy="719138"/>
          </a:xfrm>
          <a:prstGeom prst="roundRect">
            <a:avLst>
              <a:gd name="adj" fmla="val 16667"/>
            </a:avLst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68294" name="Object 6"/>
          <p:cNvGraphicFramePr>
            <a:graphicFrameLocks noChangeAspect="1"/>
          </p:cNvGraphicFramePr>
          <p:nvPr/>
        </p:nvGraphicFramePr>
        <p:xfrm>
          <a:off x="1979613" y="5373688"/>
          <a:ext cx="5487987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50" name="公式" r:id="rId3" imgW="1916868" imgH="203112" progId="Equation.3">
                  <p:embed/>
                </p:oleObj>
              </mc:Choice>
              <mc:Fallback>
                <p:oleObj name="公式" r:id="rId3" imgW="1916868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373688"/>
                        <a:ext cx="5487987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8295" name="Rectangle 7"/>
          <p:cNvSpPr>
            <a:spLocks noChangeArrowheads="1"/>
          </p:cNvSpPr>
          <p:nvPr/>
        </p:nvSpPr>
        <p:spPr bwMode="auto">
          <a:xfrm>
            <a:off x="3132138" y="4724400"/>
            <a:ext cx="5762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68296" name="Rectangle 8"/>
          <p:cNvSpPr>
            <a:spLocks noChangeArrowheads="1"/>
          </p:cNvSpPr>
          <p:nvPr/>
        </p:nvSpPr>
        <p:spPr bwMode="auto">
          <a:xfrm>
            <a:off x="5580063" y="4724400"/>
            <a:ext cx="4746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157321" name="Rectangle 9"/>
          <p:cNvSpPr>
            <a:spLocks noChangeArrowheads="1"/>
          </p:cNvSpPr>
          <p:nvPr/>
        </p:nvSpPr>
        <p:spPr bwMode="auto">
          <a:xfrm>
            <a:off x="3995738" y="3789363"/>
            <a:ext cx="12239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</a:rPr>
              <a:t>A B</a:t>
            </a:r>
          </a:p>
        </p:txBody>
      </p:sp>
      <p:sp>
        <p:nvSpPr>
          <p:cNvPr id="268298" name="Rectangle 10"/>
          <p:cNvSpPr>
            <a:spLocks noChangeArrowheads="1"/>
          </p:cNvSpPr>
          <p:nvPr/>
        </p:nvSpPr>
        <p:spPr bwMode="auto">
          <a:xfrm>
            <a:off x="468313" y="549275"/>
            <a:ext cx="8229600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buFontTx/>
              <a:buNone/>
            </a:pP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zh-CN" altLang="en-US" dirty="0">
                <a:solidFill>
                  <a:srgbClr val="000000"/>
                </a:solidFill>
                <a:latin typeface="Times New Roman" pitchFamily="18" charset="0"/>
              </a:rPr>
              <a:t>定理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:  </a:t>
            </a:r>
            <a:r>
              <a:rPr kumimoji="0" lang="zh-CN" altLang="en-US" dirty="0">
                <a:solidFill>
                  <a:srgbClr val="000000"/>
                </a:solidFill>
                <a:latin typeface="Times New Roman" pitchFamily="18" charset="0"/>
              </a:rPr>
              <a:t>在线性空间 </a:t>
            </a:r>
            <a:r>
              <a:rPr kumimoji="0" lang="zh-CN" altLang="en-US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U 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, V , W </a:t>
            </a:r>
            <a:r>
              <a:rPr kumimoji="0" lang="zh-CN" altLang="en-US" dirty="0">
                <a:solidFill>
                  <a:srgbClr val="000000"/>
                </a:solidFill>
                <a:latin typeface="Times New Roman" pitchFamily="18" charset="0"/>
              </a:rPr>
              <a:t>中取定基底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kumimoji="0" lang="zh-CN" altLang="en-US" dirty="0">
                <a:solidFill>
                  <a:srgbClr val="000000"/>
                </a:solidFill>
                <a:latin typeface="Times New Roman" pitchFamily="18" charset="0"/>
              </a:rPr>
              <a:t>若线性映射 </a:t>
            </a:r>
            <a:r>
              <a:rPr kumimoji="0" lang="en-US" altLang="zh-CN" dirty="0">
                <a:solidFill>
                  <a:srgbClr val="000000"/>
                </a:solidFill>
              </a:rPr>
              <a:t>B</a:t>
            </a:r>
            <a:r>
              <a:rPr kumimoji="0" lang="en-US" altLang="zh-CN" dirty="0">
                <a:solidFill>
                  <a:srgbClr val="000000"/>
                </a:solidFill>
                <a:latin typeface="Lucida Calligraphy" pitchFamily="66" charset="0"/>
                <a:sym typeface="Euclid Math One" pitchFamily="18" charset="2"/>
              </a:rPr>
              <a:t> 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: U </a:t>
            </a:r>
            <a:r>
              <a:rPr kumimoji="0" lang="en-US" altLang="zh-CN" dirty="0">
                <a:solidFill>
                  <a:srgbClr val="000000"/>
                </a:solidFill>
              </a:rPr>
              <a:t>→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 V </a:t>
            </a:r>
            <a:r>
              <a:rPr kumimoji="0" lang="zh-CN" altLang="en-US" dirty="0">
                <a:solidFill>
                  <a:srgbClr val="000000"/>
                </a:solidFill>
                <a:latin typeface="Times New Roman" pitchFamily="18" charset="0"/>
              </a:rPr>
              <a:t>的矩阵是 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B ,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kumimoji="0" lang="en-US" altLang="zh-CN" dirty="0">
                <a:solidFill>
                  <a:srgbClr val="000000"/>
                </a:solidFill>
              </a:rPr>
              <a:t>A</a:t>
            </a:r>
            <a:r>
              <a:rPr kumimoji="0" lang="en-US" altLang="zh-CN" dirty="0">
                <a:solidFill>
                  <a:srgbClr val="000000"/>
                </a:solidFill>
                <a:latin typeface="Lucida Calligraphy" pitchFamily="66" charset="0"/>
                <a:sym typeface="Euclid Math One" pitchFamily="18" charset="2"/>
              </a:rPr>
              <a:t> 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: V </a:t>
            </a:r>
            <a:r>
              <a:rPr kumimoji="0" lang="en-US" altLang="zh-CN" dirty="0">
                <a:solidFill>
                  <a:srgbClr val="000000"/>
                </a:solidFill>
              </a:rPr>
              <a:t>→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 W </a:t>
            </a:r>
            <a:r>
              <a:rPr kumimoji="0" lang="zh-CN" altLang="en-US" dirty="0">
                <a:solidFill>
                  <a:srgbClr val="000000"/>
                </a:solidFill>
                <a:latin typeface="Times New Roman" pitchFamily="18" charset="0"/>
              </a:rPr>
              <a:t>的矩阵是 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A ,  </a:t>
            </a:r>
            <a:r>
              <a:rPr kumimoji="0" lang="zh-CN" altLang="en-US" dirty="0">
                <a:solidFill>
                  <a:srgbClr val="000000"/>
                </a:solidFill>
                <a:latin typeface="Times New Roman" pitchFamily="18" charset="0"/>
              </a:rPr>
              <a:t>则复合映射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kumimoji="0" lang="en-US" altLang="zh-CN" dirty="0">
                <a:solidFill>
                  <a:srgbClr val="000000"/>
                </a:solidFill>
              </a:rPr>
              <a:t>AB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 : U </a:t>
            </a:r>
            <a:r>
              <a:rPr kumimoji="0" lang="en-US" altLang="zh-CN" dirty="0">
                <a:solidFill>
                  <a:srgbClr val="000000"/>
                </a:solidFill>
              </a:rPr>
              <a:t>→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 W </a:t>
            </a:r>
            <a:r>
              <a:rPr kumimoji="0" lang="zh-CN" altLang="en-US" dirty="0">
                <a:solidFill>
                  <a:srgbClr val="000000"/>
                </a:solidFill>
                <a:latin typeface="Times New Roman" pitchFamily="18" charset="0"/>
              </a:rPr>
              <a:t>的矩阵为 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A B 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157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157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57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57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57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7321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8338" name="Rectangle 2"/>
          <p:cNvSpPr>
            <a:spLocks noChangeArrowheads="1"/>
          </p:cNvSpPr>
          <p:nvPr/>
        </p:nvSpPr>
        <p:spPr bwMode="auto">
          <a:xfrm>
            <a:off x="468313" y="549275"/>
            <a:ext cx="8229600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buFontTx/>
              <a:buNone/>
            </a:pPr>
            <a:r>
              <a:rPr kumimoji="0" lang="en-US" altLang="zh-CN" dirty="0" smtClean="0">
                <a:solidFill>
                  <a:srgbClr val="000000"/>
                </a:solidFill>
              </a:rPr>
              <a:t>  AB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 ( </a:t>
            </a:r>
            <a:r>
              <a:rPr lang="en-US" altLang="zh-CN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aseline="-30000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 )  =  </a:t>
            </a:r>
            <a:r>
              <a:rPr kumimoji="0" lang="en-US" altLang="zh-CN" dirty="0" smtClean="0">
                <a:solidFill>
                  <a:srgbClr val="000000"/>
                </a:solidFill>
              </a:rPr>
              <a:t>A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kumimoji="0" lang="en-US" altLang="zh-CN" dirty="0" smtClean="0">
                <a:solidFill>
                  <a:srgbClr val="000000"/>
                </a:solidFill>
                <a:sym typeface="Symbol" pitchFamily="18" charset="2"/>
              </a:rPr>
              <a:t>  </a:t>
            </a:r>
            <a:r>
              <a:rPr kumimoji="0" lang="en-US" altLang="zh-CN" dirty="0" smtClean="0">
                <a:solidFill>
                  <a:srgbClr val="000000"/>
                </a:solidFill>
              </a:rPr>
              <a:t>B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( </a:t>
            </a:r>
            <a:r>
              <a:rPr lang="en-US" altLang="zh-CN" baseline="-30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 … </a:t>
            </a:r>
            <a:r>
              <a:rPr lang="en-US" altLang="zh-CN" baseline="-30000" dirty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 )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 )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         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=  </a:t>
            </a:r>
            <a:r>
              <a:rPr kumimoji="0" lang="en-US" altLang="zh-CN" dirty="0" smtClean="0">
                <a:solidFill>
                  <a:srgbClr val="000000"/>
                </a:solidFill>
              </a:rPr>
              <a:t>A 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kumimoji="0" lang="en-US" altLang="zh-CN" dirty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( </a:t>
            </a:r>
            <a:r>
              <a:rPr lang="en-US" altLang="zh-CN" baseline="-30000" dirty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aseline="-30000" dirty="0" smtClean="0">
                <a:solidFill>
                  <a:srgbClr val="000000"/>
                </a:solidFill>
                <a:latin typeface="Times New Roman" pitchFamily="18" charset="0"/>
              </a:rPr>
              <a:t>m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 )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 B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)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kumimoji="0" lang="en-US" altLang="zh-CN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            = 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dirty="0" smtClean="0">
                <a:solidFill>
                  <a:srgbClr val="000000"/>
                </a:solidFill>
              </a:rPr>
              <a:t>A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aseline="-30000" dirty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aseline="-30000" dirty="0">
                <a:solidFill>
                  <a:srgbClr val="000000"/>
                </a:solidFill>
                <a:latin typeface="Times New Roman" pitchFamily="18" charset="0"/>
              </a:rPr>
              <a:t>m 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)  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)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kumimoji="0" lang="en-US" altLang="zh-CN" dirty="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         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 ( </a:t>
            </a:r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 </a:t>
            </a:r>
            <a:r>
              <a:rPr lang="en-US" altLang="zh-CN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 </a:t>
            </a:r>
            <a:r>
              <a:rPr lang="en-US" altLang="zh-CN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)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A  )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 </a:t>
            </a:r>
            <a:endParaRPr lang="en-US" altLang="zh-CN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            =  (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 </a:t>
            </a:r>
            <a:r>
              <a:rPr lang="en-US" altLang="zh-CN" baseline="-30000" dirty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aseline="-30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 </a:t>
            </a:r>
            <a:r>
              <a:rPr lang="en-US" altLang="zh-CN" baseline="-30000" dirty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 ) 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 ( A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 B )</a:t>
            </a:r>
            <a:endParaRPr kumimoji="0" lang="en-US" altLang="zh-CN" dirty="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zh-CN" altLang="en-US" dirty="0">
                <a:solidFill>
                  <a:srgbClr val="000000"/>
                </a:solidFill>
                <a:latin typeface="Times New Roman" pitchFamily="18" charset="0"/>
              </a:rPr>
              <a:t>映射的复合总满足结合律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zh-CN" altLang="en-US" dirty="0" smtClean="0">
                <a:solidFill>
                  <a:srgbClr val="000000"/>
                </a:solidFill>
                <a:latin typeface="Times New Roman" pitchFamily="18" charset="0"/>
              </a:rPr>
              <a:t>故</a:t>
            </a:r>
            <a:r>
              <a:rPr kumimoji="0" lang="zh-CN" altLang="en-US" dirty="0">
                <a:solidFill>
                  <a:srgbClr val="000000"/>
                </a:solidFill>
                <a:latin typeface="Times New Roman" pitchFamily="18" charset="0"/>
              </a:rPr>
              <a:t>矩阵的乘法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Times New Roman" pitchFamily="18" charset="0"/>
              </a:rPr>
              <a:t> 也满足结合律</a:t>
            </a:r>
            <a:r>
              <a:rPr kumimoji="0" lang="en-US" altLang="zh-CN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58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158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5400" b="1" dirty="0" smtClean="0"/>
              <a:t> </a:t>
            </a:r>
            <a:r>
              <a:rPr lang="zh-CN" altLang="en-US" b="1" dirty="0" smtClean="0"/>
              <a:t>作业：</a:t>
            </a:r>
            <a:r>
              <a:rPr lang="en-US" altLang="zh-CN" b="1" dirty="0" smtClean="0"/>
              <a:t>5 </a:t>
            </a:r>
            <a:r>
              <a:rPr lang="zh-CN" altLang="en-US" b="1" dirty="0" smtClean="0"/>
              <a:t>月 </a:t>
            </a:r>
            <a:r>
              <a:rPr lang="en-US" altLang="zh-CN" b="1" dirty="0" smtClean="0"/>
              <a:t>10 </a:t>
            </a:r>
            <a:r>
              <a:rPr lang="zh-CN" altLang="en-US" b="1" dirty="0" smtClean="0"/>
              <a:t>日 交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7815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/>
              <a:t>§</a:t>
            </a:r>
            <a:r>
              <a:rPr lang="en-US" altLang="zh-CN" sz="4000" b="1" dirty="0" smtClean="0">
                <a:latin typeface="Times New Roman" pitchFamily="18" charset="0"/>
              </a:rPr>
              <a:t>6.7       3,   14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/>
              <a:t>§</a:t>
            </a:r>
            <a:r>
              <a:rPr lang="en-US" altLang="zh-CN" sz="4000" b="1" dirty="0" smtClean="0">
                <a:latin typeface="Times New Roman" pitchFamily="18" charset="0"/>
              </a:rPr>
              <a:t>6.8       4,    5,   7,    8,    10,   11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>
                <a:latin typeface="Times New Roman" pitchFamily="18" charset="0"/>
              </a:rPr>
              <a:t> </a:t>
            </a:r>
            <a:r>
              <a:rPr lang="zh-CN" altLang="en-US" sz="4000" b="1" dirty="0" smtClean="0">
                <a:latin typeface="Times New Roman" pitchFamily="18" charset="0"/>
              </a:rPr>
              <a:t>补充题</a:t>
            </a:r>
            <a:r>
              <a:rPr lang="en-US" altLang="zh-CN" sz="4000" b="1" dirty="0" smtClean="0">
                <a:latin typeface="Times New Roman" pitchFamily="18" charset="0"/>
              </a:rPr>
              <a:t>:  1,  2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endParaRPr lang="en-US" altLang="zh-CN" sz="4000" b="1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531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31" name="Rectangle 11" descr="花束"/>
          <p:cNvSpPr>
            <a:spLocks noChangeArrowheads="1"/>
          </p:cNvSpPr>
          <p:nvPr/>
        </p:nvSpPr>
        <p:spPr bwMode="auto">
          <a:xfrm>
            <a:off x="1476375" y="5805488"/>
            <a:ext cx="6335713" cy="863600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tile tx="0" ty="0" sx="100000" sy="100000" flip="none" algn="tl"/>
          </a:blip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cxnSp>
        <p:nvCxnSpPr>
          <p:cNvPr id="4638734" name="AutoShape 14"/>
          <p:cNvCxnSpPr>
            <a:cxnSpLocks noChangeShapeType="1"/>
            <a:stCxn id="4638731" idx="0"/>
          </p:cNvCxnSpPr>
          <p:nvPr/>
        </p:nvCxnSpPr>
        <p:spPr bwMode="auto">
          <a:xfrm rot="5400000" flipH="1">
            <a:off x="4252118" y="5387182"/>
            <a:ext cx="601663" cy="184150"/>
          </a:xfrm>
          <a:prstGeom prst="curvedConnector3">
            <a:avLst>
              <a:gd name="adj1" fmla="val 47759"/>
            </a:avLst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38735" name="Rectangle 15" descr="花束"/>
          <p:cNvSpPr>
            <a:spLocks noChangeArrowheads="1"/>
          </p:cNvSpPr>
          <p:nvPr/>
        </p:nvSpPr>
        <p:spPr bwMode="auto">
          <a:xfrm>
            <a:off x="2268538" y="4437063"/>
            <a:ext cx="4248150" cy="792162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tile tx="0" ty="0" sx="100000" sy="100000" flip="none" algn="tl"/>
          </a:blip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cxnSp>
        <p:nvCxnSpPr>
          <p:cNvPr id="4638736" name="AutoShape 16"/>
          <p:cNvCxnSpPr>
            <a:cxnSpLocks noChangeShapeType="1"/>
            <a:stCxn id="4638735" idx="0"/>
          </p:cNvCxnSpPr>
          <p:nvPr/>
        </p:nvCxnSpPr>
        <p:spPr bwMode="auto">
          <a:xfrm rot="-5400000">
            <a:off x="4244182" y="3942556"/>
            <a:ext cx="617538" cy="320675"/>
          </a:xfrm>
          <a:prstGeom prst="curvedConnector3">
            <a:avLst>
              <a:gd name="adj1" fmla="val 47815"/>
            </a:avLst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38737" name="Rectangle 17" descr="花束"/>
          <p:cNvSpPr>
            <a:spLocks noChangeArrowheads="1"/>
          </p:cNvSpPr>
          <p:nvPr/>
        </p:nvSpPr>
        <p:spPr bwMode="auto">
          <a:xfrm>
            <a:off x="3059113" y="2997200"/>
            <a:ext cx="3097212" cy="792163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tile tx="0" ty="0" sx="100000" sy="100000" flip="none" algn="tl"/>
          </a:blip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638740" name="AutoShape 20"/>
          <p:cNvSpPr>
            <a:spLocks noChangeArrowheads="1"/>
          </p:cNvSpPr>
          <p:nvPr/>
        </p:nvSpPr>
        <p:spPr bwMode="auto">
          <a:xfrm>
            <a:off x="5292725" y="1196975"/>
            <a:ext cx="3311525" cy="792163"/>
          </a:xfrm>
          <a:prstGeom prst="roundRect">
            <a:avLst>
              <a:gd name="adj" fmla="val 16667"/>
            </a:avLst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638741" name="AutoShape 21"/>
          <p:cNvSpPr>
            <a:spLocks noChangeArrowheads="1"/>
          </p:cNvSpPr>
          <p:nvPr/>
        </p:nvSpPr>
        <p:spPr bwMode="auto">
          <a:xfrm>
            <a:off x="827088" y="765175"/>
            <a:ext cx="3887787" cy="863600"/>
          </a:xfrm>
          <a:prstGeom prst="roundRect">
            <a:avLst>
              <a:gd name="adj" fmla="val 16667"/>
            </a:avLst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cxnSp>
        <p:nvCxnSpPr>
          <p:cNvPr id="4638742" name="AutoShape 22"/>
          <p:cNvCxnSpPr>
            <a:cxnSpLocks noChangeShapeType="1"/>
            <a:stCxn id="4638737" idx="0"/>
            <a:endCxn id="4638740" idx="2"/>
          </p:cNvCxnSpPr>
          <p:nvPr/>
        </p:nvCxnSpPr>
        <p:spPr bwMode="auto">
          <a:xfrm rot="-5400000">
            <a:off x="5296695" y="1320006"/>
            <a:ext cx="963612" cy="2339975"/>
          </a:xfrm>
          <a:prstGeom prst="curvedConnector3">
            <a:avLst>
              <a:gd name="adj1" fmla="val 49755"/>
            </a:avLst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38743" name="AutoShape 23"/>
          <p:cNvCxnSpPr>
            <a:cxnSpLocks noChangeShapeType="1"/>
            <a:stCxn id="4638737" idx="0"/>
            <a:endCxn id="4638741" idx="2"/>
          </p:cNvCxnSpPr>
          <p:nvPr/>
        </p:nvCxnSpPr>
        <p:spPr bwMode="auto">
          <a:xfrm rot="5400000" flipH="1">
            <a:off x="3028156" y="1391444"/>
            <a:ext cx="1323975" cy="1836738"/>
          </a:xfrm>
          <a:prstGeom prst="curvedConnector3">
            <a:avLst>
              <a:gd name="adj1" fmla="val 49759"/>
            </a:avLst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17771" name="Object 24"/>
          <p:cNvGraphicFramePr>
            <a:graphicFrameLocks noChangeAspect="1"/>
          </p:cNvGraphicFramePr>
          <p:nvPr/>
        </p:nvGraphicFramePr>
        <p:xfrm>
          <a:off x="1763713" y="5957888"/>
          <a:ext cx="57943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26" name="公式" r:id="rId4" imgW="2438400" imgH="254000" progId="Equation.3">
                  <p:embed/>
                </p:oleObj>
              </mc:Choice>
              <mc:Fallback>
                <p:oleObj name="公式" r:id="rId4" imgW="2438400" imgH="2540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957888"/>
                        <a:ext cx="579437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746" name="Object 26"/>
          <p:cNvGraphicFramePr>
            <a:graphicFrameLocks noChangeAspect="1"/>
          </p:cNvGraphicFramePr>
          <p:nvPr/>
        </p:nvGraphicFramePr>
        <p:xfrm>
          <a:off x="2555875" y="4581525"/>
          <a:ext cx="380841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27" name="公式" r:id="rId6" imgW="1295400" imgH="203200" progId="Equation.3">
                  <p:embed/>
                </p:oleObj>
              </mc:Choice>
              <mc:Fallback>
                <p:oleObj name="公式" r:id="rId6" imgW="1295400" imgH="2032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581525"/>
                        <a:ext cx="3808413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747" name="Object 27"/>
          <p:cNvGraphicFramePr>
            <a:graphicFrameLocks noChangeAspect="1"/>
          </p:cNvGraphicFramePr>
          <p:nvPr/>
        </p:nvGraphicFramePr>
        <p:xfrm>
          <a:off x="3214688" y="3143250"/>
          <a:ext cx="2871787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28" name="公式" r:id="rId8" imgW="1002865" imgH="203112" progId="Equation.3">
                  <p:embed/>
                </p:oleObj>
              </mc:Choice>
              <mc:Fallback>
                <p:oleObj name="公式" r:id="rId8" imgW="1002865" imgH="203112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88" y="3143250"/>
                        <a:ext cx="2871787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748" name="Object 28"/>
          <p:cNvGraphicFramePr>
            <a:graphicFrameLocks noChangeAspect="1"/>
          </p:cNvGraphicFramePr>
          <p:nvPr/>
        </p:nvGraphicFramePr>
        <p:xfrm>
          <a:off x="5435600" y="1341438"/>
          <a:ext cx="2990850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29" name="公式" r:id="rId10" imgW="1028254" imgH="203112" progId="Equation.3">
                  <p:embed/>
                </p:oleObj>
              </mc:Choice>
              <mc:Fallback>
                <p:oleObj name="公式" r:id="rId10" imgW="1028254" imgH="203112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1341438"/>
                        <a:ext cx="2990850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749" name="Object 29"/>
          <p:cNvGraphicFramePr>
            <a:graphicFrameLocks noChangeAspect="1"/>
          </p:cNvGraphicFramePr>
          <p:nvPr/>
        </p:nvGraphicFramePr>
        <p:xfrm>
          <a:off x="1100138" y="908050"/>
          <a:ext cx="3433762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30" name="公式" r:id="rId12" imgW="1180588" imgH="215806" progId="Equation.3">
                  <p:embed/>
                </p:oleObj>
              </mc:Choice>
              <mc:Fallback>
                <p:oleObj name="公式" r:id="rId12" imgW="1180588" imgH="215806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908050"/>
                        <a:ext cx="3433762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38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38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463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38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38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38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38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4638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38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38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38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38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0"/>
                                        <p:tgtEl>
                                          <p:spTgt spid="4638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38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38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38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38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4638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38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38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38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638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31" grpId="0" animBg="1"/>
      <p:bldP spid="4638735" grpId="0" animBg="1"/>
      <p:bldP spid="4638737" grpId="0" animBg="1"/>
      <p:bldP spid="4638740" grpId="0" animBg="1"/>
      <p:bldP spid="4638741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65175"/>
            <a:ext cx="8229600" cy="5472113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40000"/>
              </a:lnSpc>
              <a:buFontTx/>
              <a:buAutoNum type="arabicPeriod"/>
            </a:pP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</a:rPr>
              <a:t>A , B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n </a:t>
            </a:r>
            <a:r>
              <a:rPr lang="zh-CN" altLang="en-US" b="1" dirty="0" smtClean="0">
                <a:latin typeface="Times New Roman" pitchFamily="18" charset="0"/>
              </a:rPr>
              <a:t>阶复矩阵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  <a:r>
              <a:rPr lang="zh-CN" altLang="en-US" b="1" dirty="0" smtClean="0">
                <a:latin typeface="Times New Roman" pitchFamily="18" charset="0"/>
              </a:rPr>
              <a:t>设</a:t>
            </a: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  </a:t>
            </a:r>
            <a:r>
              <a:rPr lang="en-US" altLang="zh-CN" b="1" dirty="0" smtClean="0">
                <a:sym typeface="Euclid Math One" pitchFamily="18" charset="2"/>
              </a:rPr>
              <a:t>S</a:t>
            </a:r>
            <a:r>
              <a:rPr lang="en-US" altLang="zh-CN" b="1" dirty="0" smtClean="0">
                <a:latin typeface="Times New Roman" pitchFamily="18" charset="0"/>
              </a:rPr>
              <a:t> :  X </a:t>
            </a:r>
            <a:r>
              <a:rPr lang="en-US" altLang="zh-CN" dirty="0">
                <a:latin typeface="Euclid Extra"/>
                <a:sym typeface="MT Extra" pitchFamily="18" charset="2"/>
              </a:rPr>
              <a:t> </a:t>
            </a:r>
            <a:r>
              <a:rPr lang="en-US" altLang="zh-CN" dirty="0" smtClean="0">
                <a:latin typeface="Euclid Extra"/>
                <a:sym typeface="Symbol"/>
              </a:rPr>
              <a:t></a:t>
            </a:r>
            <a:r>
              <a:rPr lang="en-US" altLang="zh-CN" b="1" dirty="0" smtClean="0">
                <a:latin typeface="Times New Roman" pitchFamily="18" charset="0"/>
              </a:rPr>
              <a:t>  A X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X B  </a:t>
            </a: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是线性空间 </a:t>
            </a:r>
            <a:r>
              <a:rPr lang="en-US" altLang="zh-CN" b="1" dirty="0" err="1" smtClean="0">
                <a:latin typeface="Times New Roman" pitchFamily="18" charset="0"/>
              </a:rPr>
              <a:t>M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</a:rPr>
              <a:t>( C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zh-CN" altLang="en-US" b="1" dirty="0" smtClean="0">
                <a:latin typeface="Times New Roman" pitchFamily="18" charset="0"/>
              </a:rPr>
              <a:t>上的线性变换 </a:t>
            </a: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(</a:t>
            </a:r>
            <a:r>
              <a:rPr lang="zh-CN" altLang="en-US" b="1" dirty="0" smtClean="0">
                <a:latin typeface="Times New Roman" pitchFamily="18" charset="0"/>
              </a:rPr>
              <a:t>称为 </a:t>
            </a:r>
            <a:r>
              <a:rPr lang="en-US" altLang="zh-CN" b="1" dirty="0" smtClean="0">
                <a:latin typeface="Times New Roman" pitchFamily="18" charset="0"/>
              </a:rPr>
              <a:t>Sylvester </a:t>
            </a:r>
            <a:r>
              <a:rPr lang="zh-CN" altLang="en-US" b="1" dirty="0" smtClean="0"/>
              <a:t>变换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latin typeface="Times New Roman" pitchFamily="18" charset="0"/>
              </a:rPr>
              <a:t>. </a:t>
            </a: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证明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en-US" altLang="zh-CN" b="1" dirty="0" smtClean="0">
                <a:sym typeface="Euclid Math One" pitchFamily="18" charset="2"/>
              </a:rPr>
              <a:t>S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可逆当且仅当方阵 </a:t>
            </a:r>
            <a:r>
              <a:rPr lang="en-US" altLang="zh-CN" b="1" dirty="0" smtClean="0">
                <a:latin typeface="Times New Roman" pitchFamily="18" charset="0"/>
              </a:rPr>
              <a:t>A , B </a:t>
            </a:r>
            <a:r>
              <a:rPr lang="zh-CN" altLang="en-US" b="1" dirty="0" smtClean="0">
                <a:latin typeface="Times New Roman" pitchFamily="18" charset="0"/>
              </a:rPr>
              <a:t>没有</a:t>
            </a: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公共的复特征值</a:t>
            </a:r>
            <a:r>
              <a:rPr lang="en-US" altLang="zh-CN" b="1" dirty="0" smtClean="0">
                <a:latin typeface="Times New Roman" pitchFamily="18" charset="0"/>
              </a:rPr>
              <a:t>.         </a:t>
            </a:r>
          </a:p>
        </p:txBody>
      </p:sp>
    </p:spTree>
    <p:extLst>
      <p:ext uri="{BB962C8B-B14F-4D97-AF65-F5344CB8AC3E}">
        <p14:creationId xmlns:p14="http://schemas.microsoft.com/office/powerpoint/2010/main" val="116984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8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88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9156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57200" y="620713"/>
                <a:ext cx="8229600" cy="5505450"/>
              </a:xfrm>
              <a:solidFill>
                <a:srgbClr val="00FF00">
                  <a:alpha val="70195"/>
                </a:srgbClr>
              </a:solidFill>
            </p:spPr>
            <p:txBody>
              <a:bodyPr/>
              <a:lstStyle/>
              <a:p>
                <a:pPr marL="457200" indent="-457200" algn="just"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2.  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设 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zh-CN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 B</a:t>
                </a:r>
                <a:r>
                  <a:rPr lang="en-US" altLang="zh-CN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 C 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是 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n 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阶方阵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  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zh-CN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 B 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的</a:t>
                </a:r>
              </a:p>
              <a:p>
                <a:pPr marL="457200" indent="-457200" algn="just"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特征多项式互素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   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求可逆矩阵 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U ,  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使得</a:t>
                </a:r>
                <a:endParaRPr lang="en-US" altLang="zh-CN" b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 algn="just"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𝐀</m:t>
                              </m:r>
                            </m:e>
                            <m:e>
                              <m:r>
                                <a:rPr lang="en-US" altLang="zh-CN" b="1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𝐂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𝐁</m:t>
                              </m:r>
                            </m:e>
                          </m:mr>
                        </m:m>
                        <m:r>
                          <a:rPr lang="en-US" altLang="zh-CN" b="1" i="0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</m:e>
                    </m:d>
                    <m:r>
                      <a:rPr lang="en-US" altLang="zh-CN" b="1" i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US" altLang="zh-CN" b="1" i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𝐔</m:t>
                    </m:r>
                    <m:r>
                      <a:rPr lang="en-US" altLang="zh-CN" b="1" i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altLang="zh-CN" b="1" i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𝐔</m:t>
                    </m:r>
                    <m:r>
                      <a:rPr lang="en-US" altLang="zh-CN" b="1" i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𝐀</m:t>
                              </m:r>
                            </m:e>
                            <m:e>
                              <m:r>
                                <a:rPr lang="en-US" altLang="zh-CN" b="1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𝐁</m:t>
                              </m:r>
                            </m:e>
                          </m:mr>
                        </m:m>
                        <m:r>
                          <a:rPr lang="en-US" altLang="zh-CN" b="1" i="0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.</m:t>
                    </m:r>
                  </m:oMath>
                </a14:m>
                <a:endParaRPr lang="en-US" altLang="zh-CN" b="1" dirty="0" smtClean="0">
                  <a:latin typeface="Times New Roman" pitchFamily="18" charset="0"/>
                  <a:cs typeface="Times New Roman" panose="02020603050405020304" pitchFamily="18" charset="0"/>
                </a:endParaRPr>
              </a:p>
              <a:p>
                <a:pPr marL="457200" indent="-457200" algn="just"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457200" indent="-457200" algn="just"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  <a:cs typeface="Times New Roman" panose="02020603050405020304" pitchFamily="18" charset="0"/>
                  </a:rPr>
                  <a:t>提示</a:t>
                </a:r>
                <a:r>
                  <a:rPr lang="en-US" altLang="zh-CN" b="1" dirty="0" smtClean="0">
                    <a:latin typeface="Times New Roman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zh-CN" altLang="en-US" b="1" dirty="0" smtClean="0">
                    <a:latin typeface="Times New Roman" pitchFamily="18" charset="0"/>
                    <a:cs typeface="Times New Roman" panose="02020603050405020304" pitchFamily="18" charset="0"/>
                  </a:rPr>
                  <a:t>利用第一题结论</a:t>
                </a:r>
                <a:r>
                  <a:rPr lang="en-US" altLang="zh-CN" b="1" dirty="0" smtClean="0">
                    <a:latin typeface="Times New Roman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b="1" dirty="0" smtClean="0">
                  <a:latin typeface="Times New Roman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15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620713"/>
                <a:ext cx="8229600" cy="5505450"/>
              </a:xfrm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41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4000" b="1" dirty="0" smtClean="0">
                <a:latin typeface="Times New Roman" pitchFamily="18" charset="0"/>
              </a:rPr>
              <a:t>    线性映射在不同基底下的矩阵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设 </a:t>
            </a:r>
            <a:r>
              <a:rPr lang="en-US" altLang="zh-CN" b="1" dirty="0" smtClean="0"/>
              <a:t>A </a:t>
            </a:r>
            <a:r>
              <a:rPr lang="en-US" altLang="zh-CN" b="1" dirty="0" smtClean="0">
                <a:latin typeface="Times New Roman" pitchFamily="18" charset="0"/>
              </a:rPr>
              <a:t>: U </a:t>
            </a:r>
            <a:r>
              <a:rPr lang="en-US" altLang="zh-CN" b="1" dirty="0" smtClean="0"/>
              <a:t>→</a:t>
            </a:r>
            <a:r>
              <a:rPr lang="en-US" altLang="zh-CN" b="1" dirty="0" smtClean="0">
                <a:latin typeface="Times New Roman" pitchFamily="18" charset="0"/>
              </a:rPr>
              <a:t> V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是线性映射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.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当 </a:t>
            </a:r>
            <a:r>
              <a:rPr lang="en-US" altLang="zh-CN" b="1" dirty="0" smtClean="0">
                <a:latin typeface="Times New Roman" pitchFamily="18" charset="0"/>
              </a:rPr>
              <a:t>U </a:t>
            </a:r>
            <a:r>
              <a:rPr lang="zh-CN" altLang="en-US" b="1" dirty="0" smtClean="0">
                <a:latin typeface="Times New Roman" pitchFamily="18" charset="0"/>
              </a:rPr>
              <a:t>的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基底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Euclid Math One" pitchFamily="18" charset="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Euclid Math One" pitchFamily="18" charset="2"/>
              </a:rPr>
              <a:t>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变化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基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m  </a:t>
            </a:r>
            <a:r>
              <a:rPr lang="zh-CN" altLang="en-US" b="1" dirty="0" smtClean="0">
                <a:latin typeface="Times New Roman" pitchFamily="18" charset="0"/>
              </a:rPr>
              <a:t>变化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问 </a:t>
            </a:r>
            <a:r>
              <a:rPr lang="en-US" altLang="zh-CN" b="1" dirty="0" smtClean="0"/>
              <a:t>A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的矩阵怎样变化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?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最简单能取成什么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形式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定理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: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设 </a:t>
            </a:r>
            <a:r>
              <a:rPr lang="en-US" altLang="zh-CN" b="1" dirty="0" smtClean="0"/>
              <a:t>A </a:t>
            </a:r>
            <a:r>
              <a:rPr lang="en-US" altLang="zh-CN" b="1" dirty="0" smtClean="0">
                <a:latin typeface="Times New Roman" pitchFamily="18" charset="0"/>
                <a:sym typeface="Symbol"/>
              </a:rPr>
              <a:t>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err="1" smtClean="0">
                <a:latin typeface="Times New Roman" pitchFamily="18" charset="0"/>
              </a:rPr>
              <a:t>Hom</a:t>
            </a:r>
            <a:r>
              <a:rPr lang="en-US" altLang="zh-CN" b="1" dirty="0" smtClean="0">
                <a:latin typeface="Times New Roman" pitchFamily="18" charset="0"/>
              </a:rPr>
              <a:t>( U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 smtClean="0">
                <a:latin typeface="Times New Roman" pitchFamily="18" charset="0"/>
              </a:rPr>
              <a:t>V )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在 </a:t>
            </a:r>
            <a:r>
              <a:rPr lang="en-US" altLang="zh-CN" b="1" dirty="0" smtClean="0">
                <a:latin typeface="Times New Roman" pitchFamily="18" charset="0"/>
              </a:rPr>
              <a:t>U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基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{ </a:t>
            </a:r>
            <a:r>
              <a:rPr lang="en-US" altLang="zh-CN" b="1" baseline="-30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} </a:t>
            </a:r>
            <a:r>
              <a:rPr lang="zh-CN" altLang="en-US" b="1" dirty="0">
                <a:latin typeface="Times New Roman" pitchFamily="18" charset="0"/>
                <a:sym typeface="Symbol" pitchFamily="18" charset="2"/>
              </a:rPr>
              <a:t>与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>
                <a:latin typeface="Times New Roman" pitchFamily="18" charset="0"/>
                <a:sym typeface="Symbol" pitchFamily="18" charset="2"/>
              </a:rPr>
              <a:t>基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{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</a:rPr>
              <a:t>j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}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下的</a:t>
            </a:r>
            <a:r>
              <a:rPr lang="zh-CN" altLang="en-US" b="1" dirty="0">
                <a:latin typeface="Times New Roman" pitchFamily="18" charset="0"/>
                <a:sym typeface="Symbol" pitchFamily="18" charset="2"/>
              </a:rPr>
              <a:t>矩阵为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A .  </a:t>
            </a:r>
            <a:r>
              <a:rPr lang="zh-CN" altLang="en-US" b="1" dirty="0" smtClean="0">
                <a:latin typeface="Times New Roman" pitchFamily="18" charset="0"/>
              </a:rPr>
              <a:t>设在 </a:t>
            </a:r>
            <a:r>
              <a:rPr lang="en-US" altLang="zh-CN" b="1" dirty="0" smtClean="0">
                <a:latin typeface="Times New Roman" pitchFamily="18" charset="0"/>
              </a:rPr>
              <a:t>U </a:t>
            </a:r>
            <a:r>
              <a:rPr lang="zh-CN" altLang="en-US" b="1" dirty="0" smtClean="0">
                <a:latin typeface="Times New Roman" pitchFamily="18" charset="0"/>
              </a:rPr>
              <a:t>中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  <a:r>
              <a:rPr lang="zh-CN" altLang="en-US" b="1" dirty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基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{ 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}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到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{ 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}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的过渡矩阵为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P ;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在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中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基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{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j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}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到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{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j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}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的过渡矩阵为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Q .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则 </a:t>
            </a:r>
            <a:r>
              <a:rPr lang="en-US" altLang="zh-CN" b="1" dirty="0" smtClean="0"/>
              <a:t>A</a:t>
            </a:r>
            <a:r>
              <a:rPr lang="en-US" altLang="zh-CN" b="1" i="1" dirty="0" smtClean="0"/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在</a:t>
            </a:r>
            <a:r>
              <a:rPr lang="zh-CN" altLang="en-US" b="1" dirty="0" smtClean="0">
                <a:latin typeface="Times New Roman" pitchFamily="18" charset="0"/>
              </a:rPr>
              <a:t>基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{ 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}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与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{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j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}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下的矩阵为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Q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A P 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07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60648"/>
            <a:ext cx="8229600" cy="6336703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/>
              <a:t>               A </a:t>
            </a:r>
            <a:r>
              <a:rPr lang="en-US" altLang="zh-CN" b="1" dirty="0"/>
              <a:t>:  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      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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V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/>
              <a:t>已知</a:t>
            </a:r>
            <a:r>
              <a:rPr lang="zh-CN" altLang="en-US" b="1" dirty="0" smtClean="0">
                <a:latin typeface="Times New Roman" pitchFamily="18" charset="0"/>
              </a:rPr>
              <a:t>    </a:t>
            </a:r>
            <a:r>
              <a:rPr lang="en-US" altLang="zh-CN" b="1" dirty="0" smtClean="0"/>
              <a:t>A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  </a:t>
            </a:r>
            <a:r>
              <a:rPr lang="en-US" altLang="zh-CN" b="1" dirty="0" smtClean="0">
                <a:latin typeface="Times New Roman" pitchFamily="18" charset="0"/>
              </a:rPr>
              <a:t>=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 </a:t>
            </a:r>
            <a:r>
              <a:rPr lang="en-US" altLang="zh-CN" b="1" dirty="0" smtClean="0">
                <a:latin typeface="Times New Roman" pitchFamily="18" charset="0"/>
              </a:rPr>
              <a:t>A ,</a:t>
            </a: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 )   =  (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 P ,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  (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 )   =  (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 Q ,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/>
              <a:t>则有</a:t>
            </a:r>
            <a:endParaRPr lang="en-US" altLang="zh-CN" b="1" dirty="0" smtClean="0"/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/>
              <a:t>  </a:t>
            </a:r>
            <a:r>
              <a:rPr lang="en-US" altLang="zh-CN" b="1" dirty="0" smtClean="0"/>
              <a:t>A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 )   </a:t>
            </a:r>
            <a:r>
              <a:rPr lang="en-US" altLang="zh-CN" b="1" dirty="0" smtClean="0">
                <a:latin typeface="Times New Roman" pitchFamily="18" charset="0"/>
              </a:rPr>
              <a:t>=  </a:t>
            </a:r>
            <a:r>
              <a:rPr lang="en-US" altLang="zh-CN" b="1" dirty="0" smtClean="0"/>
              <a:t>A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   P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               =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  </a:t>
            </a:r>
            <a:r>
              <a:rPr lang="en-US" altLang="zh-CN" b="1" dirty="0" smtClean="0">
                <a:latin typeface="Times New Roman" pitchFamily="18" charset="0"/>
              </a:rPr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P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               =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 )  Q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  </a:t>
            </a:r>
            <a:r>
              <a:rPr lang="en-US" altLang="zh-CN" b="1" dirty="0" smtClean="0">
                <a:latin typeface="Times New Roman" pitchFamily="18" charset="0"/>
              </a:rPr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P</a:t>
            </a:r>
          </a:p>
        </p:txBody>
      </p:sp>
      <p:sp>
        <p:nvSpPr>
          <p:cNvPr id="6390788" name="AutoShape 4"/>
          <p:cNvSpPr>
            <a:spLocks noChangeArrowheads="1"/>
          </p:cNvSpPr>
          <p:nvPr/>
        </p:nvSpPr>
        <p:spPr bwMode="auto">
          <a:xfrm>
            <a:off x="4067172" y="4077072"/>
            <a:ext cx="2737073" cy="627062"/>
          </a:xfrm>
          <a:prstGeom prst="bracketPair">
            <a:avLst>
              <a:gd name="adj" fmla="val 16667"/>
            </a:avLst>
          </a:prstGeom>
          <a:noFill/>
          <a:ln w="412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390789" name="AutoShape 5"/>
          <p:cNvSpPr>
            <a:spLocks noChangeArrowheads="1"/>
          </p:cNvSpPr>
          <p:nvPr/>
        </p:nvSpPr>
        <p:spPr bwMode="auto">
          <a:xfrm>
            <a:off x="6420531" y="4867601"/>
            <a:ext cx="1079500" cy="627062"/>
          </a:xfrm>
          <a:prstGeom prst="bracketPair">
            <a:avLst>
              <a:gd name="adj" fmla="val 16667"/>
            </a:avLst>
          </a:prstGeom>
          <a:noFill/>
          <a:ln w="412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390790" name="AutoShape 6"/>
          <p:cNvSpPr>
            <a:spLocks noChangeArrowheads="1"/>
          </p:cNvSpPr>
          <p:nvPr/>
        </p:nvSpPr>
        <p:spPr bwMode="auto">
          <a:xfrm>
            <a:off x="6629174" y="5589240"/>
            <a:ext cx="1655762" cy="627063"/>
          </a:xfrm>
          <a:prstGeom prst="bracketPair">
            <a:avLst>
              <a:gd name="adj" fmla="val 16667"/>
            </a:avLst>
          </a:prstGeom>
          <a:noFill/>
          <a:ln w="412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07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3907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390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390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390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07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3907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390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390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39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07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3907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390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390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90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90788" grpId="0" animBg="1"/>
      <p:bldP spid="6390789" grpId="0" animBg="1"/>
      <p:bldP spid="6390790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推论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/>
              <a:t>A </a:t>
            </a:r>
            <a:r>
              <a:rPr lang="en-US" altLang="zh-CN" b="1" dirty="0" smtClean="0">
                <a:latin typeface="Times New Roman" pitchFamily="18" charset="0"/>
              </a:rPr>
              <a:t>: U </a:t>
            </a:r>
            <a:r>
              <a:rPr lang="en-US" altLang="zh-CN" b="1" dirty="0" smtClean="0"/>
              <a:t>→</a:t>
            </a:r>
            <a:r>
              <a:rPr lang="en-US" altLang="zh-CN" b="1" dirty="0" smtClean="0">
                <a:latin typeface="Times New Roman" pitchFamily="18" charset="0"/>
              </a:rPr>
              <a:t> V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是线性映射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.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则存在 </a:t>
            </a:r>
            <a:r>
              <a:rPr lang="en-US" altLang="zh-CN" b="1" dirty="0" smtClean="0">
                <a:latin typeface="Times New Roman" pitchFamily="18" charset="0"/>
              </a:rPr>
              <a:t>U </a:t>
            </a:r>
            <a:r>
              <a:rPr lang="zh-CN" altLang="en-US" b="1" dirty="0" smtClean="0">
                <a:latin typeface="Times New Roman" pitchFamily="18" charset="0"/>
              </a:rPr>
              <a:t>的一组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 基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与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的一组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基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m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,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使得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/>
              <a:t>A </a:t>
            </a:r>
            <a:r>
              <a:rPr lang="zh-CN" altLang="en-US" b="1" dirty="0" smtClean="0"/>
              <a:t>在这两组基下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的矩阵为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          </a:t>
            </a:r>
            <a:endParaRPr lang="zh-CN" altLang="en-US" b="1" dirty="0" smtClean="0">
              <a:solidFill>
                <a:srgbClr val="1015D2"/>
              </a:solidFill>
              <a:ea typeface="华文楷体" pitchFamily="2" charset="-122"/>
              <a:sym typeface="Symbol" pitchFamily="18" charset="2"/>
            </a:endParaRPr>
          </a:p>
        </p:txBody>
      </p:sp>
      <p:graphicFrame>
        <p:nvGraphicFramePr>
          <p:cNvPr id="273411" name="Object 4"/>
          <p:cNvGraphicFramePr>
            <a:graphicFrameLocks noChangeAspect="1"/>
          </p:cNvGraphicFramePr>
          <p:nvPr/>
        </p:nvGraphicFramePr>
        <p:xfrm>
          <a:off x="2987675" y="3716338"/>
          <a:ext cx="2473325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64" name="公式" r:id="rId3" imgW="889000" imgH="457200" progId="Equation.3">
                  <p:embed/>
                </p:oleObj>
              </mc:Choice>
              <mc:Fallback>
                <p:oleObj name="公式" r:id="rId3" imgW="8890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3716338"/>
                        <a:ext cx="2473325" cy="141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3412" name="Rectangle 7"/>
          <p:cNvSpPr>
            <a:spLocks noChangeArrowheads="1"/>
          </p:cNvSpPr>
          <p:nvPr/>
        </p:nvSpPr>
        <p:spPr bwMode="auto">
          <a:xfrm>
            <a:off x="1331913" y="5516563"/>
            <a:ext cx="61928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prstDash val="lgDashDot"/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rgbClr val="1015D2"/>
                </a:solidFill>
                <a:ea typeface="华文楷体" pitchFamily="2" charset="-122"/>
                <a:sym typeface="Symbol" pitchFamily="18" charset="2"/>
              </a:rPr>
              <a:t>观察线性映射 </a:t>
            </a:r>
            <a:r>
              <a:rPr kumimoji="0" lang="en-US" altLang="zh-CN" sz="3600">
                <a:solidFill>
                  <a:srgbClr val="000000"/>
                </a:solidFill>
              </a:rPr>
              <a:t>A </a:t>
            </a:r>
            <a:r>
              <a:rPr kumimoji="0" lang="zh-CN" altLang="en-US" sz="3600">
                <a:solidFill>
                  <a:srgbClr val="1015D2"/>
                </a:solidFill>
                <a:ea typeface="华文楷体" pitchFamily="2" charset="-122"/>
                <a:sym typeface="Symbol" pitchFamily="18" charset="2"/>
              </a:rPr>
              <a:t>的最佳视角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33375"/>
            <a:ext cx="8291513" cy="6191250"/>
          </a:xfrm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例</a:t>
            </a:r>
            <a:r>
              <a:rPr lang="en-US" altLang="zh-CN" b="1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. </a:t>
            </a:r>
            <a:r>
              <a:rPr lang="zh-CN" altLang="en-US" b="1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设 </a:t>
            </a:r>
            <a:r>
              <a:rPr lang="en-US" altLang="zh-CN" b="1" dirty="0" smtClean="0">
                <a:solidFill>
                  <a:srgbClr val="000000"/>
                </a:solidFill>
                <a:ea typeface="华文楷体" pitchFamily="2" charset="-122"/>
                <a:cs typeface="Times New Roman" pitchFamily="18" charset="0"/>
              </a:rPr>
              <a:t>A </a:t>
            </a:r>
            <a:r>
              <a:rPr lang="zh-CN" altLang="en-US" b="1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是线性空间 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U </a:t>
            </a:r>
            <a:r>
              <a:rPr lang="zh-CN" altLang="en-US" b="1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到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V</a:t>
            </a:r>
            <a:r>
              <a:rPr lang="en-US" altLang="zh-CN" b="1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的线性映射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  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</a:t>
            </a:r>
            <a:r>
              <a:rPr lang="en-US" altLang="zh-CN" b="1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  <a:sym typeface="Symbol" pitchFamily="18" charset="2"/>
              </a:rPr>
              <a:t>…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  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是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err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Im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的一组基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 </a:t>
            </a:r>
            <a:r>
              <a:rPr lang="zh-CN" altLang="en-US" b="1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任取 </a:t>
            </a:r>
            <a:endParaRPr lang="en-US" altLang="zh-CN" b="1" dirty="0" smtClean="0">
              <a:solidFill>
                <a:srgbClr val="000000"/>
              </a:solidFill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  <a:sym typeface="Symbol" pitchFamily="18" charset="2"/>
              </a:rPr>
              <a:t>       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U ,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使得  </a:t>
            </a:r>
            <a:r>
              <a:rPr lang="en-US" altLang="zh-CN" b="1" dirty="0" smtClean="0">
                <a:solidFill>
                  <a:srgbClr val="000000"/>
                </a:solidFill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 1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 </a:t>
            </a: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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 .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r+1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</a:t>
            </a:r>
            <a:r>
              <a:rPr lang="en-US" altLang="zh-CN" b="1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  <a:sym typeface="Symbol" pitchFamily="18" charset="2"/>
              </a:rPr>
              <a:t>…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  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是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Ker </a:t>
            </a:r>
            <a:r>
              <a:rPr lang="en-US" altLang="zh-CN" b="1" dirty="0" smtClean="0">
                <a:solidFill>
                  <a:srgbClr val="000000"/>
                </a:solidFill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的一组基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</a:t>
            </a:r>
            <a:r>
              <a:rPr lang="en-US" altLang="zh-CN" b="1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   </a:t>
            </a:r>
            <a:endParaRPr lang="en-US" altLang="zh-CN" dirty="0" smtClean="0"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  <a:p>
            <a:pPr marL="609600" indent="-609600" algn="just"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1)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证明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: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</a:t>
            </a:r>
            <a:r>
              <a:rPr lang="en-US" altLang="zh-CN" b="1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  <a:sym typeface="Symbol" pitchFamily="18" charset="2"/>
              </a:rPr>
              <a:t>…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 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</a:t>
            </a:r>
            <a:r>
              <a:rPr lang="en-US" altLang="zh-CN" b="1" i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r+1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</a:t>
            </a:r>
            <a:r>
              <a:rPr lang="en-US" altLang="zh-CN" b="1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  <a:sym typeface="Symbol" pitchFamily="18" charset="2"/>
              </a:rPr>
              <a:t>…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构成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U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的基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;</a:t>
            </a:r>
          </a:p>
          <a:p>
            <a:pPr marL="609600" indent="-609600" algn="just"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2)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将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</a:t>
            </a:r>
            <a:r>
              <a:rPr lang="en-US" altLang="zh-CN" b="1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  <a:sym typeface="Symbol" pitchFamily="18" charset="2"/>
              </a:rPr>
              <a:t>…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 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扩充成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V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的基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底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</a:t>
            </a:r>
            <a:r>
              <a:rPr lang="en-US" altLang="zh-CN" b="1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  <a:sym typeface="Symbol" pitchFamily="18" charset="2"/>
              </a:rPr>
              <a:t>…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则 </a:t>
            </a:r>
            <a:r>
              <a:rPr lang="en-US" altLang="zh-CN" b="1" dirty="0" smtClean="0">
                <a:ea typeface="华文楷体" pitchFamily="2" charset="-122"/>
                <a:cs typeface="Times New Roman" pitchFamily="18" charset="0"/>
              </a:rPr>
              <a:t>A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(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…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)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=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(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…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)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          .       </a:t>
            </a:r>
          </a:p>
        </p:txBody>
      </p:sp>
      <p:graphicFrame>
        <p:nvGraphicFramePr>
          <p:cNvPr id="2150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149653"/>
              </p:ext>
            </p:extLst>
          </p:nvPr>
        </p:nvGraphicFramePr>
        <p:xfrm>
          <a:off x="6516216" y="5301208"/>
          <a:ext cx="1444625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611" name="公式" r:id="rId3" imgW="622080" imgH="457200" progId="Equation.3">
                  <p:embed/>
                </p:oleObj>
              </mc:Choice>
              <mc:Fallback>
                <p:oleObj name="公式" r:id="rId3" imgW="6220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5301208"/>
                        <a:ext cx="1444625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799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</a:t>
            </a:r>
            <a:r>
              <a:rPr lang="zh-CN" altLang="en-US" b="1" dirty="0" smtClean="0">
                <a:latin typeface="Times New Roman" pitchFamily="18" charset="0"/>
              </a:rPr>
              <a:t>线性空间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上的任意线性变换 </a:t>
            </a:r>
            <a:r>
              <a:rPr lang="en-US" altLang="zh-CN" b="1" dirty="0" smtClean="0"/>
              <a:t>A </a:t>
            </a:r>
            <a:r>
              <a:rPr lang="zh-CN" altLang="en-US" b="1" dirty="0" smtClean="0">
                <a:latin typeface="Times New Roman" pitchFamily="18" charset="0"/>
              </a:rPr>
              <a:t>都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可写成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/>
              <a:t>                      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=  </a:t>
            </a:r>
            <a:r>
              <a:rPr lang="en-US" altLang="zh-CN" b="1" dirty="0" smtClean="0"/>
              <a:t>P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/>
              <a:t>U</a:t>
            </a:r>
            <a:r>
              <a:rPr lang="en-US" altLang="zh-CN" b="1" dirty="0" smtClean="0">
                <a:latin typeface="Lucida Calligraphy" pitchFamily="66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其中 </a:t>
            </a:r>
            <a:r>
              <a:rPr lang="en-US" altLang="zh-CN" b="1" dirty="0" smtClean="0"/>
              <a:t>P </a:t>
            </a:r>
            <a:r>
              <a:rPr lang="zh-CN" altLang="en-US" b="1" dirty="0" smtClean="0">
                <a:latin typeface="Times New Roman" pitchFamily="18" charset="0"/>
              </a:rPr>
              <a:t>是投影变换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en-US" altLang="zh-CN" b="1" dirty="0" smtClean="0"/>
              <a:t>U </a:t>
            </a:r>
            <a:r>
              <a:rPr lang="zh-CN" altLang="en-US" b="1" dirty="0" smtClean="0"/>
              <a:t>是</a:t>
            </a:r>
            <a:r>
              <a:rPr lang="zh-CN" altLang="en-US" b="1" dirty="0" smtClean="0">
                <a:latin typeface="Times New Roman" pitchFamily="18" charset="0"/>
              </a:rPr>
              <a:t>可逆变换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  <a:endParaRPr lang="en-US" altLang="zh-CN" b="1" dirty="0" smtClean="0">
              <a:latin typeface="Times New Roman" pitchFamily="18" charset="0"/>
              <a:sym typeface="Euclid Math One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0195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3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证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  <a:r>
              <a:rPr lang="zh-CN" altLang="en-US" b="1" dirty="0" smtClean="0">
                <a:latin typeface="Times New Roman" pitchFamily="18" charset="0"/>
              </a:rPr>
              <a:t>在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中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取两组基底  </a:t>
            </a:r>
            <a:r>
              <a:rPr lang="en-US" altLang="zh-CN" b="1" dirty="0" smtClean="0">
                <a:latin typeface="Times New Roman" pitchFamily="18" charset="0"/>
              </a:rPr>
              <a:t>{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}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与 </a:t>
            </a:r>
            <a:r>
              <a:rPr lang="en-US" altLang="zh-CN" b="1" dirty="0" smtClean="0">
                <a:latin typeface="Times New Roman" pitchFamily="18" charset="0"/>
              </a:rPr>
              <a:t>{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j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},  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使得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/>
              <a:t>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/>
              <a:t>A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  </a:t>
            </a:r>
            <a:r>
              <a:rPr lang="en-US" altLang="zh-CN" b="1" dirty="0" smtClean="0">
                <a:latin typeface="Times New Roman" pitchFamily="18" charset="0"/>
              </a:rPr>
              <a:t>=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即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      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 </a:t>
            </a:r>
            <a:r>
              <a:rPr lang="en-US" altLang="zh-CN" b="1" dirty="0" smtClean="0">
                <a:latin typeface="宋体" pitchFamily="2" charset="-122"/>
                <a:sym typeface="Symbol" pitchFamily="18" charset="2"/>
              </a:rPr>
              <a:t>…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;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            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r+1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 </a:t>
            </a:r>
            <a:r>
              <a:rPr lang="en-US" altLang="zh-CN" b="1" dirty="0" smtClean="0">
                <a:latin typeface="宋体" pitchFamily="2" charset="-122"/>
                <a:sym typeface="Symbol" pitchFamily="18" charset="2"/>
              </a:rPr>
              <a:t>…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=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0 </a:t>
            </a:r>
          </a:p>
        </p:txBody>
      </p:sp>
      <p:graphicFrame>
        <p:nvGraphicFramePr>
          <p:cNvPr id="278531" name="Object 8"/>
          <p:cNvGraphicFramePr>
            <a:graphicFrameLocks noChangeAspect="1"/>
          </p:cNvGraphicFramePr>
          <p:nvPr/>
        </p:nvGraphicFramePr>
        <p:xfrm>
          <a:off x="6877050" y="1989138"/>
          <a:ext cx="1427163" cy="139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34" name="公式" r:id="rId3" imgW="520700" imgH="457200" progId="Equation.3">
                  <p:embed/>
                </p:oleObj>
              </mc:Choice>
              <mc:Fallback>
                <p:oleObj name="公式" r:id="rId3" imgW="5207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1989138"/>
                        <a:ext cx="1427163" cy="139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55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14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114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3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1143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30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en-US" altLang="zh-CN" sz="3600" b="1" dirty="0" smtClean="0">
                <a:latin typeface="宋体" pitchFamily="2" charset="-122"/>
                <a:sym typeface="Symbol" pitchFamily="18" charset="2"/>
              </a:rPr>
              <a:t>…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,  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  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,   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r+1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en-US" altLang="zh-CN" sz="3600" b="1" dirty="0" smtClean="0">
                <a:latin typeface="宋体" pitchFamily="2" charset="-122"/>
                <a:sym typeface="Symbol" pitchFamily="18" charset="2"/>
              </a:rPr>
              <a:t>…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 ,   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endParaRPr lang="en-US" altLang="zh-CN" sz="3600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sz="3600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       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宋体" pitchFamily="2" charset="-122"/>
                <a:sym typeface="Symbol" pitchFamily="18" charset="2"/>
              </a:rPr>
              <a:t>…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 ,  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 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,    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r+1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  </a:t>
            </a:r>
            <a:r>
              <a:rPr lang="en-US" altLang="zh-CN" sz="3600" b="1" dirty="0" smtClean="0">
                <a:latin typeface="宋体" pitchFamily="2" charset="-122"/>
                <a:sym typeface="Symbol" pitchFamily="18" charset="2"/>
              </a:rPr>
              <a:t>…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 ,   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endParaRPr lang="en-US" altLang="zh-CN" sz="3600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sz="3600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       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CN" sz="3600" b="1" dirty="0" smtClean="0">
                <a:latin typeface="宋体" pitchFamily="2" charset="-122"/>
                <a:sym typeface="Symbol" pitchFamily="18" charset="2"/>
              </a:rPr>
              <a:t>…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 ,  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 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,     0 ,      </a:t>
            </a:r>
            <a:r>
              <a:rPr lang="en-US" altLang="zh-CN" sz="3600" b="1" dirty="0" smtClean="0">
                <a:latin typeface="宋体" pitchFamily="2" charset="-122"/>
                <a:sym typeface="Symbol" pitchFamily="18" charset="2"/>
              </a:rPr>
              <a:t>…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,  0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b="1" dirty="0" smtClean="0"/>
              <a:t>                            P </a:t>
            </a:r>
            <a:r>
              <a:rPr lang="en-US" altLang="zh-CN" b="1" dirty="0"/>
              <a:t>U 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=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</a:p>
        </p:txBody>
      </p:sp>
      <p:sp>
        <p:nvSpPr>
          <p:cNvPr id="414725" name="Line 5"/>
          <p:cNvSpPr>
            <a:spLocks noChangeShapeType="1"/>
          </p:cNvSpPr>
          <p:nvPr/>
        </p:nvSpPr>
        <p:spPr bwMode="auto">
          <a:xfrm>
            <a:off x="1547813" y="1628775"/>
            <a:ext cx="0" cy="1008063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4726" name="Line 6"/>
          <p:cNvSpPr>
            <a:spLocks noChangeShapeType="1"/>
          </p:cNvSpPr>
          <p:nvPr/>
        </p:nvSpPr>
        <p:spPr bwMode="auto">
          <a:xfrm>
            <a:off x="1547813" y="3500438"/>
            <a:ext cx="0" cy="1008062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4728" name="Rectangle 8"/>
          <p:cNvSpPr>
            <a:spLocks noChangeArrowheads="1"/>
          </p:cNvSpPr>
          <p:nvPr/>
        </p:nvSpPr>
        <p:spPr bwMode="auto">
          <a:xfrm>
            <a:off x="8172450" y="2708275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3600">
                <a:solidFill>
                  <a:srgbClr val="000000"/>
                </a:solidFill>
              </a:rPr>
              <a:t>A</a:t>
            </a:r>
            <a:endParaRPr kumimoji="0" lang="zh-CN" altLang="en-US" sz="3600">
              <a:solidFill>
                <a:srgbClr val="000000"/>
              </a:solidFill>
            </a:endParaRPr>
          </a:p>
        </p:txBody>
      </p:sp>
      <p:sp>
        <p:nvSpPr>
          <p:cNvPr id="414729" name="Freeform 9"/>
          <p:cNvSpPr>
            <a:spLocks/>
          </p:cNvSpPr>
          <p:nvPr/>
        </p:nvSpPr>
        <p:spPr bwMode="auto">
          <a:xfrm>
            <a:off x="7308850" y="1268413"/>
            <a:ext cx="815975" cy="3673475"/>
          </a:xfrm>
          <a:custGeom>
            <a:avLst/>
            <a:gdLst>
              <a:gd name="T0" fmla="*/ 2147483647 w 514"/>
              <a:gd name="T1" fmla="*/ 0 h 2314"/>
              <a:gd name="T2" fmla="*/ 2147483647 w 514"/>
              <a:gd name="T3" fmla="*/ 2147483647 h 2314"/>
              <a:gd name="T4" fmla="*/ 0 w 514"/>
              <a:gd name="T5" fmla="*/ 2147483647 h 2314"/>
              <a:gd name="T6" fmla="*/ 0 60000 65536"/>
              <a:gd name="T7" fmla="*/ 0 60000 65536"/>
              <a:gd name="T8" fmla="*/ 0 60000 65536"/>
              <a:gd name="T9" fmla="*/ 0 w 514"/>
              <a:gd name="T10" fmla="*/ 0 h 2314"/>
              <a:gd name="T11" fmla="*/ 514 w 514"/>
              <a:gd name="T12" fmla="*/ 2314 h 231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14" h="2314">
                <a:moveTo>
                  <a:pt x="90" y="0"/>
                </a:moveTo>
                <a:cubicBezTo>
                  <a:pt x="302" y="419"/>
                  <a:pt x="514" y="839"/>
                  <a:pt x="499" y="1225"/>
                </a:cubicBezTo>
                <a:cubicBezTo>
                  <a:pt x="484" y="1611"/>
                  <a:pt x="242" y="1962"/>
                  <a:pt x="0" y="2314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4730" name="Line 10"/>
          <p:cNvSpPr>
            <a:spLocks noChangeShapeType="1"/>
          </p:cNvSpPr>
          <p:nvPr/>
        </p:nvSpPr>
        <p:spPr bwMode="auto">
          <a:xfrm>
            <a:off x="2555875" y="1628775"/>
            <a:ext cx="0" cy="1008063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4731" name="Line 11"/>
          <p:cNvSpPr>
            <a:spLocks noChangeShapeType="1"/>
          </p:cNvSpPr>
          <p:nvPr/>
        </p:nvSpPr>
        <p:spPr bwMode="auto">
          <a:xfrm>
            <a:off x="2555875" y="3500438"/>
            <a:ext cx="0" cy="1008062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4732" name="Line 12"/>
          <p:cNvSpPr>
            <a:spLocks noChangeShapeType="1"/>
          </p:cNvSpPr>
          <p:nvPr/>
        </p:nvSpPr>
        <p:spPr bwMode="auto">
          <a:xfrm>
            <a:off x="3492500" y="1628775"/>
            <a:ext cx="0" cy="1008063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4733" name="Line 13"/>
          <p:cNvSpPr>
            <a:spLocks noChangeShapeType="1"/>
          </p:cNvSpPr>
          <p:nvPr/>
        </p:nvSpPr>
        <p:spPr bwMode="auto">
          <a:xfrm>
            <a:off x="3492500" y="3500438"/>
            <a:ext cx="0" cy="1008062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4734" name="Line 14"/>
          <p:cNvSpPr>
            <a:spLocks noChangeShapeType="1"/>
          </p:cNvSpPr>
          <p:nvPr/>
        </p:nvSpPr>
        <p:spPr bwMode="auto">
          <a:xfrm>
            <a:off x="4716463" y="1628775"/>
            <a:ext cx="0" cy="1008063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4735" name="Line 15"/>
          <p:cNvSpPr>
            <a:spLocks noChangeShapeType="1"/>
          </p:cNvSpPr>
          <p:nvPr/>
        </p:nvSpPr>
        <p:spPr bwMode="auto">
          <a:xfrm>
            <a:off x="4716463" y="3500438"/>
            <a:ext cx="0" cy="1008062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4736" name="Line 16"/>
          <p:cNvSpPr>
            <a:spLocks noChangeShapeType="1"/>
          </p:cNvSpPr>
          <p:nvPr/>
        </p:nvSpPr>
        <p:spPr bwMode="auto">
          <a:xfrm>
            <a:off x="5940425" y="1628775"/>
            <a:ext cx="0" cy="1008063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4737" name="Line 17"/>
          <p:cNvSpPr>
            <a:spLocks noChangeShapeType="1"/>
          </p:cNvSpPr>
          <p:nvPr/>
        </p:nvSpPr>
        <p:spPr bwMode="auto">
          <a:xfrm>
            <a:off x="5940425" y="3500438"/>
            <a:ext cx="0" cy="1008062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4738" name="Line 18"/>
          <p:cNvSpPr>
            <a:spLocks noChangeShapeType="1"/>
          </p:cNvSpPr>
          <p:nvPr/>
        </p:nvSpPr>
        <p:spPr bwMode="auto">
          <a:xfrm>
            <a:off x="7092950" y="1628775"/>
            <a:ext cx="0" cy="1008063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4739" name="Line 19"/>
          <p:cNvSpPr>
            <a:spLocks noChangeShapeType="1"/>
          </p:cNvSpPr>
          <p:nvPr/>
        </p:nvSpPr>
        <p:spPr bwMode="auto">
          <a:xfrm>
            <a:off x="7092950" y="3500438"/>
            <a:ext cx="0" cy="1008062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4740" name="Rectangle 20"/>
          <p:cNvSpPr>
            <a:spLocks noChangeArrowheads="1"/>
          </p:cNvSpPr>
          <p:nvPr/>
        </p:nvSpPr>
        <p:spPr bwMode="auto">
          <a:xfrm>
            <a:off x="539750" y="1773238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3600">
                <a:solidFill>
                  <a:srgbClr val="000000"/>
                </a:solidFill>
              </a:rPr>
              <a:t>U</a:t>
            </a:r>
            <a:endParaRPr kumimoji="0" lang="zh-CN" altLang="en-US" sz="3600">
              <a:solidFill>
                <a:srgbClr val="000000"/>
              </a:solidFill>
            </a:endParaRPr>
          </a:p>
        </p:txBody>
      </p:sp>
      <p:sp>
        <p:nvSpPr>
          <p:cNvPr id="414741" name="Rectangle 21"/>
          <p:cNvSpPr>
            <a:spLocks noChangeArrowheads="1"/>
          </p:cNvSpPr>
          <p:nvPr/>
        </p:nvSpPr>
        <p:spPr bwMode="auto">
          <a:xfrm>
            <a:off x="539750" y="3716338"/>
            <a:ext cx="488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3600">
                <a:solidFill>
                  <a:srgbClr val="000000"/>
                </a:solidFill>
              </a:rPr>
              <a:t>P</a:t>
            </a:r>
            <a:endParaRPr kumimoji="0" lang="zh-CN" altLang="en-US" sz="3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34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14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4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4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4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4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114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414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6" dur="500"/>
                                        <p:tgtEl>
                                          <p:spTgt spid="414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9" dur="500"/>
                                        <p:tgtEl>
                                          <p:spTgt spid="414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2" dur="500"/>
                                        <p:tgtEl>
                                          <p:spTgt spid="414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414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8" dur="500"/>
                                        <p:tgtEl>
                                          <p:spTgt spid="414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414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6" dur="500"/>
                                        <p:tgtEl>
                                          <p:spTgt spid="414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9" dur="500"/>
                                        <p:tgtEl>
                                          <p:spTgt spid="414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2" dur="500"/>
                                        <p:tgtEl>
                                          <p:spTgt spid="414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5" dur="500"/>
                                        <p:tgtEl>
                                          <p:spTgt spid="414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8" dur="500"/>
                                        <p:tgtEl>
                                          <p:spTgt spid="414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147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14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4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147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14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14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725" grpId="0" animBg="1"/>
      <p:bldP spid="414726" grpId="0" animBg="1"/>
      <p:bldP spid="414728" grpId="0"/>
      <p:bldP spid="414729" grpId="0" animBg="1"/>
      <p:bldP spid="414730" grpId="0" animBg="1"/>
      <p:bldP spid="414731" grpId="0" animBg="1"/>
      <p:bldP spid="414732" grpId="0" animBg="1"/>
      <p:bldP spid="414733" grpId="0" animBg="1"/>
      <p:bldP spid="414734" grpId="0" animBg="1"/>
      <p:bldP spid="414735" grpId="0" animBg="1"/>
      <p:bldP spid="414736" grpId="0" animBg="1"/>
      <p:bldP spid="414737" grpId="0" animBg="1"/>
      <p:bldP spid="414738" grpId="0" animBg="1"/>
      <p:bldP spid="414739" grpId="0" animBg="1"/>
      <p:bldP spid="414740" grpId="0"/>
      <p:bldP spid="4147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628775"/>
            <a:ext cx="8069263" cy="467995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线性相关的向量组</a:t>
            </a: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线性表出任何向量</a:t>
            </a:r>
            <a:endParaRPr lang="en-US" altLang="zh-CN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 (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如果可表出的话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)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的方式都不唯一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  <p:pic>
        <p:nvPicPr>
          <p:cNvPr id="118787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8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955675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</a:rPr>
              <a:t>线性表出何时唯一</a:t>
            </a:r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?</a:t>
            </a:r>
            <a:r>
              <a:rPr lang="en-US" altLang="zh-CN" smtClean="0"/>
              <a:t> </a:t>
            </a:r>
          </a:p>
        </p:txBody>
      </p:sp>
      <p:graphicFrame>
        <p:nvGraphicFramePr>
          <p:cNvPr id="5158917" name="Object 5"/>
          <p:cNvGraphicFramePr>
            <a:graphicFrameLocks noChangeAspect="1"/>
          </p:cNvGraphicFramePr>
          <p:nvPr/>
        </p:nvGraphicFramePr>
        <p:xfrm>
          <a:off x="1673225" y="3933825"/>
          <a:ext cx="55118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47" name="公式" r:id="rId4" imgW="1727200" imgH="228600" progId="Equation.3">
                  <p:embed/>
                </p:oleObj>
              </mc:Choice>
              <mc:Fallback>
                <p:oleObj name="公式" r:id="rId4" imgW="17272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3225" y="3933825"/>
                        <a:ext cx="5511800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58918" name="Object 6"/>
          <p:cNvGraphicFramePr>
            <a:graphicFrameLocks noChangeAspect="1"/>
          </p:cNvGraphicFramePr>
          <p:nvPr/>
        </p:nvGraphicFramePr>
        <p:xfrm>
          <a:off x="1714500" y="4652963"/>
          <a:ext cx="5430838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48" name="公式" r:id="rId6" imgW="1701800" imgH="228600" progId="Equation.3">
                  <p:embed/>
                </p:oleObj>
              </mc:Choice>
              <mc:Fallback>
                <p:oleObj name="公式" r:id="rId6" imgW="17018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4652963"/>
                        <a:ext cx="5430838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58919" name="Line 7"/>
          <p:cNvSpPr>
            <a:spLocks noChangeShapeType="1"/>
          </p:cNvSpPr>
          <p:nvPr/>
        </p:nvSpPr>
        <p:spPr bwMode="auto">
          <a:xfrm>
            <a:off x="900113" y="5373688"/>
            <a:ext cx="76327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graphicFrame>
        <p:nvGraphicFramePr>
          <p:cNvPr id="5158920" name="Object 8"/>
          <p:cNvGraphicFramePr>
            <a:graphicFrameLocks noChangeAspect="1"/>
          </p:cNvGraphicFramePr>
          <p:nvPr/>
        </p:nvGraphicFramePr>
        <p:xfrm>
          <a:off x="338138" y="5589588"/>
          <a:ext cx="875188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49" name="公式" r:id="rId8" imgW="2743200" imgH="228600" progId="Equation.3">
                  <p:embed/>
                </p:oleObj>
              </mc:Choice>
              <mc:Fallback>
                <p:oleObj name="公式" r:id="rId8" imgW="27432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8" y="5589588"/>
                        <a:ext cx="8751887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58921" name="Freeform 9"/>
          <p:cNvSpPr>
            <a:spLocks/>
          </p:cNvSpPr>
          <p:nvPr/>
        </p:nvSpPr>
        <p:spPr bwMode="auto">
          <a:xfrm>
            <a:off x="7596188" y="4292600"/>
            <a:ext cx="719137" cy="1081088"/>
          </a:xfrm>
          <a:custGeom>
            <a:avLst/>
            <a:gdLst>
              <a:gd name="T0" fmla="*/ 2147483647 w 453"/>
              <a:gd name="T1" fmla="*/ 2147483647 h 681"/>
              <a:gd name="T2" fmla="*/ 2147483647 w 453"/>
              <a:gd name="T3" fmla="*/ 2147483647 h 681"/>
              <a:gd name="T4" fmla="*/ 2147483647 w 453"/>
              <a:gd name="T5" fmla="*/ 2147483647 h 681"/>
              <a:gd name="T6" fmla="*/ 0 w 453"/>
              <a:gd name="T7" fmla="*/ 0 h 681"/>
              <a:gd name="T8" fmla="*/ 0 60000 65536"/>
              <a:gd name="T9" fmla="*/ 0 60000 65536"/>
              <a:gd name="T10" fmla="*/ 0 60000 65536"/>
              <a:gd name="T11" fmla="*/ 0 60000 65536"/>
              <a:gd name="T12" fmla="*/ 0 w 453"/>
              <a:gd name="T13" fmla="*/ 0 h 681"/>
              <a:gd name="T14" fmla="*/ 453 w 453"/>
              <a:gd name="T15" fmla="*/ 681 h 6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3" h="681">
                <a:moveTo>
                  <a:pt x="453" y="681"/>
                </a:moveTo>
                <a:cubicBezTo>
                  <a:pt x="351" y="677"/>
                  <a:pt x="249" y="673"/>
                  <a:pt x="181" y="635"/>
                </a:cubicBezTo>
                <a:cubicBezTo>
                  <a:pt x="113" y="597"/>
                  <a:pt x="75" y="560"/>
                  <a:pt x="45" y="454"/>
                </a:cubicBezTo>
                <a:cubicBezTo>
                  <a:pt x="15" y="348"/>
                  <a:pt x="7" y="174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158922" name="Rectangle 10"/>
          <p:cNvSpPr>
            <a:spLocks noChangeArrowheads="1"/>
          </p:cNvSpPr>
          <p:nvPr/>
        </p:nvSpPr>
        <p:spPr bwMode="auto">
          <a:xfrm>
            <a:off x="7870825" y="4389438"/>
            <a:ext cx="4699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</a:rPr>
              <a:t>+</a:t>
            </a:r>
          </a:p>
        </p:txBody>
      </p:sp>
      <p:sp>
        <p:nvSpPr>
          <p:cNvPr id="5158923" name="Rectangle 11"/>
          <p:cNvSpPr>
            <a:spLocks noChangeArrowheads="1"/>
          </p:cNvSpPr>
          <p:nvPr/>
        </p:nvSpPr>
        <p:spPr bwMode="auto">
          <a:xfrm>
            <a:off x="250825" y="3141663"/>
            <a:ext cx="2736850" cy="579437"/>
          </a:xfrm>
          <a:prstGeom prst="rect">
            <a:avLst/>
          </a:prstGeom>
          <a:solidFill>
            <a:srgbClr val="FF0000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系数不全为零</a:t>
            </a:r>
          </a:p>
        </p:txBody>
      </p:sp>
      <p:sp>
        <p:nvSpPr>
          <p:cNvPr id="5158924" name="Freeform 12"/>
          <p:cNvSpPr>
            <a:spLocks/>
          </p:cNvSpPr>
          <p:nvPr/>
        </p:nvSpPr>
        <p:spPr bwMode="auto">
          <a:xfrm>
            <a:off x="827088" y="3716338"/>
            <a:ext cx="792162" cy="1368425"/>
          </a:xfrm>
          <a:custGeom>
            <a:avLst/>
            <a:gdLst>
              <a:gd name="T0" fmla="*/ 0 w 499"/>
              <a:gd name="T1" fmla="*/ 0 h 862"/>
              <a:gd name="T2" fmla="*/ 2147483647 w 499"/>
              <a:gd name="T3" fmla="*/ 2147483647 h 862"/>
              <a:gd name="T4" fmla="*/ 2147483647 w 499"/>
              <a:gd name="T5" fmla="*/ 2147483647 h 862"/>
              <a:gd name="T6" fmla="*/ 2147483647 w 499"/>
              <a:gd name="T7" fmla="*/ 2147483647 h 862"/>
              <a:gd name="T8" fmla="*/ 0 60000 65536"/>
              <a:gd name="T9" fmla="*/ 0 60000 65536"/>
              <a:gd name="T10" fmla="*/ 0 60000 65536"/>
              <a:gd name="T11" fmla="*/ 0 60000 65536"/>
              <a:gd name="T12" fmla="*/ 0 w 499"/>
              <a:gd name="T13" fmla="*/ 0 h 862"/>
              <a:gd name="T14" fmla="*/ 499 w 499"/>
              <a:gd name="T15" fmla="*/ 862 h 8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" h="862">
                <a:moveTo>
                  <a:pt x="0" y="0"/>
                </a:moveTo>
                <a:cubicBezTo>
                  <a:pt x="8" y="144"/>
                  <a:pt x="16" y="288"/>
                  <a:pt x="46" y="409"/>
                </a:cubicBezTo>
                <a:cubicBezTo>
                  <a:pt x="76" y="530"/>
                  <a:pt x="107" y="651"/>
                  <a:pt x="182" y="726"/>
                </a:cubicBezTo>
                <a:cubicBezTo>
                  <a:pt x="257" y="801"/>
                  <a:pt x="378" y="831"/>
                  <a:pt x="499" y="862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589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58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58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58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58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5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515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515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515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5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15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5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8919" grpId="0" animBg="1"/>
      <p:bldP spid="5158921" grpId="0" animBg="1"/>
      <p:bldP spid="5158922" grpId="0"/>
      <p:bldP spid="5158923" grpId="0" animBg="1"/>
      <p:bldP spid="5158924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 altLang="zh-CN" sz="4400" b="1" dirty="0" smtClean="0"/>
          </a:p>
          <a:p>
            <a:pPr eaLnBrk="1" hangingPunct="1">
              <a:buFontTx/>
              <a:buNone/>
            </a:pPr>
            <a:r>
              <a:rPr lang="en-US" altLang="zh-CN" sz="4400" b="1" dirty="0" smtClean="0"/>
              <a:t>                 </a:t>
            </a:r>
            <a:r>
              <a:rPr lang="zh-CN" altLang="en-US" sz="4400" b="1" dirty="0" smtClean="0"/>
              <a:t>线性变换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: V </a:t>
            </a:r>
            <a:r>
              <a:rPr lang="en-US" altLang="zh-CN" b="1" smtClean="0"/>
              <a:t>→</a:t>
            </a:r>
            <a:r>
              <a:rPr lang="en-US" altLang="zh-CN" b="1" smtClean="0">
                <a:latin typeface="Times New Roman" pitchFamily="18" charset="0"/>
              </a:rPr>
              <a:t> V </a:t>
            </a:r>
            <a:r>
              <a:rPr lang="zh-CN" altLang="en-US" b="1" smtClean="0">
                <a:latin typeface="Times New Roman" pitchFamily="18" charset="0"/>
              </a:rPr>
              <a:t>是线性变换</a:t>
            </a:r>
            <a:r>
              <a:rPr lang="en-US" altLang="zh-CN" b="1" smtClean="0">
                <a:latin typeface="Times New Roman" pitchFamily="18" charset="0"/>
              </a:rPr>
              <a:t>,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是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基底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则 </a:t>
            </a:r>
            <a:r>
              <a:rPr lang="en-US" altLang="zh-CN" b="1" smtClean="0"/>
              <a:t>A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的矩阵为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baseline="-30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88771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772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  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线性变换的矩阵 </a:t>
            </a:r>
            <a:r>
              <a:rPr lang="en-US" altLang="zh-CN" sz="4000" b="1" dirty="0" smtClean="0">
                <a:solidFill>
                  <a:schemeClr val="bg1"/>
                </a:solidFill>
              </a:rPr>
              <a:t>--- 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取同一组基</a:t>
            </a:r>
          </a:p>
        </p:txBody>
      </p:sp>
      <p:sp>
        <p:nvSpPr>
          <p:cNvPr id="6191109" name="AutoShape 5"/>
          <p:cNvSpPr>
            <a:spLocks noChangeArrowheads="1"/>
          </p:cNvSpPr>
          <p:nvPr/>
        </p:nvSpPr>
        <p:spPr bwMode="auto">
          <a:xfrm>
            <a:off x="1835150" y="4797425"/>
            <a:ext cx="2808288" cy="792163"/>
          </a:xfrm>
          <a:prstGeom prst="roundRect">
            <a:avLst>
              <a:gd name="adj" fmla="val 32352"/>
            </a:avLst>
          </a:prstGeom>
          <a:solidFill>
            <a:srgbClr val="0000FF">
              <a:alpha val="3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191114" name="Freeform 10"/>
          <p:cNvSpPr>
            <a:spLocks/>
          </p:cNvSpPr>
          <p:nvPr/>
        </p:nvSpPr>
        <p:spPr bwMode="auto">
          <a:xfrm>
            <a:off x="5508625" y="2781300"/>
            <a:ext cx="1368425" cy="792163"/>
          </a:xfrm>
          <a:custGeom>
            <a:avLst/>
            <a:gdLst>
              <a:gd name="T0" fmla="*/ 0 w 378"/>
              <a:gd name="T1" fmla="*/ 0 h 499"/>
              <a:gd name="T2" fmla="*/ 2147483647 w 378"/>
              <a:gd name="T3" fmla="*/ 2147483647 h 499"/>
              <a:gd name="T4" fmla="*/ 2147483647 w 378"/>
              <a:gd name="T5" fmla="*/ 2147483647 h 499"/>
              <a:gd name="T6" fmla="*/ 0 60000 65536"/>
              <a:gd name="T7" fmla="*/ 0 60000 65536"/>
              <a:gd name="T8" fmla="*/ 0 60000 65536"/>
              <a:gd name="T9" fmla="*/ 0 w 378"/>
              <a:gd name="T10" fmla="*/ 0 h 499"/>
              <a:gd name="T11" fmla="*/ 378 w 378"/>
              <a:gd name="T12" fmla="*/ 499 h 49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8" h="499">
                <a:moveTo>
                  <a:pt x="0" y="0"/>
                </a:moveTo>
                <a:cubicBezTo>
                  <a:pt x="129" y="26"/>
                  <a:pt x="258" y="53"/>
                  <a:pt x="318" y="136"/>
                </a:cubicBezTo>
                <a:cubicBezTo>
                  <a:pt x="378" y="219"/>
                  <a:pt x="370" y="359"/>
                  <a:pt x="363" y="499"/>
                </a:cubicBezTo>
              </a:path>
            </a:pathLst>
          </a:cu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graphicFrame>
        <p:nvGraphicFramePr>
          <p:cNvPr id="6191117" name="Object 13"/>
          <p:cNvGraphicFramePr>
            <a:graphicFrameLocks noChangeAspect="1"/>
          </p:cNvGraphicFramePr>
          <p:nvPr/>
        </p:nvGraphicFramePr>
        <p:xfrm>
          <a:off x="1331913" y="3716338"/>
          <a:ext cx="7210425" cy="295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79" name="公式" r:id="rId4" imgW="2628900" imgH="965200" progId="Equation.3">
                  <p:embed/>
                </p:oleObj>
              </mc:Choice>
              <mc:Fallback>
                <p:oleObj name="公式" r:id="rId4" imgW="2628900" imgH="965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716338"/>
                        <a:ext cx="7210425" cy="295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91118" name="Object 14"/>
          <p:cNvGraphicFramePr>
            <a:graphicFrameLocks noChangeAspect="1"/>
          </p:cNvGraphicFramePr>
          <p:nvPr/>
        </p:nvGraphicFramePr>
        <p:xfrm>
          <a:off x="377825" y="3500438"/>
          <a:ext cx="375285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80" name="公式" r:id="rId6" imgW="1409088" imgH="241195" progId="Equation.3">
                  <p:embed/>
                </p:oleObj>
              </mc:Choice>
              <mc:Fallback>
                <p:oleObj name="公式" r:id="rId6" imgW="1409088" imgH="241195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3500438"/>
                        <a:ext cx="3752850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9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191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91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9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619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19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1109" grpId="0" animBg="1"/>
      <p:bldP spid="6191114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9794" name="Rectangle 2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57200" y="1628775"/>
                <a:ext cx="8229600" cy="4497388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在 </a:t>
                </a:r>
                <a:r>
                  <a:rPr lang="en-US" altLang="zh-CN" b="1" dirty="0" smtClean="0">
                    <a:latin typeface="Times New Roman" pitchFamily="18" charset="0"/>
                  </a:rPr>
                  <a:t>V </a:t>
                </a:r>
                <a:r>
                  <a:rPr lang="zh-CN" altLang="en-US" b="1" dirty="0" smtClean="0">
                    <a:latin typeface="Times New Roman" pitchFamily="18" charset="0"/>
                  </a:rPr>
                  <a:t>中取定</a:t>
                </a:r>
                <a:r>
                  <a:rPr lang="zh-CN" altLang="en-US" b="1" dirty="0" smtClean="0">
                    <a:latin typeface="Times New Roman" pitchFamily="18" charset="0"/>
                    <a:sym typeface="Euclid Math One" pitchFamily="18" charset="2"/>
                  </a:rPr>
                  <a:t>基底</a:t>
                </a:r>
                <a:r>
                  <a:rPr lang="zh-CN" altLang="en-US" b="1" dirty="0" smtClean="0">
                    <a:latin typeface="Times New Roman" pitchFamily="18" charset="0"/>
                  </a:rPr>
                  <a:t> 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</a:t>
                </a:r>
                <a:r>
                  <a:rPr lang="en-US" altLang="zh-CN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,</a:t>
                </a:r>
                <a:r>
                  <a:rPr lang="en-US" altLang="zh-CN" b="1" i="1" dirty="0" smtClean="0">
                    <a:latin typeface="Times New Roman" pitchFamily="18" charset="0"/>
                    <a:sym typeface="Euclid Math One" pitchFamily="18" charset="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… ,</a:t>
                </a:r>
                <a:r>
                  <a:rPr lang="en-US" altLang="zh-CN" b="1" i="1" dirty="0" smtClean="0">
                    <a:latin typeface="Times New Roman" pitchFamily="18" charset="0"/>
                    <a:sym typeface="Euclid Math One" pitchFamily="18" charset="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</a:t>
                </a:r>
                <a:r>
                  <a:rPr lang="en-US" altLang="zh-CN" b="1" baseline="-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n 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, 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则双射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       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           </a:t>
                </a:r>
                <a:r>
                  <a:rPr lang="en-US" altLang="zh-CN" b="1" dirty="0" err="1" smtClean="0">
                    <a:latin typeface="Times New Roman" pitchFamily="18" charset="0"/>
                  </a:rPr>
                  <a:t>Hom</a:t>
                </a:r>
                <a:r>
                  <a:rPr lang="en-US" altLang="zh-CN" b="1" dirty="0" smtClean="0">
                    <a:latin typeface="Times New Roman" pitchFamily="18" charset="0"/>
                  </a:rPr>
                  <a:t>( V )  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</a:t>
                </a:r>
                <a:r>
                  <a:rPr lang="en-US" altLang="zh-CN" b="1" dirty="0" smtClean="0">
                    <a:latin typeface="Times New Roman" pitchFamily="18" charset="0"/>
                  </a:rPr>
                  <a:t>    </a:t>
                </a:r>
                <a:r>
                  <a:rPr lang="en-US" altLang="zh-CN" b="1" dirty="0" err="1" smtClean="0">
                    <a:latin typeface="Times New Roman" pitchFamily="18" charset="0"/>
                    <a:sym typeface="Symbol" pitchFamily="18" charset="2"/>
                  </a:rPr>
                  <a:t>M</a:t>
                </a:r>
                <a:r>
                  <a:rPr lang="en-US" altLang="zh-CN" sz="3600" b="1" baseline="-30000" dirty="0" err="1" smtClean="0">
                    <a:latin typeface="Times New Roman" pitchFamily="18" charset="0"/>
                  </a:rPr>
                  <a:t>n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( K )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                        </a:t>
                </a:r>
                <a:r>
                  <a:rPr lang="en-US" altLang="zh-CN" b="1" dirty="0" smtClean="0"/>
                  <a:t>A</a:t>
                </a:r>
                <a:r>
                  <a:rPr lang="en-US" altLang="zh-CN" b="1" dirty="0" smtClean="0">
                    <a:latin typeface="Times New Roman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3600" b="1" i="1" smtClean="0">
                        <a:latin typeface="Cambria Math"/>
                        <a:ea typeface="Cambria Math"/>
                      </a:rPr>
                      <m:t>↦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       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A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endParaRPr lang="en-US" altLang="zh-CN" b="1" dirty="0" smtClean="0">
                  <a:latin typeface="Times New Roman" pitchFamily="18" charset="0"/>
                  <a:sym typeface="Symbol" pitchFamily="18" charset="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是两个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K-</a:t>
                </a:r>
                <a:r>
                  <a:rPr lang="zh-CN" altLang="en-US" b="1" dirty="0" smtClean="0">
                    <a:latin typeface="Times New Roman" pitchFamily="18" charset="0"/>
                    <a:sym typeface="Symbol" pitchFamily="18" charset="2"/>
                  </a:rPr>
                  <a:t>代数的同构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.</a:t>
                </a:r>
              </a:p>
            </p:txBody>
          </p:sp>
        </mc:Choice>
        <mc:Fallback xmlns="">
          <p:sp>
            <p:nvSpPr>
              <p:cNvPr id="28979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1628775"/>
                <a:ext cx="8229600" cy="4497388"/>
              </a:xfrm>
              <a:blipFill rotWithShape="1">
                <a:blip r:embed="rId3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9795" name="Picture 3" descr="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79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 </a:t>
            </a:r>
            <a:r>
              <a:rPr lang="en-US" altLang="zh-CN" sz="3600" b="1" smtClean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Hom(  V )    M</a:t>
            </a:r>
            <a:r>
              <a:rPr lang="en-US" altLang="zh-CN" sz="4000" b="1" baseline="-30000" smtClean="0">
                <a:solidFill>
                  <a:schemeClr val="bg1"/>
                </a:solidFill>
                <a:latin typeface="Times New Roman" pitchFamily="18" charset="0"/>
              </a:rPr>
              <a:t>n</a:t>
            </a:r>
            <a:r>
              <a:rPr lang="en-US" altLang="zh-CN" sz="3600" b="1" smtClean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( K )</a:t>
            </a:r>
            <a:endParaRPr lang="en-US" altLang="zh-CN" sz="3600" b="1" baseline="-30000" smtClean="0">
              <a:solidFill>
                <a:schemeClr val="bg1"/>
              </a:solidFill>
              <a:latin typeface="Times New Roman" pitchFamily="18" charset="0"/>
            </a:endParaRPr>
          </a:p>
        </p:txBody>
      </p:sp>
      <p:graphicFrame>
        <p:nvGraphicFramePr>
          <p:cNvPr id="28979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334547"/>
              </p:ext>
            </p:extLst>
          </p:nvPr>
        </p:nvGraphicFramePr>
        <p:xfrm>
          <a:off x="670718" y="4221088"/>
          <a:ext cx="7802563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50" name="公式" r:id="rId5" imgW="2844800" imgH="241300" progId="Equation.3">
                  <p:embed/>
                </p:oleObj>
              </mc:Choice>
              <mc:Fallback>
                <p:oleObj name="公式" r:id="rId5" imgW="2844800" imgH="241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718" y="4221088"/>
                        <a:ext cx="7802563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29600" cy="55435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定理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设线性变换 </a:t>
            </a:r>
            <a:r>
              <a:rPr lang="en-US" altLang="zh-CN" b="1" dirty="0" smtClean="0">
                <a:sym typeface="MS Reference Specialty" pitchFamily="2" charset="2"/>
              </a:rPr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在 </a:t>
            </a:r>
            <a:r>
              <a:rPr lang="en-US" altLang="zh-CN" b="1" dirty="0" smtClean="0">
                <a:latin typeface="Times New Roman" pitchFamily="18" charset="0"/>
              </a:rPr>
              <a:t>{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} </a:t>
            </a:r>
            <a:r>
              <a:rPr lang="zh-CN" altLang="en-US" b="1" dirty="0" smtClean="0">
                <a:latin typeface="Times New Roman" pitchFamily="18" charset="0"/>
              </a:rPr>
              <a:t>基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下的矩阵为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A 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    </a:t>
            </a:r>
            <a:r>
              <a:rPr lang="en-US" altLang="zh-CN" b="1" dirty="0" smtClean="0">
                <a:sym typeface="MS Reference Specialty" pitchFamily="2" charset="2"/>
              </a:rPr>
              <a:t>A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Symbol" pitchFamily="18" charset="2"/>
              </a:rPr>
              <a:t>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=</a:t>
            </a:r>
            <a:r>
              <a:rPr lang="en-US" altLang="zh-CN" b="1" dirty="0" smtClean="0">
                <a:latin typeface="Times New Roman" pitchFamily="18" charset="0"/>
              </a:rPr>
              <a:t> [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Symbol" pitchFamily="18" charset="2"/>
              </a:rPr>
              <a:t>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  </a:t>
            </a:r>
            <a:r>
              <a:rPr lang="en-US" altLang="zh-CN" b="1" dirty="0" smtClean="0">
                <a:latin typeface="Times New Roman" pitchFamily="18" charset="0"/>
              </a:rPr>
              <a:t>] A ;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从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{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} </a:t>
            </a:r>
            <a:r>
              <a:rPr lang="zh-CN" altLang="en-US" b="1" dirty="0" smtClean="0">
                <a:latin typeface="Times New Roman" pitchFamily="18" charset="0"/>
              </a:rPr>
              <a:t>基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到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{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j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} </a:t>
            </a:r>
            <a:r>
              <a:rPr lang="zh-CN" altLang="en-US" b="1" dirty="0" smtClean="0">
                <a:latin typeface="Times New Roman" pitchFamily="18" charset="0"/>
              </a:rPr>
              <a:t>基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</a:t>
            </a:r>
            <a:r>
              <a:rPr lang="zh-CN" altLang="en-US" b="1" dirty="0" smtClean="0">
                <a:latin typeface="Times New Roman" pitchFamily="18" charset="0"/>
              </a:rPr>
              <a:t>过渡矩阵为 </a:t>
            </a:r>
            <a:r>
              <a:rPr lang="en-US" altLang="zh-CN" b="1" dirty="0" smtClean="0">
                <a:latin typeface="Times New Roman" pitchFamily="18" charset="0"/>
              </a:rPr>
              <a:t>U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itchFamily="18" charset="0"/>
              </a:rPr>
              <a:t>( 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itchFamily="18" charset="0"/>
              </a:rPr>
              <a:t>即  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itchFamily="18" charset="0"/>
              </a:rPr>
              <a:t>[  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70C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itchFamily="18" charset="0"/>
                <a:sym typeface="Symbol" pitchFamily="18" charset="2"/>
              </a:rPr>
              <a:t>  </a:t>
            </a:r>
            <a:r>
              <a:rPr lang="en-US" altLang="zh-CN" b="1" baseline="-30000" dirty="0" smtClean="0">
                <a:solidFill>
                  <a:srgbClr val="0070C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itchFamily="18" charset="0"/>
                <a:sym typeface="Euclid Symbol" pitchFamily="18" charset="2"/>
              </a:rPr>
              <a:t>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itchFamily="18" charset="0"/>
                <a:sym typeface="Symbol" pitchFamily="18" charset="2"/>
              </a:rPr>
              <a:t>  </a:t>
            </a:r>
            <a:r>
              <a:rPr lang="en-US" altLang="zh-CN" b="1" baseline="-30000" dirty="0" smtClean="0">
                <a:solidFill>
                  <a:srgbClr val="0070C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itchFamily="18" charset="0"/>
              </a:rPr>
              <a:t>]  =  [ 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70C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baseline="-30000" dirty="0" smtClean="0">
                <a:solidFill>
                  <a:srgbClr val="0070C0"/>
                </a:solidFill>
                <a:latin typeface="Times New Roman" pitchFamily="18" charset="0"/>
              </a:rPr>
              <a:t>2  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itchFamily="18" charset="0"/>
                <a:sym typeface="Euclid Symbol" pitchFamily="18" charset="2"/>
              </a:rPr>
              <a:t>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baseline="-30000" dirty="0" smtClean="0">
                <a:solidFill>
                  <a:srgbClr val="0070C0"/>
                </a:solidFill>
                <a:latin typeface="Times New Roman" pitchFamily="18" charset="0"/>
              </a:rPr>
              <a:t>n  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itchFamily="18" charset="0"/>
              </a:rPr>
              <a:t>]  U ) </a:t>
            </a:r>
            <a:r>
              <a:rPr lang="en-US" altLang="zh-CN" b="1" dirty="0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则 </a:t>
            </a:r>
            <a:r>
              <a:rPr lang="en-US" altLang="zh-CN" b="1" dirty="0" smtClean="0">
                <a:sym typeface="MS Reference Specialty" pitchFamily="2" charset="2"/>
              </a:rPr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在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{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j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} </a:t>
            </a:r>
            <a:r>
              <a:rPr lang="zh-CN" altLang="en-US" b="1" dirty="0" smtClean="0">
                <a:latin typeface="Times New Roman" pitchFamily="18" charset="0"/>
              </a:rPr>
              <a:t>基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下的矩阵是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U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A U 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89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8324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宋体" pitchFamily="2" charset="-122"/>
              </a:rPr>
              <a:t>证</a:t>
            </a:r>
            <a:r>
              <a:rPr lang="en-US" altLang="zh-CN" b="1" smtClean="0">
                <a:latin typeface="宋体" pitchFamily="2" charset="-122"/>
              </a:rPr>
              <a:t>: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[  </a:t>
            </a:r>
            <a:r>
              <a:rPr lang="en-US" altLang="zh-CN" b="1" smtClean="0">
                <a:sym typeface="MS Reference Specialty" pitchFamily="2" charset="2"/>
              </a:rPr>
              <a:t>A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</a:t>
            </a:r>
            <a:r>
              <a:rPr lang="en-US" altLang="zh-CN" b="1" smtClean="0">
                <a:sym typeface="MS Reference Specialty" pitchFamily="2" charset="2"/>
              </a:rPr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</a:t>
            </a:r>
            <a:r>
              <a:rPr lang="en-US" altLang="zh-CN" b="1" smtClean="0">
                <a:latin typeface="Times New Roman" pitchFamily="18" charset="0"/>
                <a:sym typeface="Euclid Symbol" pitchFamily="18" charset="2"/>
              </a:rPr>
              <a:t>  </a:t>
            </a:r>
            <a:r>
              <a:rPr lang="en-US" altLang="zh-CN" b="1" smtClean="0">
                <a:sym typeface="MS Reference Specialty" pitchFamily="2" charset="2"/>
              </a:rPr>
              <a:t>A</a:t>
            </a:r>
            <a:r>
              <a:rPr lang="en-US" altLang="zh-CN" b="1" smtClean="0">
                <a:latin typeface="Lucida Calligraphy" pitchFamily="66" charset="0"/>
                <a:sym typeface="MS Reference Specialty" pitchFamily="2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]</a:t>
            </a:r>
            <a:r>
              <a:rPr lang="en-US" altLang="zh-CN" b="1" smtClean="0">
                <a:latin typeface="Times New Roman" pitchFamily="18" charset="0"/>
              </a:rPr>
              <a:t>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= </a:t>
            </a:r>
            <a:r>
              <a:rPr lang="en-US" altLang="zh-CN" smtClean="0"/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[  </a:t>
            </a:r>
            <a:r>
              <a:rPr lang="en-US" altLang="zh-CN" b="1" smtClean="0">
                <a:sym typeface="MS Reference Specialty" pitchFamily="2" charset="2"/>
              </a:rPr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</a:t>
            </a:r>
            <a:r>
              <a:rPr lang="en-US" altLang="zh-CN" b="1" smtClean="0">
                <a:sym typeface="MS Reference Specialty" pitchFamily="2" charset="2"/>
              </a:rPr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</a:t>
            </a:r>
            <a:r>
              <a:rPr lang="en-US" altLang="zh-CN" b="1" smtClean="0">
                <a:latin typeface="Times New Roman" pitchFamily="18" charset="0"/>
                <a:sym typeface="Euclid Symbol" pitchFamily="18" charset="2"/>
              </a:rPr>
              <a:t>   </a:t>
            </a:r>
            <a:r>
              <a:rPr lang="en-US" altLang="zh-CN" b="1" smtClean="0">
                <a:sym typeface="MS Reference Specialty" pitchFamily="2" charset="2"/>
              </a:rPr>
              <a:t>A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]</a:t>
            </a:r>
            <a:r>
              <a:rPr lang="en-US" altLang="zh-CN" b="1" smtClean="0">
                <a:latin typeface="Times New Roman" pitchFamily="18" charset="0"/>
              </a:rPr>
              <a:t> U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= </a:t>
            </a:r>
            <a:r>
              <a:rPr lang="en-US" altLang="zh-CN" smtClean="0"/>
              <a:t> </a:t>
            </a:r>
            <a:r>
              <a:rPr lang="en-US" altLang="zh-CN" b="1" smtClean="0">
                <a:latin typeface="Times New Roman" pitchFamily="18" charset="0"/>
              </a:rPr>
              <a:t>[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Symbol" pitchFamily="18" charset="2"/>
              </a:rPr>
              <a:t>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 </a:t>
            </a:r>
            <a:r>
              <a:rPr lang="en-US" altLang="zh-CN" b="1" smtClean="0">
                <a:latin typeface="Times New Roman" pitchFamily="18" charset="0"/>
              </a:rPr>
              <a:t>]  A   U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= </a:t>
            </a:r>
            <a:r>
              <a:rPr lang="en-US" altLang="zh-CN" smtClean="0"/>
              <a:t> </a:t>
            </a:r>
            <a:r>
              <a:rPr lang="en-US" altLang="zh-CN" b="1" smtClean="0">
                <a:latin typeface="Times New Roman" pitchFamily="18" charset="0"/>
              </a:rPr>
              <a:t>[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  <a:sym typeface="Euclid Symbol" pitchFamily="18" charset="2"/>
              </a:rPr>
              <a:t>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]  U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   </a:t>
            </a:r>
            <a:r>
              <a:rPr lang="en-US" altLang="zh-CN" b="1" smtClean="0">
                <a:latin typeface="Times New Roman" pitchFamily="18" charset="0"/>
              </a:rPr>
              <a:t>A  U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= </a:t>
            </a:r>
            <a:r>
              <a:rPr lang="en-US" altLang="zh-CN" smtClean="0"/>
              <a:t> </a:t>
            </a:r>
            <a:r>
              <a:rPr lang="en-US" altLang="zh-CN" b="1" smtClean="0">
                <a:latin typeface="Times New Roman" pitchFamily="18" charset="0"/>
              </a:rPr>
              <a:t>[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  <a:sym typeface="Euclid Symbol" pitchFamily="18" charset="2"/>
              </a:rPr>
              <a:t>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]   U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  </a:t>
            </a:r>
            <a:r>
              <a:rPr lang="en-US" altLang="zh-CN" b="1" smtClean="0">
                <a:latin typeface="Times New Roman" pitchFamily="18" charset="0"/>
              </a:rPr>
              <a:t>A  U    </a:t>
            </a:r>
          </a:p>
        </p:txBody>
      </p:sp>
      <p:sp>
        <p:nvSpPr>
          <p:cNvPr id="7718915" name="AutoShape 3"/>
          <p:cNvSpPr>
            <a:spLocks noChangeArrowheads="1"/>
          </p:cNvSpPr>
          <p:nvPr/>
        </p:nvSpPr>
        <p:spPr bwMode="auto">
          <a:xfrm>
            <a:off x="1835150" y="3979863"/>
            <a:ext cx="3960813" cy="582612"/>
          </a:xfrm>
          <a:prstGeom prst="bracketPair">
            <a:avLst>
              <a:gd name="adj" fmla="val 16667"/>
            </a:avLst>
          </a:prstGeom>
          <a:noFill/>
          <a:ln w="317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7718916" name="AutoShape 4" descr="花束"/>
          <p:cNvSpPr>
            <a:spLocks noChangeArrowheads="1"/>
          </p:cNvSpPr>
          <p:nvPr/>
        </p:nvSpPr>
        <p:spPr bwMode="auto">
          <a:xfrm>
            <a:off x="5435600" y="0"/>
            <a:ext cx="3708400" cy="1584325"/>
          </a:xfrm>
          <a:prstGeom prst="wedgeRoundRectCallout">
            <a:avLst>
              <a:gd name="adj1" fmla="val -45875"/>
              <a:gd name="adj2" fmla="val 81162"/>
              <a:gd name="adj3" fmla="val 16667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线性组合的像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= </a:t>
            </a: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像的线性组合</a:t>
            </a: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4932363" y="4797425"/>
            <a:ext cx="1871662" cy="581025"/>
          </a:xfrm>
          <a:prstGeom prst="bracketPair">
            <a:avLst>
              <a:gd name="adj" fmla="val 16667"/>
            </a:avLst>
          </a:prstGeom>
          <a:noFill/>
          <a:ln w="317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51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189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1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1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4" dur="1000"/>
                                        <p:tgtEl>
                                          <p:spTgt spid="771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71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71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71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8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718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718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718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718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718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71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8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718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718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718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8915" grpId="0" animBg="1"/>
      <p:bldP spid="7718916" grpId="0" animBg="1"/>
      <p:bldP spid="5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229600" cy="42814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</a:t>
            </a:r>
            <a:r>
              <a:rPr lang="zh-CN" altLang="en-US" sz="3600" b="1" smtClean="0">
                <a:latin typeface="Times New Roman" pitchFamily="18" charset="0"/>
              </a:rPr>
              <a:t>设 </a:t>
            </a:r>
            <a:r>
              <a:rPr lang="en-US" altLang="zh-CN" sz="3600" b="1" smtClean="0">
                <a:latin typeface="Times New Roman" pitchFamily="18" charset="0"/>
              </a:rPr>
              <a:t>A , B </a:t>
            </a:r>
            <a:r>
              <a:rPr lang="zh-CN" altLang="en-US" sz="3600" b="1" smtClean="0">
                <a:latin typeface="Times New Roman" pitchFamily="18" charset="0"/>
              </a:rPr>
              <a:t>是域 </a:t>
            </a:r>
            <a:r>
              <a:rPr lang="en-US" altLang="zh-CN" sz="3600" b="1" smtClean="0">
                <a:latin typeface="Times New Roman" pitchFamily="18" charset="0"/>
              </a:rPr>
              <a:t>K </a:t>
            </a:r>
            <a:r>
              <a:rPr lang="zh-CN" altLang="en-US" sz="3600" b="1" smtClean="0">
                <a:latin typeface="Times New Roman" pitchFamily="18" charset="0"/>
              </a:rPr>
              <a:t>上的 </a:t>
            </a:r>
            <a:r>
              <a:rPr lang="en-US" altLang="zh-CN" sz="3600" b="1" smtClean="0">
                <a:latin typeface="Times New Roman" pitchFamily="18" charset="0"/>
              </a:rPr>
              <a:t>n </a:t>
            </a:r>
            <a:r>
              <a:rPr lang="zh-CN" altLang="en-US" sz="3600" b="1" smtClean="0">
                <a:latin typeface="Times New Roman" pitchFamily="18" charset="0"/>
              </a:rPr>
              <a:t>级方阵 </a:t>
            </a:r>
            <a:r>
              <a:rPr lang="en-US" altLang="zh-CN" sz="3600" b="1" smtClean="0"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若存在 </a:t>
            </a:r>
            <a:r>
              <a:rPr lang="en-US" altLang="zh-CN" sz="3600" b="1" smtClean="0">
                <a:latin typeface="Times New Roman" pitchFamily="18" charset="0"/>
              </a:rPr>
              <a:t>K </a:t>
            </a:r>
            <a:r>
              <a:rPr lang="zh-CN" altLang="en-US" sz="3600" b="1" smtClean="0">
                <a:latin typeface="Times New Roman" pitchFamily="18" charset="0"/>
              </a:rPr>
              <a:t>上的可逆矩阵 </a:t>
            </a:r>
            <a:r>
              <a:rPr lang="en-US" altLang="zh-CN" sz="3600" b="1" smtClean="0">
                <a:latin typeface="Times New Roman" pitchFamily="18" charset="0"/>
              </a:rPr>
              <a:t>U ,  </a:t>
            </a:r>
            <a:r>
              <a:rPr lang="zh-CN" altLang="en-US" sz="3600" b="1" smtClean="0">
                <a:latin typeface="Times New Roman" pitchFamily="18" charset="0"/>
              </a:rPr>
              <a:t>使得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                   </a:t>
            </a:r>
            <a:r>
              <a:rPr lang="en-US" altLang="zh-CN" sz="3600" b="1" smtClean="0">
                <a:latin typeface="Times New Roman" pitchFamily="18" charset="0"/>
              </a:rPr>
              <a:t>U </a:t>
            </a:r>
            <a:r>
              <a:rPr lang="en-US" altLang="zh-CN" sz="44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3600" b="1" smtClean="0">
                <a:latin typeface="Times New Roman" pitchFamily="18" charset="0"/>
              </a:rPr>
              <a:t> A U = B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则称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与 </a:t>
            </a:r>
            <a:r>
              <a:rPr lang="en-US" altLang="zh-CN" sz="3600" b="1" smtClean="0">
                <a:latin typeface="Times New Roman" pitchFamily="18" charset="0"/>
              </a:rPr>
              <a:t>B </a:t>
            </a:r>
            <a:r>
              <a:rPr lang="zh-CN" altLang="en-US" sz="3600" b="1" smtClean="0">
                <a:latin typeface="Times New Roman" pitchFamily="18" charset="0"/>
              </a:rPr>
              <a:t>相似 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记做 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</a:t>
            </a:r>
            <a:r>
              <a:rPr lang="en-US" altLang="zh-CN" sz="3600" b="1" smtClean="0">
                <a:latin typeface="Times New Roman" pitchFamily="18" charset="0"/>
              </a:rPr>
              <a:t> B .</a:t>
            </a:r>
          </a:p>
        </p:txBody>
      </p:sp>
      <p:pic>
        <p:nvPicPr>
          <p:cNvPr id="292867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2868" name="Rectangle 6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矩阵的相似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49762" name="Object 2"/>
          <p:cNvGraphicFramePr>
            <a:graphicFrameLocks noChangeAspect="1"/>
          </p:cNvGraphicFramePr>
          <p:nvPr/>
        </p:nvGraphicFramePr>
        <p:xfrm>
          <a:off x="1792288" y="2276475"/>
          <a:ext cx="922337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609" name="公式" r:id="rId3" imgW="406048" imgH="253780" progId="Equation.3">
                  <p:embed/>
                </p:oleObj>
              </mc:Choice>
              <mc:Fallback>
                <p:oleObj name="公式" r:id="rId3" imgW="406048" imgH="2537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288" y="2276475"/>
                        <a:ext cx="922337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9763" name="Object 3"/>
          <p:cNvGraphicFramePr>
            <a:graphicFrameLocks noChangeAspect="1"/>
          </p:cNvGraphicFramePr>
          <p:nvPr/>
        </p:nvGraphicFramePr>
        <p:xfrm>
          <a:off x="3521075" y="2276475"/>
          <a:ext cx="92233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610" name="公式" r:id="rId5" imgW="406048" imgH="253780" progId="Equation.3">
                  <p:embed/>
                </p:oleObj>
              </mc:Choice>
              <mc:Fallback>
                <p:oleObj name="公式" r:id="rId5" imgW="406048" imgH="2537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1075" y="2276475"/>
                        <a:ext cx="92233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9764" name="Object 4"/>
          <p:cNvGraphicFramePr>
            <a:graphicFrameLocks noChangeAspect="1"/>
          </p:cNvGraphicFramePr>
          <p:nvPr/>
        </p:nvGraphicFramePr>
        <p:xfrm>
          <a:off x="5176838" y="2276475"/>
          <a:ext cx="9239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611" name="公式" r:id="rId7" imgW="406048" imgH="253780" progId="Equation.3">
                  <p:embed/>
                </p:oleObj>
              </mc:Choice>
              <mc:Fallback>
                <p:oleObj name="公式" r:id="rId7" imgW="406048" imgH="2537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6838" y="2276475"/>
                        <a:ext cx="92392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9765" name="Object 5"/>
          <p:cNvGraphicFramePr>
            <a:graphicFrameLocks noChangeAspect="1"/>
          </p:cNvGraphicFramePr>
          <p:nvPr/>
        </p:nvGraphicFramePr>
        <p:xfrm>
          <a:off x="6732588" y="2492375"/>
          <a:ext cx="9239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612" name="公式" r:id="rId9" imgW="406048" imgH="164957" progId="Equation.3">
                  <p:embed/>
                </p:oleObj>
              </mc:Choice>
              <mc:Fallback>
                <p:oleObj name="公式" r:id="rId9" imgW="406048" imgH="16495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2492375"/>
                        <a:ext cx="9239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9766" name="Object 6"/>
          <p:cNvGraphicFramePr>
            <a:graphicFrameLocks noChangeAspect="1"/>
          </p:cNvGraphicFramePr>
          <p:nvPr/>
        </p:nvGraphicFramePr>
        <p:xfrm>
          <a:off x="1979613" y="3213100"/>
          <a:ext cx="4333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613" name="公式" r:id="rId11" imgW="190417" imgH="190417" progId="Equation.3">
                  <p:embed/>
                </p:oleObj>
              </mc:Choice>
              <mc:Fallback>
                <p:oleObj name="公式" r:id="rId11" imgW="190417" imgH="19041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213100"/>
                        <a:ext cx="4333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9767" name="Object 7"/>
          <p:cNvGraphicFramePr>
            <a:graphicFrameLocks noChangeAspect="1"/>
          </p:cNvGraphicFramePr>
          <p:nvPr/>
        </p:nvGraphicFramePr>
        <p:xfrm>
          <a:off x="3708400" y="3213100"/>
          <a:ext cx="4048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614" name="公式" r:id="rId13" imgW="177646" imgH="190335" progId="Equation.3">
                  <p:embed/>
                </p:oleObj>
              </mc:Choice>
              <mc:Fallback>
                <p:oleObj name="公式" r:id="rId13" imgW="177646" imgH="19033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3213100"/>
                        <a:ext cx="4048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9768" name="Object 8"/>
          <p:cNvGraphicFramePr>
            <a:graphicFrameLocks noChangeAspect="1"/>
          </p:cNvGraphicFramePr>
          <p:nvPr/>
        </p:nvGraphicFramePr>
        <p:xfrm>
          <a:off x="5292725" y="3213100"/>
          <a:ext cx="3460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615" name="公式" r:id="rId15" imgW="177569" imgH="202936" progId="Equation.3">
                  <p:embed/>
                </p:oleObj>
              </mc:Choice>
              <mc:Fallback>
                <p:oleObj name="公式" r:id="rId15" imgW="177569" imgH="20293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3213100"/>
                        <a:ext cx="34607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9769" name="Object 9"/>
          <p:cNvGraphicFramePr>
            <a:graphicFrameLocks noChangeAspect="1"/>
          </p:cNvGraphicFramePr>
          <p:nvPr/>
        </p:nvGraphicFramePr>
        <p:xfrm>
          <a:off x="6732588" y="3284538"/>
          <a:ext cx="9239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616" name="公式" r:id="rId17" imgW="406048" imgH="164957" progId="Equation.3">
                  <p:embed/>
                </p:oleObj>
              </mc:Choice>
              <mc:Fallback>
                <p:oleObj name="公式" r:id="rId17" imgW="406048" imgH="164957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3284538"/>
                        <a:ext cx="9239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9770" name="Object 10"/>
          <p:cNvGraphicFramePr>
            <a:graphicFrameLocks noChangeAspect="1"/>
          </p:cNvGraphicFramePr>
          <p:nvPr/>
        </p:nvGraphicFramePr>
        <p:xfrm>
          <a:off x="2771775" y="3284538"/>
          <a:ext cx="46672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617" name="公式" r:id="rId18" imgW="152136" imgH="88746" progId="Equation.3">
                  <p:embed/>
                </p:oleObj>
              </mc:Choice>
              <mc:Fallback>
                <p:oleObj name="公式" r:id="rId18" imgW="152136" imgH="8874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284538"/>
                        <a:ext cx="466725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9771" name="Object 11"/>
          <p:cNvGraphicFramePr>
            <a:graphicFrameLocks noChangeAspect="1"/>
          </p:cNvGraphicFramePr>
          <p:nvPr/>
        </p:nvGraphicFramePr>
        <p:xfrm>
          <a:off x="4500563" y="3284538"/>
          <a:ext cx="46672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618" name="公式" r:id="rId20" imgW="152136" imgH="88746" progId="Equation.3">
                  <p:embed/>
                </p:oleObj>
              </mc:Choice>
              <mc:Fallback>
                <p:oleObj name="公式" r:id="rId20" imgW="152136" imgH="88746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3284538"/>
                        <a:ext cx="466725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9772" name="Object 12"/>
          <p:cNvGraphicFramePr>
            <a:graphicFrameLocks noChangeAspect="1"/>
          </p:cNvGraphicFramePr>
          <p:nvPr/>
        </p:nvGraphicFramePr>
        <p:xfrm>
          <a:off x="6011863" y="3284538"/>
          <a:ext cx="46672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619" name="公式" r:id="rId21" imgW="152136" imgH="88746" progId="Equation.3">
                  <p:embed/>
                </p:oleObj>
              </mc:Choice>
              <mc:Fallback>
                <p:oleObj name="公式" r:id="rId21" imgW="152136" imgH="8874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3284538"/>
                        <a:ext cx="466725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749773" name="AutoShape 13"/>
          <p:cNvCxnSpPr>
            <a:cxnSpLocks noChangeShapeType="1"/>
          </p:cNvCxnSpPr>
          <p:nvPr/>
        </p:nvCxnSpPr>
        <p:spPr bwMode="auto">
          <a:xfrm flipH="1">
            <a:off x="2254250" y="1341438"/>
            <a:ext cx="1684338" cy="935037"/>
          </a:xfrm>
          <a:prstGeom prst="straightConnector1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49774" name="AutoShape 14"/>
          <p:cNvCxnSpPr>
            <a:cxnSpLocks noChangeShapeType="1"/>
          </p:cNvCxnSpPr>
          <p:nvPr/>
        </p:nvCxnSpPr>
        <p:spPr bwMode="auto">
          <a:xfrm>
            <a:off x="3938588" y="1341438"/>
            <a:ext cx="44450" cy="935037"/>
          </a:xfrm>
          <a:prstGeom prst="straightConnector1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49775" name="AutoShape 15"/>
          <p:cNvCxnSpPr>
            <a:cxnSpLocks noChangeShapeType="1"/>
          </p:cNvCxnSpPr>
          <p:nvPr/>
        </p:nvCxnSpPr>
        <p:spPr bwMode="auto">
          <a:xfrm>
            <a:off x="3938588" y="1341438"/>
            <a:ext cx="1700212" cy="935037"/>
          </a:xfrm>
          <a:prstGeom prst="straightConnector1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3904" name="Rectangle 17" descr="花束"/>
          <p:cNvSpPr>
            <a:spLocks noChangeArrowheads="1"/>
          </p:cNvSpPr>
          <p:nvPr/>
        </p:nvSpPr>
        <p:spPr bwMode="auto">
          <a:xfrm>
            <a:off x="1258888" y="549275"/>
            <a:ext cx="45370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sym typeface="Euclid Math One" pitchFamily="18" charset="2"/>
              </a:rPr>
              <a:t>A</a:t>
            </a:r>
            <a:r>
              <a:rPr kumimoji="0" lang="en-US" altLang="zh-CN" sz="3600">
                <a:solidFill>
                  <a:srgbClr val="000000"/>
                </a:solidFill>
              </a:rPr>
              <a:t> :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   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V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kumimoji="0" lang="en-US" altLang="zh-CN" sz="3600">
                <a:solidFill>
                  <a:srgbClr val="000000"/>
                </a:solidFill>
              </a:rPr>
              <a:t>→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V</a:t>
            </a:r>
            <a:r>
              <a:rPr kumimoji="0" lang="en-US" altLang="zh-CN" sz="400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</p:txBody>
      </p:sp>
      <p:graphicFrame>
        <p:nvGraphicFramePr>
          <p:cNvPr id="5749778" name="Object 18"/>
          <p:cNvGraphicFramePr>
            <a:graphicFrameLocks noChangeAspect="1"/>
          </p:cNvGraphicFramePr>
          <p:nvPr/>
        </p:nvGraphicFramePr>
        <p:xfrm>
          <a:off x="1476375" y="3933825"/>
          <a:ext cx="1349375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620" name="公式" r:id="rId22" imgW="520700" imgH="457200" progId="Equation.3">
                  <p:embed/>
                </p:oleObj>
              </mc:Choice>
              <mc:Fallback>
                <p:oleObj name="公式" r:id="rId22" imgW="5207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933825"/>
                        <a:ext cx="1349375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9779" name="Object 19"/>
          <p:cNvGraphicFramePr>
            <a:graphicFrameLocks noChangeAspect="1"/>
          </p:cNvGraphicFramePr>
          <p:nvPr/>
        </p:nvGraphicFramePr>
        <p:xfrm>
          <a:off x="3276600" y="3933825"/>
          <a:ext cx="1316038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621" name="公式" r:id="rId24" imgW="508000" imgH="457200" progId="Equation.3">
                  <p:embed/>
                </p:oleObj>
              </mc:Choice>
              <mc:Fallback>
                <p:oleObj name="公式" r:id="rId24" imgW="5080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933825"/>
                        <a:ext cx="1316038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9780" name="Object 20"/>
          <p:cNvGraphicFramePr>
            <a:graphicFrameLocks noChangeAspect="1"/>
          </p:cNvGraphicFramePr>
          <p:nvPr/>
        </p:nvGraphicFramePr>
        <p:xfrm>
          <a:off x="4787900" y="3933825"/>
          <a:ext cx="3059113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622" name="公式" r:id="rId26" imgW="1181100" imgH="457200" progId="Equation.3">
                  <p:embed/>
                </p:oleObj>
              </mc:Choice>
              <mc:Fallback>
                <p:oleObj name="公式" r:id="rId26" imgW="1181100" imgH="457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3933825"/>
                        <a:ext cx="3059113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3908" name="Rectangle 22"/>
          <p:cNvSpPr>
            <a:spLocks noChangeArrowheads="1"/>
          </p:cNvSpPr>
          <p:nvPr/>
        </p:nvSpPr>
        <p:spPr bwMode="auto">
          <a:xfrm>
            <a:off x="539750" y="5373688"/>
            <a:ext cx="813593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相似的矩阵有相同的秩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, </a:t>
            </a:r>
            <a:r>
              <a:rPr kumimoji="0" lang="zh-CN" altLang="en-US" sz="36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特征多项式 </a:t>
            </a:r>
            <a:r>
              <a:rPr kumimoji="0" lang="en-US" altLang="zh-CN" sz="36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…</a:t>
            </a:r>
            <a:endParaRPr kumimoji="0" lang="zh-CN" altLang="en-US" sz="360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49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49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49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49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749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49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49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49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0"/>
                                        <p:tgtEl>
                                          <p:spTgt spid="5749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0"/>
                                        <p:tgtEl>
                                          <p:spTgt spid="5749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5749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497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7497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749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497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497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749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7497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7497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749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7497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749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749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7497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749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749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749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749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749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749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749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749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749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229600" cy="4824412"/>
          </a:xfrm>
        </p:spPr>
        <p:txBody>
          <a:bodyPr/>
          <a:lstStyle/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定义</a:t>
            </a:r>
            <a:r>
              <a:rPr lang="en-US" altLang="zh-CN" b="1" smtClean="0">
                <a:latin typeface="Times New Roman" pitchFamily="18" charset="0"/>
              </a:rPr>
              <a:t>: 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</a:t>
            </a:r>
            <a:r>
              <a:rPr lang="zh-CN" altLang="en-US" b="1" smtClean="0">
                <a:latin typeface="Times New Roman" pitchFamily="18" charset="0"/>
              </a:rPr>
              <a:t>线性变换的秩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迹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行列式及特征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多项式就是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</a:rPr>
              <a:t>它在任意一个基底下的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</a:rPr>
              <a:t>    矩阵</a:t>
            </a:r>
            <a:r>
              <a:rPr lang="zh-CN" altLang="en-US" b="1" smtClean="0">
                <a:latin typeface="Times New Roman" pitchFamily="18" charset="0"/>
              </a:rPr>
              <a:t>的秩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迹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行列式及特征多项式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  <p:pic>
        <p:nvPicPr>
          <p:cNvPr id="294915" name="Picture 6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4916" name="Rectangle 8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  <a:latin typeface="Times New Roman" pitchFamily="18" charset="0"/>
              </a:rPr>
              <a:t>线性变换的不变量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altLang="zh-CN" b="1" smtClean="0"/>
              <a:t>            </a:t>
            </a:r>
            <a:r>
              <a:rPr lang="zh-CN" altLang="en-US" b="1" smtClean="0"/>
              <a:t>第九章 </a:t>
            </a:r>
            <a:r>
              <a:rPr lang="zh-CN" altLang="en-US" b="1" smtClean="0">
                <a:solidFill>
                  <a:schemeClr val="hlink"/>
                </a:solidFill>
                <a:latin typeface="Times New Roman" pitchFamily="18" charset="0"/>
              </a:rPr>
              <a:t>线性变换</a:t>
            </a:r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467225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zh-CN" sz="2800" dirty="0" smtClean="0"/>
              <a:t>   </a:t>
            </a:r>
            <a:r>
              <a:rPr lang="en-US" altLang="zh-CN" b="1" dirty="0" smtClean="0">
                <a:latin typeface="Times New Roman" pitchFamily="18" charset="0"/>
              </a:rPr>
              <a:t>1  </a:t>
            </a:r>
            <a:r>
              <a:rPr lang="zh-CN" altLang="en-US" b="1" dirty="0" smtClean="0">
                <a:latin typeface="Times New Roman" pitchFamily="18" charset="0"/>
              </a:rPr>
              <a:t>像空间与核空间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2  </a:t>
            </a:r>
            <a:r>
              <a:rPr lang="zh-CN" altLang="en-US" b="1" dirty="0" smtClean="0">
                <a:latin typeface="Times New Roman" pitchFamily="18" charset="0"/>
              </a:rPr>
              <a:t>线性映射的矩阵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solidFill>
                  <a:srgbClr val="FFFF00"/>
                </a:solidFill>
                <a:latin typeface="Times New Roman" pitchFamily="18" charset="0"/>
              </a:rPr>
              <a:t>3  </a:t>
            </a:r>
            <a:r>
              <a:rPr lang="zh-CN" altLang="en-US" b="1" dirty="0" smtClean="0">
                <a:solidFill>
                  <a:srgbClr val="FFFF00"/>
                </a:solidFill>
                <a:latin typeface="Times New Roman" pitchFamily="18" charset="0"/>
              </a:rPr>
              <a:t>特征值与特征向量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4  </a:t>
            </a:r>
            <a:r>
              <a:rPr lang="zh-CN" altLang="en-US" b="1" dirty="0" smtClean="0">
                <a:latin typeface="Times New Roman" pitchFamily="18" charset="0"/>
              </a:rPr>
              <a:t>不变子空间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5  </a:t>
            </a:r>
            <a:r>
              <a:rPr lang="zh-CN" altLang="en-US" b="1" dirty="0" smtClean="0">
                <a:latin typeface="Times New Roman" pitchFamily="18" charset="0"/>
              </a:rPr>
              <a:t>零化多项式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6  </a:t>
            </a:r>
            <a:r>
              <a:rPr lang="zh-CN" altLang="en-US" b="1" dirty="0" smtClean="0">
                <a:latin typeface="Times New Roman" pitchFamily="18" charset="0"/>
              </a:rPr>
              <a:t>幂零变换的结构</a:t>
            </a:r>
          </a:p>
          <a:p>
            <a:pPr marL="609600" indent="-609600" algn="just"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7  Jordan </a:t>
            </a:r>
            <a:r>
              <a:rPr lang="zh-CN" altLang="en-US" b="1" dirty="0" smtClean="0">
                <a:latin typeface="Times New Roman" pitchFamily="18" charset="0"/>
              </a:rPr>
              <a:t>标准型及其应用</a:t>
            </a:r>
          </a:p>
          <a:p>
            <a:pPr marL="609600" indent="-609600" eaLnBrk="1" hangingPunct="1"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6436" name="AutoShape 4"/>
          <p:cNvSpPr>
            <a:spLocks noChangeArrowheads="1"/>
          </p:cNvSpPr>
          <p:nvPr/>
        </p:nvSpPr>
        <p:spPr bwMode="auto">
          <a:xfrm>
            <a:off x="2484438" y="3213100"/>
            <a:ext cx="4032250" cy="720725"/>
          </a:xfrm>
          <a:prstGeom prst="roundRect">
            <a:avLst>
              <a:gd name="adj" fmla="val 16667"/>
            </a:avLst>
          </a:prstGeom>
          <a:solidFill>
            <a:srgbClr val="FFCC99">
              <a:alpha val="39999"/>
            </a:srgbClr>
          </a:solid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pic>
        <p:nvPicPr>
          <p:cNvPr id="299011" name="Picture 8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9012" name="Rectangle 10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sym typeface="Symbol" pitchFamily="18" charset="2"/>
              </a:rPr>
              <a:t> </a:t>
            </a:r>
            <a:r>
              <a:rPr lang="zh-CN" altLang="en-US" sz="4000" b="1" smtClean="0">
                <a:solidFill>
                  <a:schemeClr val="bg1"/>
                </a:solidFill>
                <a:sym typeface="Symbol" pitchFamily="18" charset="2"/>
              </a:rPr>
              <a:t>特征值与特征向量</a:t>
            </a:r>
          </a:p>
        </p:txBody>
      </p:sp>
      <p:sp>
        <p:nvSpPr>
          <p:cNvPr id="5266452" name="AutoShape 20"/>
          <p:cNvSpPr>
            <a:spLocks noChangeArrowheads="1"/>
          </p:cNvSpPr>
          <p:nvPr/>
        </p:nvSpPr>
        <p:spPr bwMode="auto">
          <a:xfrm>
            <a:off x="2051050" y="5445125"/>
            <a:ext cx="4752975" cy="792163"/>
          </a:xfrm>
          <a:prstGeom prst="roundRect">
            <a:avLst>
              <a:gd name="adj" fmla="val 16667"/>
            </a:avLst>
          </a:prstGeom>
          <a:solidFill>
            <a:srgbClr val="FFCC99">
              <a:alpha val="39999"/>
            </a:srgbClr>
          </a:solid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266455" name="Rectangle 2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6799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  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是空间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上的线性变换</a:t>
            </a:r>
            <a:r>
              <a:rPr lang="en-US" altLang="zh-CN" b="1" dirty="0" smtClean="0">
                <a:latin typeface="Times New Roman" pitchFamily="18" charset="0"/>
              </a:rPr>
              <a:t>.   </a:t>
            </a:r>
            <a:r>
              <a:rPr lang="zh-CN" altLang="en-US" b="1" dirty="0" smtClean="0">
                <a:latin typeface="Times New Roman" pitchFamily="18" charset="0"/>
              </a:rPr>
              <a:t>若有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向量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 </a:t>
            </a:r>
            <a:r>
              <a:rPr lang="en-US" altLang="zh-CN" b="1" dirty="0" smtClean="0">
                <a:latin typeface="Times New Roman" pitchFamily="18" charset="0"/>
              </a:rPr>
              <a:t>V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及   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K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使得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       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</a:rPr>
              <a:t>=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  ,     ≠ 0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则称  是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的特征值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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是  的特征向量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      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 </a:t>
            </a:r>
            <a:r>
              <a:rPr lang="en-US" altLang="zh-CN" b="1" dirty="0" smtClean="0">
                <a:sym typeface="Symbol" pitchFamily="18" charset="2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  = 0 ,     ≠ 0</a:t>
            </a:r>
          </a:p>
          <a:p>
            <a:pPr eaLnBrk="1" hangingPunct="1">
              <a:lnSpc>
                <a:spcPct val="135000"/>
              </a:lnSpc>
              <a:buNone/>
            </a:pP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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Ker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dirty="0"/>
              <a:t>A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dirty="0">
                <a:sym typeface="MT Extra" pitchFamily="18" charset="2"/>
              </a:rPr>
              <a:t>–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 </a:t>
            </a:r>
            <a:r>
              <a:rPr lang="en-US" altLang="zh-CN" b="1" dirty="0">
                <a:sym typeface="Symbol" pitchFamily="18" charset="2"/>
              </a:rPr>
              <a:t>I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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≠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0</a:t>
            </a:r>
            <a:endParaRPr lang="en-US" altLang="zh-CN" b="1" dirty="0">
              <a:latin typeface="Times New Roman" pitchFamily="18" charset="0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66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66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26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6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66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66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66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64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664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664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664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64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664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664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2664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6436" grpId="0" animBg="1"/>
      <p:bldP spid="526645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628775"/>
            <a:ext cx="8069263" cy="467995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线性无关的向量组</a:t>
            </a: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表出任何向量</a:t>
            </a:r>
            <a:endParaRPr lang="en-US" altLang="zh-CN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(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如果可表出的话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)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的方式都唯一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  <p:pic>
        <p:nvPicPr>
          <p:cNvPr id="119811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955675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</a:rPr>
              <a:t>线性表出何时唯一</a:t>
            </a:r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?</a:t>
            </a:r>
            <a:r>
              <a:rPr lang="en-US" altLang="zh-CN" smtClean="0"/>
              <a:t> </a:t>
            </a:r>
          </a:p>
        </p:txBody>
      </p:sp>
      <p:graphicFrame>
        <p:nvGraphicFramePr>
          <p:cNvPr id="5159941" name="Object 5"/>
          <p:cNvGraphicFramePr>
            <a:graphicFrameLocks noChangeAspect="1"/>
          </p:cNvGraphicFramePr>
          <p:nvPr/>
        </p:nvGraphicFramePr>
        <p:xfrm>
          <a:off x="1673225" y="3933825"/>
          <a:ext cx="55118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71" name="公式" r:id="rId4" imgW="1727200" imgH="228600" progId="Equation.3">
                  <p:embed/>
                </p:oleObj>
              </mc:Choice>
              <mc:Fallback>
                <p:oleObj name="公式" r:id="rId4" imgW="17272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3225" y="3933825"/>
                        <a:ext cx="5511800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59942" name="Object 6"/>
          <p:cNvGraphicFramePr>
            <a:graphicFrameLocks noChangeAspect="1"/>
          </p:cNvGraphicFramePr>
          <p:nvPr/>
        </p:nvGraphicFramePr>
        <p:xfrm>
          <a:off x="1692275" y="4652963"/>
          <a:ext cx="54292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72" name="公式" r:id="rId6" imgW="1701800" imgH="228600" progId="Equation.3">
                  <p:embed/>
                </p:oleObj>
              </mc:Choice>
              <mc:Fallback>
                <p:oleObj name="公式" r:id="rId6" imgW="17018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652963"/>
                        <a:ext cx="5429250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59943" name="Line 7"/>
          <p:cNvSpPr>
            <a:spLocks noChangeShapeType="1"/>
          </p:cNvSpPr>
          <p:nvPr/>
        </p:nvSpPr>
        <p:spPr bwMode="auto">
          <a:xfrm>
            <a:off x="900113" y="5373688"/>
            <a:ext cx="76327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graphicFrame>
        <p:nvGraphicFramePr>
          <p:cNvPr id="5159944" name="Object 8"/>
          <p:cNvGraphicFramePr>
            <a:graphicFrameLocks noChangeAspect="1"/>
          </p:cNvGraphicFramePr>
          <p:nvPr/>
        </p:nvGraphicFramePr>
        <p:xfrm>
          <a:off x="490538" y="5589588"/>
          <a:ext cx="834707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73" name="公式" r:id="rId8" imgW="2616200" imgH="228600" progId="Equation.3">
                  <p:embed/>
                </p:oleObj>
              </mc:Choice>
              <mc:Fallback>
                <p:oleObj name="公式" r:id="rId8" imgW="26162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8" y="5589588"/>
                        <a:ext cx="834707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59945" name="Freeform 9"/>
          <p:cNvSpPr>
            <a:spLocks/>
          </p:cNvSpPr>
          <p:nvPr/>
        </p:nvSpPr>
        <p:spPr bwMode="auto">
          <a:xfrm>
            <a:off x="7596188" y="4292600"/>
            <a:ext cx="719137" cy="1081088"/>
          </a:xfrm>
          <a:custGeom>
            <a:avLst/>
            <a:gdLst>
              <a:gd name="T0" fmla="*/ 2147483647 w 453"/>
              <a:gd name="T1" fmla="*/ 2147483647 h 681"/>
              <a:gd name="T2" fmla="*/ 2147483647 w 453"/>
              <a:gd name="T3" fmla="*/ 2147483647 h 681"/>
              <a:gd name="T4" fmla="*/ 2147483647 w 453"/>
              <a:gd name="T5" fmla="*/ 2147483647 h 681"/>
              <a:gd name="T6" fmla="*/ 0 w 453"/>
              <a:gd name="T7" fmla="*/ 0 h 681"/>
              <a:gd name="T8" fmla="*/ 0 60000 65536"/>
              <a:gd name="T9" fmla="*/ 0 60000 65536"/>
              <a:gd name="T10" fmla="*/ 0 60000 65536"/>
              <a:gd name="T11" fmla="*/ 0 60000 65536"/>
              <a:gd name="T12" fmla="*/ 0 w 453"/>
              <a:gd name="T13" fmla="*/ 0 h 681"/>
              <a:gd name="T14" fmla="*/ 453 w 453"/>
              <a:gd name="T15" fmla="*/ 681 h 6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3" h="681">
                <a:moveTo>
                  <a:pt x="453" y="681"/>
                </a:moveTo>
                <a:cubicBezTo>
                  <a:pt x="351" y="677"/>
                  <a:pt x="249" y="673"/>
                  <a:pt x="181" y="635"/>
                </a:cubicBezTo>
                <a:cubicBezTo>
                  <a:pt x="113" y="597"/>
                  <a:pt x="75" y="560"/>
                  <a:pt x="45" y="454"/>
                </a:cubicBezTo>
                <a:cubicBezTo>
                  <a:pt x="15" y="348"/>
                  <a:pt x="7" y="174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159946" name="Rectangle 10"/>
          <p:cNvSpPr>
            <a:spLocks noChangeArrowheads="1"/>
          </p:cNvSpPr>
          <p:nvPr/>
        </p:nvSpPr>
        <p:spPr bwMode="auto">
          <a:xfrm>
            <a:off x="7886700" y="4389438"/>
            <a:ext cx="43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rgbClr val="000000"/>
                </a:solidFill>
                <a:latin typeface="Times New Roman" pitchFamily="18" charset="0"/>
                <a:sym typeface="MT Extra" pitchFamily="18" charset="2"/>
              </a:rPr>
              <a:t>–</a:t>
            </a:r>
          </a:p>
        </p:txBody>
      </p:sp>
      <p:sp>
        <p:nvSpPr>
          <p:cNvPr id="5159947" name="Rectangle 11"/>
          <p:cNvSpPr>
            <a:spLocks noChangeArrowheads="1"/>
          </p:cNvSpPr>
          <p:nvPr/>
        </p:nvSpPr>
        <p:spPr bwMode="auto">
          <a:xfrm>
            <a:off x="250825" y="3141663"/>
            <a:ext cx="2736850" cy="587375"/>
          </a:xfrm>
          <a:prstGeom prst="rect">
            <a:avLst/>
          </a:prstGeom>
          <a:solidFill>
            <a:srgbClr val="FF0000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系数都为零</a:t>
            </a:r>
          </a:p>
        </p:txBody>
      </p:sp>
      <p:sp>
        <p:nvSpPr>
          <p:cNvPr id="5159948" name="Freeform 12"/>
          <p:cNvSpPr>
            <a:spLocks/>
          </p:cNvSpPr>
          <p:nvPr/>
        </p:nvSpPr>
        <p:spPr bwMode="auto">
          <a:xfrm>
            <a:off x="827088" y="3716338"/>
            <a:ext cx="792162" cy="1944687"/>
          </a:xfrm>
          <a:custGeom>
            <a:avLst/>
            <a:gdLst>
              <a:gd name="T0" fmla="*/ 0 w 499"/>
              <a:gd name="T1" fmla="*/ 0 h 862"/>
              <a:gd name="T2" fmla="*/ 2147483647 w 499"/>
              <a:gd name="T3" fmla="*/ 2147483647 h 862"/>
              <a:gd name="T4" fmla="*/ 2147483647 w 499"/>
              <a:gd name="T5" fmla="*/ 2147483647 h 862"/>
              <a:gd name="T6" fmla="*/ 2147483647 w 499"/>
              <a:gd name="T7" fmla="*/ 2147483647 h 862"/>
              <a:gd name="T8" fmla="*/ 0 60000 65536"/>
              <a:gd name="T9" fmla="*/ 0 60000 65536"/>
              <a:gd name="T10" fmla="*/ 0 60000 65536"/>
              <a:gd name="T11" fmla="*/ 0 60000 65536"/>
              <a:gd name="T12" fmla="*/ 0 w 499"/>
              <a:gd name="T13" fmla="*/ 0 h 862"/>
              <a:gd name="T14" fmla="*/ 499 w 499"/>
              <a:gd name="T15" fmla="*/ 862 h 8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" h="862">
                <a:moveTo>
                  <a:pt x="0" y="0"/>
                </a:moveTo>
                <a:cubicBezTo>
                  <a:pt x="8" y="144"/>
                  <a:pt x="16" y="288"/>
                  <a:pt x="46" y="409"/>
                </a:cubicBezTo>
                <a:cubicBezTo>
                  <a:pt x="76" y="530"/>
                  <a:pt x="107" y="651"/>
                  <a:pt x="182" y="726"/>
                </a:cubicBezTo>
                <a:cubicBezTo>
                  <a:pt x="257" y="801"/>
                  <a:pt x="378" y="831"/>
                  <a:pt x="499" y="862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5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5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515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5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15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59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59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15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59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59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5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5159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9943" grpId="0" animBg="1"/>
      <p:bldP spid="5159945" grpId="0" animBg="1"/>
      <p:bldP spid="5159946" grpId="0"/>
      <p:bldP spid="5159947" grpId="0" animBg="1"/>
      <p:bldP spid="5159948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034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003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sym typeface="Symbol" pitchFamily="18" charset="2"/>
              </a:rPr>
              <a:t> </a:t>
            </a:r>
            <a:r>
              <a:rPr lang="zh-CN" altLang="en-US" sz="4000" b="1" smtClean="0">
                <a:solidFill>
                  <a:schemeClr val="bg1"/>
                </a:solidFill>
                <a:sym typeface="Symbol" pitchFamily="18" charset="2"/>
              </a:rPr>
              <a:t>特征子空间</a:t>
            </a:r>
          </a:p>
        </p:txBody>
      </p:sp>
      <p:sp>
        <p:nvSpPr>
          <p:cNvPr id="5775368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6799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err="1" smtClean="0">
                <a:latin typeface="Times New Roman" pitchFamily="18" charset="0"/>
                <a:sym typeface="Symbol" pitchFamily="18" charset="2"/>
              </a:rPr>
              <a:t>Hom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zh-CN" altLang="en-US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,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 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K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b="1" dirty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Ker(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 </a:t>
            </a:r>
            <a:r>
              <a:rPr lang="en-US" altLang="zh-CN" b="1" dirty="0" smtClean="0">
                <a:sym typeface="Symbol" pitchFamily="18" charset="2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 = { 0 },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则  不是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特征值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; </a:t>
            </a:r>
            <a:endParaRPr lang="zh-CN" altLang="en-US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b="1" dirty="0" smtClean="0">
                <a:latin typeface="Times New Roman" pitchFamily="18" charset="0"/>
              </a:rPr>
              <a:t> 若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Ker(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 </a:t>
            </a:r>
            <a:r>
              <a:rPr lang="en-US" altLang="zh-CN" b="1" dirty="0" smtClean="0">
                <a:sym typeface="Symbol" pitchFamily="18" charset="2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 </a:t>
            </a:r>
            <a:r>
              <a:rPr lang="en-US" altLang="zh-CN" b="1" dirty="0" smtClean="0">
                <a:latin typeface="+mj-ea"/>
                <a:sym typeface="Symbol" pitchFamily="18" charset="2"/>
              </a:rPr>
              <a:t>≠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{ 0 } 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则  是 </a:t>
            </a:r>
            <a:r>
              <a:rPr lang="en-US" altLang="zh-CN" b="1" dirty="0" smtClean="0"/>
              <a:t>A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特征值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Ker(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 </a:t>
            </a:r>
            <a:r>
              <a:rPr lang="en-US" altLang="zh-CN" b="1" dirty="0" smtClean="0">
                <a:sym typeface="Symbol" pitchFamily="18" charset="2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 </a:t>
            </a:r>
            <a:r>
              <a:rPr lang="zh-CN" altLang="en-US" b="1" dirty="0" smtClean="0">
                <a:latin typeface="Times New Roman" pitchFamily="18" charset="0"/>
              </a:rPr>
              <a:t>称为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的特征子空间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. 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Ker 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b="1" dirty="0" smtClean="0"/>
              <a:t>I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)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</a:t>
            </a:r>
            <a:r>
              <a:rPr lang="en-US" altLang="zh-CN" b="1" baseline="30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Ker 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b="1" dirty="0" smtClean="0"/>
              <a:t>I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36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4000" b="1" baseline="30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</a:t>
            </a:r>
            <a:r>
              <a:rPr lang="en-US" altLang="zh-CN" sz="4000" b="1" baseline="30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775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775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775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定理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:  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设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基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en-US" altLang="zh-CN" b="1" dirty="0" smtClean="0"/>
              <a:t>A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err="1" smtClean="0">
                <a:latin typeface="Times New Roman" pitchFamily="18" charset="0"/>
                <a:sym typeface="Symbol" pitchFamily="18" charset="2"/>
              </a:rPr>
              <a:t>Hom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V ),</a:t>
            </a:r>
            <a:endParaRPr lang="zh-CN" altLang="en-US" dirty="0" smtClean="0"/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b="1" dirty="0" smtClean="0">
                <a:latin typeface="Times New Roman" pitchFamily="18" charset="0"/>
              </a:rPr>
              <a:t>          </a:t>
            </a:r>
            <a:r>
              <a:rPr lang="en-US" altLang="zh-CN" b="1" dirty="0" smtClean="0"/>
              <a:t>A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…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dirty="0" smtClean="0">
                <a:latin typeface="Times New Roman" pitchFamily="18" charset="0"/>
              </a:rPr>
              <a:t>)  =  (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…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dirty="0" smtClean="0">
                <a:latin typeface="Times New Roman" pitchFamily="18" charset="0"/>
              </a:rPr>
              <a:t>) A .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b="1" dirty="0" smtClean="0">
                <a:latin typeface="Times New Roman" pitchFamily="18" charset="0"/>
              </a:rPr>
              <a:t>  则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 是特征值为  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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的特征向量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zh-CN" altLang="en-US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/>
              </a:rPr>
              <a:t>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 在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下的坐标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满足       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       </a:t>
            </a:r>
            <a:r>
              <a:rPr lang="en-US" altLang="zh-CN" b="1" dirty="0" smtClean="0">
                <a:latin typeface="Times New Roman" pitchFamily="18" charset="0"/>
              </a:rPr>
              <a:t>A X  =  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</a:t>
            </a:r>
            <a:r>
              <a:rPr lang="en-US" altLang="zh-CN" b="1" dirty="0" smtClean="0">
                <a:latin typeface="Times New Roman" pitchFamily="18" charset="0"/>
              </a:rPr>
              <a:t> X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  </a:t>
            </a:r>
            <a:r>
              <a:rPr lang="en-US" altLang="zh-CN" b="1" dirty="0" smtClean="0">
                <a:latin typeface="Times New Roman" pitchFamily="18" charset="0"/>
              </a:rPr>
              <a:t>X </a:t>
            </a:r>
            <a:r>
              <a:rPr lang="en-US" altLang="zh-CN" b="1" dirty="0" smtClean="0">
                <a:latin typeface="+mj-ea"/>
                <a:ea typeface="+mj-ea"/>
                <a:sym typeface="Symbol" pitchFamily="18" charset="2"/>
              </a:rPr>
              <a:t>≠</a:t>
            </a:r>
            <a:r>
              <a:rPr lang="en-US" altLang="zh-CN" b="1" dirty="0" smtClean="0"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Batang" pitchFamily="18" charset="-127"/>
                <a:sym typeface="Symbol" pitchFamily="18" charset="2"/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zh-CN" altLang="en-US" b="1" dirty="0" smtClean="0">
                <a:latin typeface="Times New Roman" pitchFamily="18" charset="0"/>
              </a:rPr>
              <a:t>证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 是 </a:t>
            </a:r>
            <a:r>
              <a:rPr lang="en-US" altLang="zh-CN" b="1" dirty="0" smtClean="0"/>
              <a:t>A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的特征向量当且仅当</a:t>
            </a: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         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</a:t>
            </a:r>
            <a:r>
              <a:rPr lang="en-US" altLang="zh-CN" b="1" dirty="0" smtClean="0">
                <a:latin typeface="Batang" pitchFamily="18" charset="-127"/>
                <a:ea typeface="Batang" pitchFamily="18" charset="-127"/>
                <a:sym typeface="Symbol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= </a:t>
            </a:r>
            <a:r>
              <a:rPr lang="en-US" altLang="zh-CN" b="1" dirty="0" smtClean="0"/>
              <a:t> A </a:t>
            </a:r>
            <a:r>
              <a:rPr lang="en-US" altLang="zh-CN" sz="3600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</a:t>
            </a:r>
            <a:r>
              <a:rPr lang="en-US" altLang="zh-CN" b="1" baseline="-30000" dirty="0" smtClean="0">
                <a:latin typeface="Times New Roman" pitchFamily="18" charset="0"/>
              </a:rPr>
              <a:t>n </a:t>
            </a:r>
            <a:r>
              <a:rPr lang="en-US" altLang="zh-CN" b="1" dirty="0" smtClean="0">
                <a:latin typeface="Times New Roman" pitchFamily="18" charset="0"/>
              </a:rPr>
              <a:t>) X </a:t>
            </a:r>
            <a:r>
              <a:rPr lang="en-US" altLang="zh-CN" sz="3600" b="1" dirty="0" smtClean="0">
                <a:latin typeface="Times New Roman" pitchFamily="18" charset="0"/>
              </a:rPr>
              <a:t>)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                   =  </a:t>
            </a:r>
            <a:r>
              <a:rPr lang="en-US" altLang="zh-CN" sz="3600" b="1" dirty="0" smtClean="0">
                <a:latin typeface="Times New Roman" pitchFamily="18" charset="0"/>
                <a:sym typeface="Euclid Math One" pitchFamily="18" charset="2"/>
              </a:rPr>
              <a:t>(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…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latin typeface="Times New Roman" pitchFamily="18" charset="0"/>
              </a:rPr>
              <a:t>n </a:t>
            </a:r>
            <a:r>
              <a:rPr lang="en-US" altLang="zh-CN" b="1" dirty="0" smtClean="0">
                <a:latin typeface="Times New Roman" pitchFamily="18" charset="0"/>
              </a:rPr>
              <a:t>) ) X </a:t>
            </a:r>
          </a:p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                   = </a:t>
            </a:r>
            <a:r>
              <a:rPr lang="en-US" altLang="zh-CN" sz="3600" b="1" dirty="0" smtClean="0">
                <a:latin typeface="Times New Roman" pitchFamily="18" charset="0"/>
                <a:sym typeface="Euclid Math One" pitchFamily="18" charset="2"/>
              </a:rPr>
              <a:t>(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…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latin typeface="Times New Roman" pitchFamily="18" charset="0"/>
              </a:rPr>
              <a:t>n </a:t>
            </a:r>
            <a:r>
              <a:rPr lang="en-US" altLang="zh-CN" b="1" dirty="0" smtClean="0">
                <a:latin typeface="Times New Roman" pitchFamily="18" charset="0"/>
              </a:rPr>
              <a:t>) A </a:t>
            </a:r>
            <a:r>
              <a:rPr lang="en-US" altLang="zh-CN" sz="3600" b="1" dirty="0" smtClean="0">
                <a:latin typeface="Times New Roman" pitchFamily="18" charset="0"/>
              </a:rPr>
              <a:t>)</a:t>
            </a:r>
            <a:r>
              <a:rPr lang="en-US" altLang="zh-CN" b="1" dirty="0" smtClean="0">
                <a:latin typeface="Times New Roman" pitchFamily="18" charset="0"/>
              </a:rPr>
              <a:t> X</a:t>
            </a:r>
          </a:p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                   =  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…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latin typeface="Times New Roman" pitchFamily="18" charset="0"/>
              </a:rPr>
              <a:t>n  </a:t>
            </a:r>
            <a:r>
              <a:rPr lang="en-US" altLang="zh-CN" b="1" dirty="0" smtClean="0">
                <a:latin typeface="Times New Roman" pitchFamily="18" charset="0"/>
              </a:rPr>
              <a:t>) ( A X ) </a:t>
            </a:r>
          </a:p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          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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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=   (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…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latin typeface="Times New Roman" pitchFamily="18" charset="0"/>
              </a:rPr>
              <a:t>n </a:t>
            </a:r>
            <a:r>
              <a:rPr lang="en-US" altLang="zh-CN" b="1" dirty="0" smtClean="0">
                <a:latin typeface="Times New Roman" pitchFamily="18" charset="0"/>
              </a:rPr>
              <a:t>)   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</a:t>
            </a:r>
            <a:r>
              <a:rPr lang="en-US" altLang="zh-CN" b="1" dirty="0" smtClean="0">
                <a:latin typeface="Times New Roman" pitchFamily="18" charset="0"/>
              </a:rPr>
              <a:t> X 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ea typeface="Batang" pitchFamily="18" charset="-127"/>
                <a:sym typeface="Symbol" pitchFamily="18" charset="2"/>
              </a:rPr>
              <a:t>       </a:t>
            </a:r>
            <a:r>
              <a:rPr lang="zh-CN" altLang="en-US" b="1" dirty="0" smtClean="0">
                <a:latin typeface="Times New Roman" pitchFamily="18" charset="0"/>
                <a:ea typeface="Batang" pitchFamily="18" charset="-127"/>
                <a:sym typeface="Symbol" pitchFamily="18" charset="2"/>
              </a:rPr>
              <a:t>即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   </a:t>
            </a:r>
            <a:r>
              <a:rPr lang="en-US" altLang="zh-CN" b="1" dirty="0" smtClean="0">
                <a:latin typeface="Times New Roman" pitchFamily="18" charset="0"/>
              </a:rPr>
              <a:t>A X  =  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</a:t>
            </a:r>
            <a:r>
              <a:rPr lang="en-US" altLang="zh-CN" b="1" dirty="0" smtClean="0">
                <a:latin typeface="Times New Roman" pitchFamily="18" charset="0"/>
              </a:rPr>
              <a:t> X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,   </a:t>
            </a:r>
            <a:r>
              <a:rPr lang="en-US" altLang="zh-CN" b="1" dirty="0" smtClean="0">
                <a:latin typeface="Times New Roman" pitchFamily="18" charset="0"/>
              </a:rPr>
              <a:t>X </a:t>
            </a:r>
            <a:r>
              <a:rPr lang="en-US" altLang="zh-CN" b="1" dirty="0" smtClean="0">
                <a:latin typeface="+mj-ea"/>
                <a:sym typeface="Symbol" pitchFamily="18" charset="2"/>
              </a:rPr>
              <a:t>≠</a:t>
            </a:r>
            <a:r>
              <a:rPr lang="en-US" altLang="zh-CN" b="1" dirty="0" smtClean="0"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Batang" pitchFamily="18" charset="-127"/>
                <a:sym typeface="Symbol" pitchFamily="18" charset="2"/>
              </a:rPr>
              <a:t>0</a:t>
            </a:r>
          </a:p>
        </p:txBody>
      </p:sp>
      <p:sp>
        <p:nvSpPr>
          <p:cNvPr id="3" name="矩形 2"/>
          <p:cNvSpPr/>
          <p:nvPr/>
        </p:nvSpPr>
        <p:spPr>
          <a:xfrm>
            <a:off x="7092950" y="3141663"/>
            <a:ext cx="1219200" cy="663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 </a:t>
            </a:r>
            <a:r>
              <a:rPr kumimoji="0" lang="en-US" altLang="zh-CN" kern="0" dirty="0">
                <a:solidFill>
                  <a:srgbClr val="000000"/>
                </a:solidFill>
                <a:latin typeface="宋体"/>
                <a:ea typeface="宋体"/>
                <a:sym typeface="Symbol" pitchFamily="18" charset="2"/>
              </a:rPr>
              <a:t>≠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  <a:sym typeface="Symbol" pitchFamily="18" charset="2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Batang" pitchFamily="18" charset="-127"/>
                <a:sym typeface="Symbol" pitchFamily="18" charset="2"/>
              </a:rPr>
              <a:t>0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 rot="-5400000">
            <a:off x="1605757" y="3083718"/>
            <a:ext cx="56515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800">
                <a:solidFill>
                  <a:srgbClr val="0000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=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6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6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6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6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6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6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26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26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6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26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26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26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26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26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26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26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26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26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130" name="Picture 5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71560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21005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在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中取一组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基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{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}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计算</a:t>
            </a:r>
            <a:r>
              <a:rPr lang="zh-CN" altLang="en-US" b="1" dirty="0" smtClean="0"/>
              <a:t>线性变换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/>
              <a:t>  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在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{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}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下的矩阵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A ;            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求矩阵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A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的特征值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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与特征向量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则 </a:t>
            </a:r>
            <a:r>
              <a:rPr lang="en-US" altLang="zh-CN" b="1" dirty="0" smtClean="0">
                <a:latin typeface="Times New Roman" pitchFamily="18" charset="0"/>
              </a:rPr>
              <a:t>(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latin typeface="Times New Roman" pitchFamily="18" charset="0"/>
              </a:rPr>
              <a:t>n </a:t>
            </a:r>
            <a:r>
              <a:rPr lang="en-US" altLang="zh-CN" b="1" dirty="0" smtClean="0">
                <a:latin typeface="Times New Roman" pitchFamily="18" charset="0"/>
              </a:rPr>
              <a:t>) X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是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solidFill>
                  <a:schemeClr val="accent2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/>
              <a:t>的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特征值为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  <a:sym typeface="Symbol" pitchFamily="18" charset="2"/>
              </a:rPr>
              <a:t>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/>
              <a:t>   特征向量</a:t>
            </a:r>
            <a:endParaRPr lang="zh-CN" altLang="en-US" b="1" dirty="0" smtClean="0">
              <a:latin typeface="Times New Roman" pitchFamily="18" charset="0"/>
            </a:endParaRPr>
          </a:p>
        </p:txBody>
      </p:sp>
      <p:sp>
        <p:nvSpPr>
          <p:cNvPr id="304132" name="Rectangle 10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特征值</a:t>
            </a:r>
            <a:r>
              <a:rPr lang="en-US" altLang="zh-CN" sz="4000" b="1" smtClean="0">
                <a:solidFill>
                  <a:schemeClr val="bg1"/>
                </a:solidFill>
              </a:rPr>
              <a:t>, </a:t>
            </a:r>
            <a:r>
              <a:rPr lang="zh-CN" altLang="en-US" sz="4000" b="1" smtClean="0">
                <a:solidFill>
                  <a:schemeClr val="bg1"/>
                </a:solidFill>
              </a:rPr>
              <a:t>特征向量的计算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1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1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1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271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15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2715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229600" cy="53609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是域 </a:t>
            </a:r>
            <a:r>
              <a:rPr lang="en-US" altLang="zh-CN" b="1" smtClean="0">
                <a:latin typeface="Times New Roman" pitchFamily="18" charset="0"/>
              </a:rPr>
              <a:t>K </a:t>
            </a:r>
            <a:r>
              <a:rPr lang="zh-CN" altLang="en-US" b="1" smtClean="0">
                <a:latin typeface="Times New Roman" pitchFamily="18" charset="0"/>
              </a:rPr>
              <a:t>上的线性空间</a:t>
            </a:r>
            <a:r>
              <a:rPr lang="en-US" altLang="zh-CN" b="1" smtClean="0">
                <a:latin typeface="Times New Roman" pitchFamily="18" charset="0"/>
              </a:rPr>
              <a:t>,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smtClean="0"/>
              <a:t>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上的线性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变换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i="1" smtClean="0"/>
              <a:t>A</a:t>
            </a:r>
            <a:r>
              <a:rPr lang="en-US" altLang="zh-CN" b="1" smtClean="0">
                <a:latin typeface="Lucida Calligraphy" pitchFamily="66" charset="0"/>
                <a:ea typeface="华文楷体" pitchFamily="2" charset="-122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在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基底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下的矩阵为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求 </a:t>
            </a:r>
            <a:r>
              <a:rPr lang="en-US" altLang="zh-CN" b="1" i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的特征值与特征向量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305155" name="Object 4"/>
          <p:cNvGraphicFramePr>
            <a:graphicFrameLocks noChangeAspect="1"/>
          </p:cNvGraphicFramePr>
          <p:nvPr/>
        </p:nvGraphicFramePr>
        <p:xfrm>
          <a:off x="2339975" y="2636838"/>
          <a:ext cx="3932238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897" name="公式" r:id="rId3" imgW="1257300" imgH="711200" progId="Equation.3">
                  <p:embed/>
                </p:oleObj>
              </mc:Choice>
              <mc:Fallback>
                <p:oleObj name="公式" r:id="rId3" imgW="12573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636838"/>
                        <a:ext cx="3932238" cy="222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452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6178" name="Object 3"/>
          <p:cNvGraphicFramePr>
            <a:graphicFrameLocks noChangeAspect="1"/>
          </p:cNvGraphicFramePr>
          <p:nvPr/>
        </p:nvGraphicFramePr>
        <p:xfrm>
          <a:off x="1403350" y="1628775"/>
          <a:ext cx="6126163" cy="221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90" name="公式" r:id="rId3" imgW="2349500" imgH="850900" progId="Equation.3">
                  <p:embed/>
                </p:oleObj>
              </mc:Choice>
              <mc:Fallback>
                <p:oleObj name="公式" r:id="rId3" imgW="2349500" imgH="850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628775"/>
                        <a:ext cx="6126163" cy="221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64105" name="Object 9"/>
          <p:cNvGraphicFramePr>
            <a:graphicFrameLocks noChangeAspect="1"/>
          </p:cNvGraphicFramePr>
          <p:nvPr/>
        </p:nvGraphicFramePr>
        <p:xfrm>
          <a:off x="3059113" y="4221163"/>
          <a:ext cx="357981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91" name="公式" r:id="rId5" imgW="1371600" imgH="292100" progId="Equation.3">
                  <p:embed/>
                </p:oleObj>
              </mc:Choice>
              <mc:Fallback>
                <p:oleObj name="公式" r:id="rId5" imgW="13716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4221163"/>
                        <a:ext cx="3579812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64106" name="Object 10"/>
          <p:cNvGraphicFramePr>
            <a:graphicFrameLocks noChangeAspect="1"/>
          </p:cNvGraphicFramePr>
          <p:nvPr/>
        </p:nvGraphicFramePr>
        <p:xfrm>
          <a:off x="522288" y="5661025"/>
          <a:ext cx="76200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92" name="公式" r:id="rId7" imgW="2730500" imgH="215900" progId="Equation.3">
                  <p:embed/>
                </p:oleObj>
              </mc:Choice>
              <mc:Fallback>
                <p:oleObj name="公式" r:id="rId7" imgW="2730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8" y="5661025"/>
                        <a:ext cx="76200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1" name="Object 11"/>
          <p:cNvGraphicFramePr>
            <a:graphicFrameLocks noChangeAspect="1"/>
          </p:cNvGraphicFramePr>
          <p:nvPr/>
        </p:nvGraphicFramePr>
        <p:xfrm>
          <a:off x="539750" y="682625"/>
          <a:ext cx="47244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93" name="公式" r:id="rId9" imgW="1675673" imgH="215806" progId="Equation.3">
                  <p:embed/>
                </p:oleObj>
              </mc:Choice>
              <mc:Fallback>
                <p:oleObj name="公式" r:id="rId9" imgW="1675673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682625"/>
                        <a:ext cx="47244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36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64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6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6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64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64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6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02" name="Object 2"/>
          <p:cNvGraphicFramePr>
            <a:graphicFrameLocks noChangeAspect="1"/>
          </p:cNvGraphicFramePr>
          <p:nvPr/>
        </p:nvGraphicFramePr>
        <p:xfrm>
          <a:off x="395288" y="549275"/>
          <a:ext cx="621982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037" name="公式" r:id="rId3" imgW="2400300" imgH="254000" progId="Equation.3">
                  <p:embed/>
                </p:oleObj>
              </mc:Choice>
              <mc:Fallback>
                <p:oleObj name="公式" r:id="rId3" imgW="24003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49275"/>
                        <a:ext cx="6219825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2099" name="Object 3"/>
          <p:cNvGraphicFramePr>
            <a:graphicFrameLocks noChangeAspect="1"/>
          </p:cNvGraphicFramePr>
          <p:nvPr/>
        </p:nvGraphicFramePr>
        <p:xfrm>
          <a:off x="1155700" y="1412875"/>
          <a:ext cx="6883400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038" name="公式" r:id="rId5" imgW="2679700" imgH="850900" progId="Equation.3">
                  <p:embed/>
                </p:oleObj>
              </mc:Choice>
              <mc:Fallback>
                <p:oleObj name="公式" r:id="rId5" imgW="2679700" imgH="850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700" y="1412875"/>
                        <a:ext cx="6883400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2100" name="Object 4"/>
          <p:cNvGraphicFramePr>
            <a:graphicFrameLocks noChangeAspect="1"/>
          </p:cNvGraphicFramePr>
          <p:nvPr/>
        </p:nvGraphicFramePr>
        <p:xfrm>
          <a:off x="323850" y="4076700"/>
          <a:ext cx="3544888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039" name="公式" r:id="rId7" imgW="1307532" imgH="253890" progId="Equation.3">
                  <p:embed/>
                </p:oleObj>
              </mc:Choice>
              <mc:Fallback>
                <p:oleObj name="公式" r:id="rId7" imgW="1307532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076700"/>
                        <a:ext cx="3544888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52101" name="Rectangle 5"/>
          <p:cNvSpPr>
            <a:spLocks noChangeArrowheads="1"/>
          </p:cNvSpPr>
          <p:nvPr/>
        </p:nvSpPr>
        <p:spPr bwMode="auto">
          <a:xfrm>
            <a:off x="5435600" y="1412875"/>
            <a:ext cx="649288" cy="647700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252102" name="Rectangle 6"/>
          <p:cNvSpPr>
            <a:spLocks noChangeArrowheads="1"/>
          </p:cNvSpPr>
          <p:nvPr/>
        </p:nvSpPr>
        <p:spPr bwMode="auto">
          <a:xfrm>
            <a:off x="6227763" y="1412875"/>
            <a:ext cx="1582737" cy="647700"/>
          </a:xfrm>
          <a:prstGeom prst="rect">
            <a:avLst/>
          </a:prstGeom>
          <a:solidFill>
            <a:srgbClr val="00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5252103" name="Object 7"/>
          <p:cNvGraphicFramePr>
            <a:graphicFrameLocks noChangeAspect="1"/>
          </p:cNvGraphicFramePr>
          <p:nvPr/>
        </p:nvGraphicFramePr>
        <p:xfrm>
          <a:off x="4356100" y="4149725"/>
          <a:ext cx="4467225" cy="211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040" name="公式" r:id="rId9" imgW="1803400" imgH="850900" progId="Equation.3">
                  <p:embed/>
                </p:oleObj>
              </mc:Choice>
              <mc:Fallback>
                <p:oleObj name="公式" r:id="rId9" imgW="1803400" imgH="850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4149725"/>
                        <a:ext cx="4467225" cy="211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52104" name="AutoShape 8"/>
          <p:cNvSpPr>
            <a:spLocks noChangeArrowheads="1"/>
          </p:cNvSpPr>
          <p:nvPr/>
        </p:nvSpPr>
        <p:spPr bwMode="auto">
          <a:xfrm rot="-5400000">
            <a:off x="7228681" y="123032"/>
            <a:ext cx="519113" cy="2089150"/>
          </a:xfrm>
          <a:prstGeom prst="curvedLeftArrow">
            <a:avLst>
              <a:gd name="adj1" fmla="val 80489"/>
              <a:gd name="adj2" fmla="val 160978"/>
              <a:gd name="adj3" fmla="val 33333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5252105" name="Object 9"/>
          <p:cNvGraphicFramePr>
            <a:graphicFrameLocks noChangeAspect="1"/>
          </p:cNvGraphicFramePr>
          <p:nvPr/>
        </p:nvGraphicFramePr>
        <p:xfrm>
          <a:off x="971550" y="4868863"/>
          <a:ext cx="2066925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041" name="公式" r:id="rId11" imgW="774364" imgH="507780" progId="Equation.3">
                  <p:embed/>
                </p:oleObj>
              </mc:Choice>
              <mc:Fallback>
                <p:oleObj name="公式" r:id="rId11" imgW="774364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868863"/>
                        <a:ext cx="2066925" cy="1355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803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516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52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52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52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52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5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525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52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52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52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52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252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252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2101" grpId="0" animBg="1"/>
      <p:bldP spid="5252102" grpId="0" animBg="1"/>
      <p:bldP spid="5252104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i="1" smtClean="0"/>
              <a:t> A</a:t>
            </a:r>
            <a:r>
              <a:rPr lang="en-US" altLang="zh-CN" b="1" smtClean="0">
                <a:latin typeface="Lucida Calligraphy" pitchFamily="66" charset="0"/>
                <a:ea typeface="华文楷体" pitchFamily="2" charset="-122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的特征值 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3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的特征子空间的基底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: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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= 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2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   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=  2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.</a:t>
            </a:r>
          </a:p>
        </p:txBody>
      </p:sp>
      <p:graphicFrame>
        <p:nvGraphicFramePr>
          <p:cNvPr id="308227" name="Object 4"/>
          <p:cNvGraphicFramePr>
            <a:graphicFrameLocks noChangeAspect="1"/>
          </p:cNvGraphicFramePr>
          <p:nvPr/>
        </p:nvGraphicFramePr>
        <p:xfrm>
          <a:off x="539750" y="549275"/>
          <a:ext cx="595630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992" name="公式" r:id="rId3" imgW="2298700" imgH="215900" progId="Equation.3">
                  <p:embed/>
                </p:oleObj>
              </mc:Choice>
              <mc:Fallback>
                <p:oleObj name="公式" r:id="rId3" imgW="2298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49275"/>
                        <a:ext cx="5956300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228" name="Object 5"/>
          <p:cNvGraphicFramePr>
            <a:graphicFrameLocks noChangeAspect="1"/>
          </p:cNvGraphicFramePr>
          <p:nvPr/>
        </p:nvGraphicFramePr>
        <p:xfrm>
          <a:off x="3492500" y="1268413"/>
          <a:ext cx="2628900" cy="223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993" name="公式" r:id="rId5" imgW="838200" imgH="711200" progId="Equation.3">
                  <p:embed/>
                </p:oleObj>
              </mc:Choice>
              <mc:Fallback>
                <p:oleObj name="公式" r:id="rId5" imgW="838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1268413"/>
                        <a:ext cx="2628900" cy="223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914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73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73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73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273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73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273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20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i="1" smtClean="0"/>
              <a:t>A</a:t>
            </a:r>
            <a:r>
              <a:rPr lang="en-US" altLang="zh-CN" b="1" smtClean="0">
                <a:latin typeface="Lucida Calligraphy" pitchFamily="66" charset="0"/>
                <a:ea typeface="华文楷体" pitchFamily="2" charset="-122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的 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6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的特征子空间的基底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: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     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= 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2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2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.</a:t>
            </a:r>
          </a:p>
        </p:txBody>
      </p:sp>
      <p:graphicFrame>
        <p:nvGraphicFramePr>
          <p:cNvPr id="309251" name="Object 3"/>
          <p:cNvGraphicFramePr>
            <a:graphicFrameLocks noChangeAspect="1"/>
          </p:cNvGraphicFramePr>
          <p:nvPr/>
        </p:nvGraphicFramePr>
        <p:xfrm>
          <a:off x="468313" y="476250"/>
          <a:ext cx="771842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016" name="公式" r:id="rId3" imgW="2997200" imgH="215900" progId="Equation.3">
                  <p:embed/>
                </p:oleObj>
              </mc:Choice>
              <mc:Fallback>
                <p:oleObj name="公式" r:id="rId3" imgW="29972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76250"/>
                        <a:ext cx="7718425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52" name="Object 4"/>
          <p:cNvGraphicFramePr>
            <a:graphicFrameLocks noChangeAspect="1"/>
          </p:cNvGraphicFramePr>
          <p:nvPr/>
        </p:nvGraphicFramePr>
        <p:xfrm>
          <a:off x="3779838" y="1268413"/>
          <a:ext cx="1141412" cy="220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017" name="公式" r:id="rId5" imgW="368300" imgH="711200" progId="Equation.3">
                  <p:embed/>
                </p:oleObj>
              </mc:Choice>
              <mc:Fallback>
                <p:oleObj name="公式" r:id="rId5" imgW="3683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268413"/>
                        <a:ext cx="1141412" cy="220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890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2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92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92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92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2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292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92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292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0" name="Line 2"/>
          <p:cNvSpPr>
            <a:spLocks noChangeShapeType="1"/>
          </p:cNvSpPr>
          <p:nvPr/>
        </p:nvSpPr>
        <p:spPr bwMode="auto">
          <a:xfrm>
            <a:off x="5360988" y="4005263"/>
            <a:ext cx="1587500" cy="2663825"/>
          </a:xfrm>
          <a:prstGeom prst="line">
            <a:avLst/>
          </a:prstGeom>
          <a:noFill/>
          <a:ln w="889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10275" name="Freeform 5"/>
          <p:cNvSpPr>
            <a:spLocks/>
          </p:cNvSpPr>
          <p:nvPr/>
        </p:nvSpPr>
        <p:spPr bwMode="auto">
          <a:xfrm>
            <a:off x="2843213" y="2636838"/>
            <a:ext cx="5256212" cy="3168650"/>
          </a:xfrm>
          <a:custGeom>
            <a:avLst/>
            <a:gdLst>
              <a:gd name="T0" fmla="*/ 0 w 3311"/>
              <a:gd name="T1" fmla="*/ 2147483647 h 1996"/>
              <a:gd name="T2" fmla="*/ 2147483647 w 3311"/>
              <a:gd name="T3" fmla="*/ 0 h 1996"/>
              <a:gd name="T4" fmla="*/ 2147483647 w 3311"/>
              <a:gd name="T5" fmla="*/ 2147483647 h 1996"/>
              <a:gd name="T6" fmla="*/ 2147483647 w 3311"/>
              <a:gd name="T7" fmla="*/ 2147483647 h 1996"/>
              <a:gd name="T8" fmla="*/ 0 w 3311"/>
              <a:gd name="T9" fmla="*/ 2147483647 h 19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11"/>
              <a:gd name="T16" fmla="*/ 0 h 1996"/>
              <a:gd name="T17" fmla="*/ 3311 w 3311"/>
              <a:gd name="T18" fmla="*/ 1996 h 19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11" h="1996">
                <a:moveTo>
                  <a:pt x="0" y="1134"/>
                </a:moveTo>
                <a:lnTo>
                  <a:pt x="1723" y="0"/>
                </a:lnTo>
                <a:lnTo>
                  <a:pt x="3311" y="680"/>
                </a:lnTo>
                <a:lnTo>
                  <a:pt x="1406" y="1996"/>
                </a:lnTo>
                <a:lnTo>
                  <a:pt x="0" y="1134"/>
                </a:lnTo>
                <a:close/>
              </a:path>
            </a:pathLst>
          </a:custGeom>
          <a:solidFill>
            <a:srgbClr val="FFCC99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10276" name="Object 6"/>
          <p:cNvGraphicFramePr>
            <a:graphicFrameLocks noChangeAspect="1"/>
          </p:cNvGraphicFramePr>
          <p:nvPr/>
        </p:nvGraphicFramePr>
        <p:xfrm>
          <a:off x="4932363" y="3716338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63" name="公式" r:id="rId3" imgW="126835" imgH="139518" progId="Equation.3">
                  <p:embed/>
                </p:oleObj>
              </mc:Choice>
              <mc:Fallback>
                <p:oleObj name="公式" r:id="rId3" imgW="126835" imgH="1395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3716338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5178" name="Object 10"/>
          <p:cNvGraphicFramePr>
            <a:graphicFrameLocks noChangeAspect="1"/>
          </p:cNvGraphicFramePr>
          <p:nvPr/>
        </p:nvGraphicFramePr>
        <p:xfrm>
          <a:off x="4932363" y="333375"/>
          <a:ext cx="3562350" cy="137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64" name="Equation" r:id="rId5" imgW="1117600" imgH="431800" progId="">
                  <p:embed/>
                </p:oleObj>
              </mc:Choice>
              <mc:Fallback>
                <p:oleObj name="Equation" r:id="rId5" imgW="1117600" imgH="431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333375"/>
                        <a:ext cx="3562350" cy="1379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55179" name="Oval 11"/>
          <p:cNvSpPr>
            <a:spLocks noChangeArrowheads="1"/>
          </p:cNvSpPr>
          <p:nvPr/>
        </p:nvSpPr>
        <p:spPr bwMode="auto">
          <a:xfrm rot="4132946">
            <a:off x="5039519" y="3536157"/>
            <a:ext cx="647700" cy="1008062"/>
          </a:xfrm>
          <a:prstGeom prst="ellipse">
            <a:avLst/>
          </a:prstGeom>
          <a:solidFill>
            <a:srgbClr val="FF0000">
              <a:alpha val="38039"/>
            </a:srgbClr>
          </a:solidFill>
          <a:ln w="31750" algn="ctr">
            <a:solidFill>
              <a:srgbClr val="FF00FF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255180" name="Oval 12"/>
          <p:cNvSpPr>
            <a:spLocks noChangeArrowheads="1"/>
          </p:cNvSpPr>
          <p:nvPr/>
        </p:nvSpPr>
        <p:spPr bwMode="auto">
          <a:xfrm rot="4323261">
            <a:off x="4316412" y="2460626"/>
            <a:ext cx="2092325" cy="3308350"/>
          </a:xfrm>
          <a:prstGeom prst="ellipse">
            <a:avLst/>
          </a:prstGeom>
          <a:solidFill>
            <a:srgbClr val="0000FF">
              <a:alpha val="30196"/>
            </a:srgbClr>
          </a:solidFill>
          <a:ln w="31750" algn="ctr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255181" name="Line 13"/>
          <p:cNvSpPr>
            <a:spLocks noChangeShapeType="1"/>
          </p:cNvSpPr>
          <p:nvPr/>
        </p:nvSpPr>
        <p:spPr bwMode="auto">
          <a:xfrm flipH="1" flipV="1">
            <a:off x="4787900" y="2924175"/>
            <a:ext cx="576263" cy="1081088"/>
          </a:xfrm>
          <a:prstGeom prst="line">
            <a:avLst/>
          </a:prstGeom>
          <a:noFill/>
          <a:ln w="889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55182" name="Line 14"/>
          <p:cNvSpPr>
            <a:spLocks noChangeShapeType="1"/>
          </p:cNvSpPr>
          <p:nvPr/>
        </p:nvSpPr>
        <p:spPr bwMode="auto">
          <a:xfrm flipV="1">
            <a:off x="5364163" y="4005263"/>
            <a:ext cx="503237" cy="0"/>
          </a:xfrm>
          <a:prstGeom prst="line">
            <a:avLst/>
          </a:prstGeom>
          <a:noFill/>
          <a:ln w="889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55183" name="Line 15"/>
          <p:cNvSpPr>
            <a:spLocks noChangeShapeType="1"/>
          </p:cNvSpPr>
          <p:nvPr/>
        </p:nvSpPr>
        <p:spPr bwMode="auto">
          <a:xfrm flipV="1">
            <a:off x="5364163" y="3716338"/>
            <a:ext cx="287337" cy="288925"/>
          </a:xfrm>
          <a:prstGeom prst="line">
            <a:avLst/>
          </a:prstGeom>
          <a:noFill/>
          <a:ln w="889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55184" name="Line 16"/>
          <p:cNvSpPr>
            <a:spLocks noChangeShapeType="1"/>
          </p:cNvSpPr>
          <p:nvPr/>
        </p:nvSpPr>
        <p:spPr bwMode="auto">
          <a:xfrm flipV="1">
            <a:off x="5364163" y="4005263"/>
            <a:ext cx="1584325" cy="0"/>
          </a:xfrm>
          <a:prstGeom prst="line">
            <a:avLst/>
          </a:pr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55185" name="Line 17"/>
          <p:cNvSpPr>
            <a:spLocks noChangeShapeType="1"/>
          </p:cNvSpPr>
          <p:nvPr/>
        </p:nvSpPr>
        <p:spPr bwMode="auto">
          <a:xfrm flipV="1">
            <a:off x="5364163" y="3068638"/>
            <a:ext cx="936625" cy="936625"/>
          </a:xfrm>
          <a:prstGeom prst="line">
            <a:avLst/>
          </a:pr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255186" name="Object 18"/>
          <p:cNvGraphicFramePr>
            <a:graphicFrameLocks noChangeAspect="1"/>
          </p:cNvGraphicFramePr>
          <p:nvPr/>
        </p:nvGraphicFramePr>
        <p:xfrm>
          <a:off x="3975100" y="2598738"/>
          <a:ext cx="477838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65" name="公式" r:id="rId7" imgW="177646" imgH="228402" progId="Equation.3">
                  <p:embed/>
                </p:oleObj>
              </mc:Choice>
              <mc:Fallback>
                <p:oleObj name="公式" r:id="rId7" imgW="177646" imgH="2284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5100" y="2598738"/>
                        <a:ext cx="477838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286" name="Rectangle 20"/>
          <p:cNvSpPr>
            <a:spLocks noChangeArrowheads="1"/>
          </p:cNvSpPr>
          <p:nvPr/>
        </p:nvSpPr>
        <p:spPr bwMode="auto">
          <a:xfrm>
            <a:off x="349250" y="3938588"/>
            <a:ext cx="28130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( 3 </a:t>
            </a:r>
            <a:r>
              <a:rPr kumimoji="0" lang="en-US" altLang="zh-CN" i="1">
                <a:solidFill>
                  <a:srgbClr val="000000"/>
                </a:solidFill>
                <a:sym typeface="Euclid Math One" pitchFamily="18" charset="2"/>
              </a:rPr>
              <a:t>I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Euclid Math One" pitchFamily="18" charset="2"/>
              </a:rPr>
              <a:t> </a:t>
            </a:r>
            <a:r>
              <a:rPr kumimoji="0" lang="en-US" altLang="zh-CN" b="0">
                <a:solidFill>
                  <a:srgbClr val="000000"/>
                </a:solidFill>
                <a:latin typeface="Times New Roman" pitchFamily="18" charset="0"/>
                <a:sym typeface="MT Extra" pitchFamily="18" charset="2"/>
              </a:rPr>
              <a:t>–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i="1">
                <a:solidFill>
                  <a:srgbClr val="000000"/>
                </a:solidFill>
                <a:sym typeface="Euclid Math One" pitchFamily="18" charset="2"/>
              </a:rPr>
              <a:t>A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)  =  0</a:t>
            </a:r>
          </a:p>
        </p:txBody>
      </p:sp>
      <p:sp>
        <p:nvSpPr>
          <p:cNvPr id="5255190" name="Rectangle 22"/>
          <p:cNvSpPr>
            <a:spLocks noChangeArrowheads="1"/>
          </p:cNvSpPr>
          <p:nvPr/>
        </p:nvSpPr>
        <p:spPr bwMode="auto">
          <a:xfrm>
            <a:off x="1111250" y="1916113"/>
            <a:ext cx="35321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( </a:t>
            </a:r>
            <a:r>
              <a:rPr kumimoji="0" lang="en-US" altLang="zh-CN" b="0">
                <a:solidFill>
                  <a:srgbClr val="000000"/>
                </a:solidFill>
                <a:latin typeface="Times New Roman" pitchFamily="18" charset="0"/>
                <a:sym typeface="MT Extra" pitchFamily="18" charset="2"/>
              </a:rPr>
              <a:t>–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6 </a:t>
            </a:r>
            <a:r>
              <a:rPr kumimoji="0" lang="en-US" altLang="zh-CN" i="1">
                <a:solidFill>
                  <a:srgbClr val="000000"/>
                </a:solidFill>
                <a:sym typeface="Euclid Math One" pitchFamily="18" charset="2"/>
              </a:rPr>
              <a:t>I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sym typeface="Euclid Math One" pitchFamily="18" charset="2"/>
              </a:rPr>
              <a:t> </a:t>
            </a:r>
            <a:r>
              <a:rPr kumimoji="0" lang="en-US" altLang="zh-CN" b="0">
                <a:solidFill>
                  <a:srgbClr val="000000"/>
                </a:solidFill>
                <a:latin typeface="Times New Roman" pitchFamily="18" charset="0"/>
                <a:sym typeface="MT Extra" pitchFamily="18" charset="2"/>
              </a:rPr>
              <a:t>–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i="1">
                <a:solidFill>
                  <a:srgbClr val="000000"/>
                </a:solidFill>
                <a:sym typeface="Euclid Math One" pitchFamily="18" charset="2"/>
              </a:rPr>
              <a:t>A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)  =  0</a:t>
            </a:r>
          </a:p>
        </p:txBody>
      </p:sp>
      <p:sp>
        <p:nvSpPr>
          <p:cNvPr id="5255191" name="Rectangle 23"/>
          <p:cNvSpPr>
            <a:spLocks noChangeArrowheads="1"/>
          </p:cNvSpPr>
          <p:nvPr/>
        </p:nvSpPr>
        <p:spPr bwMode="auto">
          <a:xfrm>
            <a:off x="3563938" y="5949950"/>
            <a:ext cx="32400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i="1">
                <a:solidFill>
                  <a:srgbClr val="000000"/>
                </a:solidFill>
                <a:sym typeface="Euclid Math One" pitchFamily="18" charset="2"/>
              </a:rPr>
              <a:t>A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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= </a:t>
            </a:r>
            <a:r>
              <a:rPr kumimoji="0" lang="en-US" altLang="zh-CN" sz="2800" b="0">
                <a:solidFill>
                  <a:srgbClr val="000000"/>
                </a:solidFill>
                <a:latin typeface="Times New Roman" pitchFamily="18" charset="0"/>
                <a:sym typeface="MT Extra" pitchFamily="18" charset="2"/>
              </a:rPr>
              <a:t>–</a:t>
            </a:r>
            <a:r>
              <a:rPr kumimoji="0" lang="en-US" altLang="zh-CN" sz="28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6 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kumimoji="0" lang="en-US" altLang="zh-CN">
                <a:solidFill>
                  <a:srgbClr val="000000"/>
                </a:solidFill>
                <a:latin typeface="Lucida Calligraphy" pitchFamily="66" charset="0"/>
                <a:ea typeface="华文楷体" pitchFamily="2" charset="-122"/>
                <a:sym typeface="Euclid Math One" pitchFamily="18" charset="2"/>
              </a:rPr>
              <a:t> </a:t>
            </a:r>
          </a:p>
        </p:txBody>
      </p:sp>
      <p:sp>
        <p:nvSpPr>
          <p:cNvPr id="5255192" name="Rectangle 24"/>
          <p:cNvSpPr>
            <a:spLocks noChangeArrowheads="1"/>
          </p:cNvSpPr>
          <p:nvPr/>
        </p:nvSpPr>
        <p:spPr bwMode="auto">
          <a:xfrm>
            <a:off x="6588125" y="4076700"/>
            <a:ext cx="23749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i="1">
                <a:solidFill>
                  <a:srgbClr val="000000"/>
                </a:solidFill>
                <a:sym typeface="Euclid Math One" pitchFamily="18" charset="2"/>
              </a:rPr>
              <a:t>A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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= 3 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0" lang="en-US" altLang="zh-CN">
                <a:solidFill>
                  <a:srgbClr val="000000"/>
                </a:solidFill>
                <a:latin typeface="Lucida Calligraphy" pitchFamily="66" charset="0"/>
                <a:ea typeface="华文楷体" pitchFamily="2" charset="-122"/>
                <a:sym typeface="Euclid Math One" pitchFamily="18" charset="2"/>
              </a:rPr>
              <a:t> </a:t>
            </a:r>
          </a:p>
        </p:txBody>
      </p:sp>
      <p:sp>
        <p:nvSpPr>
          <p:cNvPr id="5255193" name="Rectangle 25"/>
          <p:cNvSpPr>
            <a:spLocks noChangeArrowheads="1"/>
          </p:cNvSpPr>
          <p:nvPr/>
        </p:nvSpPr>
        <p:spPr bwMode="auto">
          <a:xfrm>
            <a:off x="6011863" y="2492375"/>
            <a:ext cx="23749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i="1">
                <a:solidFill>
                  <a:srgbClr val="000000"/>
                </a:solidFill>
                <a:sym typeface="Euclid Math One" pitchFamily="18" charset="2"/>
              </a:rPr>
              <a:t>A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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= 3 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kumimoji="0" lang="en-US" altLang="zh-CN">
                <a:solidFill>
                  <a:srgbClr val="000000"/>
                </a:solidFill>
                <a:latin typeface="Lucida Calligraphy" pitchFamily="66" charset="0"/>
                <a:ea typeface="华文楷体" pitchFamily="2" charset="-122"/>
                <a:sym typeface="Euclid Math One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546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55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255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5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55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55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255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5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255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5255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255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55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255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5255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5255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000"/>
                                        <p:tgtEl>
                                          <p:spTgt spid="525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55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55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55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55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255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000"/>
                                        <p:tgtEl>
                                          <p:spTgt spid="525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255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255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55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255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255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5170" grpId="0" animBg="1"/>
      <p:bldP spid="5255179" grpId="0" animBg="1"/>
      <p:bldP spid="5255180" grpId="0" animBg="1"/>
      <p:bldP spid="5255181" grpId="0" animBg="1"/>
      <p:bldP spid="5255182" grpId="0" animBg="1"/>
      <p:bldP spid="5255183" grpId="0" animBg="1"/>
      <p:bldP spid="5255184" grpId="0" animBg="1"/>
      <p:bldP spid="5255185" grpId="0" animBg="1"/>
      <p:bldP spid="5255190" grpId="0"/>
      <p:bldP spid="5255191" grpId="0"/>
      <p:bldP spid="5255192" grpId="0"/>
      <p:bldP spid="525519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834" name="Object 2"/>
          <p:cNvGraphicFramePr>
            <a:graphicFrameLocks noChangeAspect="1"/>
          </p:cNvGraphicFramePr>
          <p:nvPr/>
        </p:nvGraphicFramePr>
        <p:xfrm>
          <a:off x="900113" y="2636838"/>
          <a:ext cx="231775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44" name="公式" r:id="rId3" imgW="634725" imgH="228501" progId="Equation.3">
                  <p:embed/>
                </p:oleObj>
              </mc:Choice>
              <mc:Fallback>
                <p:oleObj name="公式" r:id="rId3" imgW="634725" imgH="22850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636838"/>
                        <a:ext cx="231775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5" name="Object 3"/>
          <p:cNvGraphicFramePr>
            <a:graphicFrameLocks noChangeAspect="1"/>
          </p:cNvGraphicFramePr>
          <p:nvPr/>
        </p:nvGraphicFramePr>
        <p:xfrm>
          <a:off x="5867400" y="2708275"/>
          <a:ext cx="2808288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45" name="公式" r:id="rId5" imgW="850531" imgH="241195" progId="Equation.3">
                  <p:embed/>
                </p:oleObj>
              </mc:Choice>
              <mc:Fallback>
                <p:oleObj name="公式" r:id="rId5" imgW="850531" imgH="24119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708275"/>
                        <a:ext cx="2808288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6" name="Object 4"/>
          <p:cNvGraphicFramePr>
            <a:graphicFrameLocks noChangeAspect="1"/>
          </p:cNvGraphicFramePr>
          <p:nvPr/>
        </p:nvGraphicFramePr>
        <p:xfrm>
          <a:off x="6475413" y="4062413"/>
          <a:ext cx="13462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46" name="公式" r:id="rId7" imgW="583947" imgH="241195" progId="Equation.3">
                  <p:embed/>
                </p:oleObj>
              </mc:Choice>
              <mc:Fallback>
                <p:oleObj name="公式" r:id="rId7" imgW="583947" imgH="24119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5413" y="4062413"/>
                        <a:ext cx="134620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7" name="AutoShape 5"/>
          <p:cNvSpPr>
            <a:spLocks/>
          </p:cNvSpPr>
          <p:nvPr/>
        </p:nvSpPr>
        <p:spPr bwMode="auto">
          <a:xfrm rot="-5400000">
            <a:off x="6934200" y="2506663"/>
            <a:ext cx="388937" cy="2376488"/>
          </a:xfrm>
          <a:prstGeom prst="leftBrace">
            <a:avLst>
              <a:gd name="adj1" fmla="val 50918"/>
              <a:gd name="adj2" fmla="val 50000"/>
            </a:avLst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691974" name="AutoShape 6"/>
          <p:cNvSpPr>
            <a:spLocks noChangeArrowheads="1"/>
          </p:cNvSpPr>
          <p:nvPr/>
        </p:nvSpPr>
        <p:spPr bwMode="auto">
          <a:xfrm>
            <a:off x="3635375" y="2924175"/>
            <a:ext cx="2055813" cy="342900"/>
          </a:xfrm>
          <a:prstGeom prst="rightArrow">
            <a:avLst>
              <a:gd name="adj1" fmla="val 50000"/>
              <a:gd name="adj2" fmla="val 149884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4691975" name="Object 7"/>
          <p:cNvGraphicFramePr>
            <a:graphicFrameLocks noChangeAspect="1"/>
          </p:cNvGraphicFramePr>
          <p:nvPr/>
        </p:nvGraphicFramePr>
        <p:xfrm>
          <a:off x="3635375" y="2276475"/>
          <a:ext cx="1858963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47" name="公式" r:id="rId9" imgW="774364" imgH="241195" progId="Equation.3">
                  <p:embed/>
                </p:oleObj>
              </mc:Choice>
              <mc:Fallback>
                <p:oleObj name="公式" r:id="rId9" imgW="774364" imgH="24119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2276475"/>
                        <a:ext cx="1858963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40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1797050"/>
          </a:xfrm>
          <a:solidFill>
            <a:srgbClr val="FFCC99"/>
          </a:solidFill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如果向量组能用个数更少的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/>
            </a:r>
            <a:b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</a:b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向量表出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向量组线性相关</a:t>
            </a:r>
            <a:endParaRPr lang="zh-CN" altLang="en-US" sz="3600" b="1" smtClean="0">
              <a:ea typeface="华文楷体" pitchFamily="2" charset="-122"/>
            </a:endParaRPr>
          </a:p>
        </p:txBody>
      </p:sp>
      <p:sp>
        <p:nvSpPr>
          <p:cNvPr id="120841" name="AutoShape 9"/>
          <p:cNvSpPr>
            <a:spLocks/>
          </p:cNvSpPr>
          <p:nvPr/>
        </p:nvSpPr>
        <p:spPr bwMode="auto">
          <a:xfrm rot="-5400000">
            <a:off x="1893094" y="2507456"/>
            <a:ext cx="388938" cy="2232025"/>
          </a:xfrm>
          <a:prstGeom prst="leftBrace">
            <a:avLst>
              <a:gd name="adj1" fmla="val 47823"/>
              <a:gd name="adj2" fmla="val 50000"/>
            </a:avLst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20842" name="Object 10"/>
          <p:cNvGraphicFramePr>
            <a:graphicFrameLocks noChangeAspect="1"/>
          </p:cNvGraphicFramePr>
          <p:nvPr/>
        </p:nvGraphicFramePr>
        <p:xfrm>
          <a:off x="1403350" y="4005263"/>
          <a:ext cx="137636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48" name="公式" r:id="rId11" imgW="596900" imgH="228600" progId="Equation.3">
                  <p:embed/>
                </p:oleObj>
              </mc:Choice>
              <mc:Fallback>
                <p:oleObj name="公式" r:id="rId11" imgW="59690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005263"/>
                        <a:ext cx="1376363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85836" name="Object 12"/>
          <p:cNvGraphicFramePr>
            <a:graphicFrameLocks noChangeAspect="1"/>
          </p:cNvGraphicFramePr>
          <p:nvPr/>
        </p:nvGraphicFramePr>
        <p:xfrm>
          <a:off x="1547813" y="5157788"/>
          <a:ext cx="5819775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49" name="公式" r:id="rId13" imgW="1739900" imgH="241300" progId="Equation.3">
                  <p:embed/>
                </p:oleObj>
              </mc:Choice>
              <mc:Fallback>
                <p:oleObj name="公式" r:id="rId13" imgW="1739900" imgH="2413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157788"/>
                        <a:ext cx="5819775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91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91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91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691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1000"/>
                                        <p:tgtEl>
                                          <p:spTgt spid="469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6858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85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85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1974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dirty="0" smtClean="0">
              <a:solidFill>
                <a:schemeClr val="accent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dirty="0" smtClean="0">
              <a:solidFill>
                <a:schemeClr val="accent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dirty="0" smtClean="0">
              <a:solidFill>
                <a:schemeClr val="accent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dirty="0" smtClean="0">
                <a:solidFill>
                  <a:schemeClr val="accent2"/>
                </a:solidFill>
                <a:latin typeface="Times New Roman" pitchFamily="18" charset="0"/>
              </a:rPr>
              <a:t>  </a:t>
            </a:r>
            <a:r>
              <a:rPr lang="zh-CN" altLang="en-US" b="1" dirty="0" smtClean="0">
                <a:solidFill>
                  <a:schemeClr val="accent2"/>
                </a:solidFill>
                <a:latin typeface="Times New Roman" pitchFamily="18" charset="0"/>
              </a:rPr>
              <a:t>线性变换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i="1" dirty="0" smtClean="0"/>
              <a:t>A</a:t>
            </a:r>
            <a:r>
              <a:rPr lang="en-US" altLang="zh-CN" b="1" dirty="0" smtClean="0">
                <a:latin typeface="Lucida Calligraphy" pitchFamily="66" charset="0"/>
                <a:ea typeface="华文楷体" pitchFamily="2" charset="-122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在基底 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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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下的矩阵为</a:t>
            </a:r>
          </a:p>
        </p:txBody>
      </p:sp>
      <p:graphicFrame>
        <p:nvGraphicFramePr>
          <p:cNvPr id="311299" name="Object 3"/>
          <p:cNvGraphicFramePr>
            <a:graphicFrameLocks noChangeAspect="1"/>
          </p:cNvGraphicFramePr>
          <p:nvPr/>
        </p:nvGraphicFramePr>
        <p:xfrm>
          <a:off x="971550" y="620713"/>
          <a:ext cx="6992938" cy="190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087" name="公式" r:id="rId3" imgW="2616200" imgH="711200" progId="Equation.3">
                  <p:embed/>
                </p:oleObj>
              </mc:Choice>
              <mc:Fallback>
                <p:oleObj name="公式" r:id="rId3" imgW="2616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620713"/>
                        <a:ext cx="6992938" cy="190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75652" name="Object 4"/>
          <p:cNvGraphicFramePr>
            <a:graphicFrameLocks noChangeAspect="1"/>
          </p:cNvGraphicFramePr>
          <p:nvPr/>
        </p:nvGraphicFramePr>
        <p:xfrm>
          <a:off x="1187450" y="3789363"/>
          <a:ext cx="2652713" cy="215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088" name="公式" r:id="rId5" imgW="876300" imgH="711200" progId="Equation.3">
                  <p:embed/>
                </p:oleObj>
              </mc:Choice>
              <mc:Fallback>
                <p:oleObj name="公式" r:id="rId5" imgW="8763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789363"/>
                        <a:ext cx="2652713" cy="215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75653" name="Object 5"/>
          <p:cNvGraphicFramePr>
            <a:graphicFrameLocks noChangeAspect="1"/>
          </p:cNvGraphicFramePr>
          <p:nvPr/>
        </p:nvGraphicFramePr>
        <p:xfrm>
          <a:off x="3924300" y="3860800"/>
          <a:ext cx="4373563" cy="202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089" name="公式" r:id="rId7" imgW="1536700" imgH="711200" progId="Equation.3">
                  <p:embed/>
                </p:oleObj>
              </mc:Choice>
              <mc:Fallback>
                <p:oleObj name="公式" r:id="rId7" imgW="15367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3860800"/>
                        <a:ext cx="4373563" cy="202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75655" name="Rectangle 7"/>
          <p:cNvSpPr>
            <a:spLocks noChangeArrowheads="1"/>
          </p:cNvSpPr>
          <p:nvPr/>
        </p:nvSpPr>
        <p:spPr bwMode="auto">
          <a:xfrm>
            <a:off x="6011863" y="981075"/>
            <a:ext cx="12969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prstDash val="lgDashDot"/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>
                <a:solidFill>
                  <a:srgbClr val="1015D2"/>
                </a:solidFill>
                <a:latin typeface="Times New Roman" pitchFamily="18" charset="0"/>
                <a:sym typeface="Symbol" pitchFamily="18" charset="2"/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161724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75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75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75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75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75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75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75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5655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9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若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中存在一组基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使得线性变换 </a:t>
            </a:r>
            <a:r>
              <a:rPr lang="en-US" altLang="zh-CN" b="1" dirty="0" smtClean="0"/>
              <a:t>A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矩阵为对角矩阵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则称 </a:t>
            </a:r>
            <a:r>
              <a:rPr lang="en-US" altLang="zh-CN" b="1" dirty="0" smtClean="0"/>
              <a:t>A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可对角化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定理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:    </a:t>
            </a:r>
            <a:r>
              <a:rPr lang="zh-CN" altLang="en-US" b="1" dirty="0" smtClean="0">
                <a:latin typeface="Times New Roman" pitchFamily="18" charset="0"/>
              </a:rPr>
              <a:t>线性变换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可对角化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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有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个线性无关的特征向量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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的不同特征子空间的维数之和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n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   V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是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的特征子空间的直和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9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79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79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79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9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279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9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279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9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279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71500"/>
            <a:ext cx="8229600" cy="5295900"/>
          </a:xfrm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 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 =             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M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13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="1" dirty="0" smtClean="0">
                <a:latin typeface="Times New Roman" pitchFamily="18" charset="0"/>
              </a:rPr>
              <a:t> .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AutoNum type="arabicPeriod" startAt="2"/>
              <a:defRPr/>
            </a:pP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AutoNum type="arabicParenR"/>
              <a:defRPr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求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的特征多项式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609600" indent="-609600" eaLnBrk="1" hangingPunct="1">
              <a:lnSpc>
                <a:spcPct val="150000"/>
              </a:lnSpc>
              <a:buFontTx/>
              <a:buAutoNum type="arabicParenR"/>
              <a:defRPr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求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在 </a:t>
            </a:r>
            <a:r>
              <a:rPr lang="en-US" altLang="zh-CN" b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13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上的特征值与特征向量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609600" indent="-609600" eaLnBrk="1" hangingPunct="1">
              <a:lnSpc>
                <a:spcPct val="150000"/>
              </a:lnSpc>
              <a:buFontTx/>
              <a:buAutoNum type="arabicParenR" startAt="3"/>
              <a:defRPr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判断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能否在 </a:t>
            </a:r>
            <a:r>
              <a:rPr lang="en-US" altLang="zh-CN" b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13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上对角化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609600" indent="-609600" eaLnBrk="1" hangingPunct="1">
              <a:lnSpc>
                <a:spcPct val="150000"/>
              </a:lnSpc>
              <a:buFontTx/>
              <a:buAutoNum type="arabicParenR" startAt="3"/>
              <a:defRPr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将 </a:t>
            </a: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kern="100" baseline="-25000" dirty="0" smtClean="0"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l-GR" altLang="zh-CN" b="1" kern="1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分解为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的特征子空间的直和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609600" indent="-609600" eaLnBrk="1" hangingPunct="1">
              <a:lnSpc>
                <a:spcPct val="150000"/>
              </a:lnSpc>
              <a:buFontTx/>
              <a:buAutoNum type="arabicParenR" startAt="3"/>
              <a:defRPr/>
            </a:pP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89443" name="Object 2"/>
          <p:cNvGraphicFramePr>
            <a:graphicFrameLocks noChangeAspect="1"/>
          </p:cNvGraphicFramePr>
          <p:nvPr/>
        </p:nvGraphicFramePr>
        <p:xfrm>
          <a:off x="2627313" y="188913"/>
          <a:ext cx="1874837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13" name="公式" r:id="rId3" imgW="812447" imgH="761669" progId="Equation.3">
                  <p:embed/>
                </p:oleObj>
              </mc:Choice>
              <mc:Fallback>
                <p:oleObj name="公式" r:id="rId3" imgW="812447" imgH="7616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88913"/>
                        <a:ext cx="1874837" cy="174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51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71500"/>
            <a:ext cx="8229600" cy="5295900"/>
          </a:xfrm>
        </p:spPr>
        <p:txBody>
          <a:bodyPr/>
          <a:lstStyle/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5) </a:t>
            </a:r>
            <a:r>
              <a:rPr lang="zh-CN" altLang="en-US" b="1" kern="100" dirty="0" smtClean="0">
                <a:latin typeface="Times New Roman" pitchFamily="18" charset="0"/>
                <a:cs typeface="Times New Roman" pitchFamily="18" charset="0"/>
              </a:rPr>
              <a:t>设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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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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kern="100" baseline="-25000" dirty="0" smtClean="0"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l-GR" altLang="zh-CN" b="1" kern="100" baseline="30000" dirty="0" smtClean="0"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b="1" kern="100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kern="100" dirty="0" smtClean="0">
                <a:latin typeface="Times New Roman" pitchFamily="18" charset="0"/>
                <a:cs typeface="Times New Roman" pitchFamily="18" charset="0"/>
              </a:rPr>
              <a:t>为列向量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. 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若存在</a:t>
            </a:r>
            <a:r>
              <a:rPr lang="zh-CN" altLang="en-US" b="1" kern="100" dirty="0" smtClean="0">
                <a:latin typeface="Times New Roman" pitchFamily="18" charset="0"/>
                <a:cs typeface="Times New Roman" pitchFamily="18" charset="0"/>
              </a:rPr>
              <a:t>正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整数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k , 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使得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A</a:t>
            </a:r>
            <a:r>
              <a:rPr lang="el-GR" altLang="zh-CN" b="1" kern="100" baseline="30000" dirty="0" smtClean="0"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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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, 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则称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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与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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等价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记为</a:t>
            </a:r>
            <a:endParaRPr lang="en-US" altLang="zh-CN" b="1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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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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.</a:t>
            </a:r>
            <a:r>
              <a:rPr lang="en-US" altLang="zh-CN" kern="1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证明</a:t>
            </a: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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是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kern="100" baseline="-25000" dirty="0" smtClean="0"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l-GR" altLang="zh-CN" b="1" kern="1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上的等价关系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zh-CN" kern="1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lnSpc>
                <a:spcPct val="150000"/>
              </a:lnSpc>
              <a:spcAft>
                <a:spcPts val="0"/>
              </a:spcAft>
              <a:buFontTx/>
              <a:buAutoNum type="arabicParenR" startAt="6"/>
              <a:defRPr/>
            </a:pP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kern="100" baseline="-25000" dirty="0" smtClean="0"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l-GR" altLang="zh-CN" b="1" kern="100" baseline="30000" dirty="0" smtClean="0"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被划分成几个等价类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b="1" kern="100" dirty="0" smtClean="0">
                <a:latin typeface="Times New Roman" pitchFamily="18" charset="0"/>
                <a:cs typeface="Times New Roman" pitchFamily="18" charset="0"/>
              </a:rPr>
              <a:t>又称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A-</a:t>
            </a:r>
            <a:r>
              <a:rPr lang="zh-CN" altLang="en-US" b="1" kern="100" dirty="0" smtClean="0">
                <a:latin typeface="Times New Roman" pitchFamily="18" charset="0"/>
                <a:cs typeface="Times New Roman" pitchFamily="18" charset="0"/>
              </a:rPr>
              <a:t>轨道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? </a:t>
            </a:r>
            <a:endParaRPr lang="en-US" altLang="zh-CN" b="1" kern="1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  <a:defRPr/>
            </a:pPr>
            <a:r>
              <a:rPr lang="en-US" altLang="zh-CN" b="1" kern="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每个类又</a:t>
            </a:r>
            <a:r>
              <a:rPr lang="zh-CN" altLang="en-US" b="1" kern="100" dirty="0">
                <a:latin typeface="Times New Roman" pitchFamily="18" charset="0"/>
                <a:cs typeface="Times New Roman" pitchFamily="18" charset="0"/>
              </a:rPr>
              <a:t>各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包含几个元素</a:t>
            </a: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?  </a:t>
            </a:r>
            <a:endParaRPr lang="zh-CN" altLang="zh-CN" kern="100" dirty="0" smtClean="0">
              <a:latin typeface="Times New Roman" pitchFamily="18" charset="0"/>
              <a:cs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96543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04813"/>
            <a:ext cx="8229600" cy="5976937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1)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故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的特征值为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 = 2 ( mod 13 )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代数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重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) </a:t>
            </a:r>
            <a:endParaRPr lang="en-US" altLang="zh-CN" sz="2800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及 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 = 1 (mod13).</a:t>
            </a:r>
            <a:endParaRPr lang="zh-CN" altLang="zh-CN" sz="280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zh-CN" altLang="zh-CN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91491" name="Object 2"/>
          <p:cNvGraphicFramePr>
            <a:graphicFrameLocks noChangeAspect="1"/>
          </p:cNvGraphicFramePr>
          <p:nvPr/>
        </p:nvGraphicFramePr>
        <p:xfrm>
          <a:off x="1116013" y="476250"/>
          <a:ext cx="7380287" cy="150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83" name="公式" r:id="rId3" imgW="3505200" imgH="711200" progId="Equation.3">
                  <p:embed/>
                </p:oleObj>
              </mc:Choice>
              <mc:Fallback>
                <p:oleObj name="公式" r:id="rId3" imgW="3505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76250"/>
                        <a:ext cx="7380287" cy="150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492" name="Object 3"/>
          <p:cNvGraphicFramePr>
            <a:graphicFrameLocks noChangeAspect="1"/>
          </p:cNvGraphicFramePr>
          <p:nvPr/>
        </p:nvGraphicFramePr>
        <p:xfrm>
          <a:off x="1187450" y="2133600"/>
          <a:ext cx="7164388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84" name="公式" r:id="rId5" imgW="3403600" imgH="711200" progId="Equation.3">
                  <p:embed/>
                </p:oleObj>
              </mc:Choice>
              <mc:Fallback>
                <p:oleObj name="公式" r:id="rId5" imgW="34036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133600"/>
                        <a:ext cx="7164388" cy="149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493" name="Object 4"/>
          <p:cNvGraphicFramePr>
            <a:graphicFrameLocks noChangeAspect="1"/>
          </p:cNvGraphicFramePr>
          <p:nvPr/>
        </p:nvGraphicFramePr>
        <p:xfrm>
          <a:off x="1187450" y="3860800"/>
          <a:ext cx="40544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85" name="公式" r:id="rId7" imgW="1714500" imgH="228600" progId="Equation.3">
                  <p:embed/>
                </p:oleObj>
              </mc:Choice>
              <mc:Fallback>
                <p:oleObj name="公式" r:id="rId7" imgW="1714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860800"/>
                        <a:ext cx="405447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889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04813"/>
            <a:ext cx="8229600" cy="5976937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2) </a:t>
            </a:r>
            <a:r>
              <a:rPr lang="zh-CN" altLang="zh-CN" b="1" smtClean="0">
                <a:latin typeface="Times New Roman" pitchFamily="18" charset="0"/>
                <a:cs typeface="Times New Roman" pitchFamily="18" charset="0"/>
              </a:rPr>
              <a:t>对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l-GR" altLang="zh-CN" b="1" smtClean="0">
                <a:latin typeface="Times New Roman" pitchFamily="18" charset="0"/>
                <a:cs typeface="Times New Roman" pitchFamily="18" charset="0"/>
              </a:rPr>
              <a:t> = 2 mod 13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,   </a:t>
            </a:r>
            <a:r>
              <a:rPr lang="zh-CN" altLang="zh-CN" b="1" smtClean="0">
                <a:latin typeface="Times New Roman" pitchFamily="18" charset="0"/>
                <a:cs typeface="Times New Roman" pitchFamily="18" charset="0"/>
              </a:rPr>
              <a:t>在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l-GR" altLang="zh-CN" b="1" baseline="-25000" smtClean="0"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b="1" baseline="-2500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zh-CN" b="1" smtClean="0">
                <a:latin typeface="Times New Roman" pitchFamily="18" charset="0"/>
                <a:cs typeface="Times New Roman" pitchFamily="18" charset="0"/>
              </a:rPr>
              <a:t>上解齐次</a:t>
            </a: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zh-CN" b="1" smtClean="0">
                <a:latin typeface="Times New Roman" pitchFamily="18" charset="0"/>
                <a:cs typeface="Times New Roman" pitchFamily="18" charset="0"/>
              </a:rPr>
              <a:t>方程组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smtClean="0">
                <a:latin typeface="Times New Roman" pitchFamily="18" charset="0"/>
                <a:cs typeface="Times New Roman" pitchFamily="18" charset="0"/>
              </a:rPr>
              <a:t> ( A – 2 I ) X = 0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得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l-GR" altLang="zh-CN" b="1" smtClean="0">
                <a:latin typeface="Times New Roman" pitchFamily="18" charset="0"/>
                <a:cs typeface="Times New Roman" pitchFamily="18" charset="0"/>
              </a:rPr>
              <a:t> = 2 mod 13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zh-CN" b="1" smtClean="0">
                <a:latin typeface="Times New Roman" pitchFamily="18" charset="0"/>
                <a:cs typeface="Times New Roman" pitchFamily="18" charset="0"/>
              </a:rPr>
              <a:t>特征子空间的一组基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altLang="zh-CN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l-GR" altLang="zh-CN" b="1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l-GR" altLang="zh-CN" b="1" baseline="-2500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l-GR" altLang="zh-CN" b="1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l-GR" altLang="zh-CN" b="1" smtClean="0">
                <a:latin typeface="Times New Roman" pitchFamily="18" charset="0"/>
                <a:cs typeface="Times New Roman" pitchFamily="18" charset="0"/>
              </a:rPr>
              <a:t>mod 13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smtClean="0">
                <a:latin typeface="Times New Roman" pitchFamily="18" charset="0"/>
                <a:cs typeface="Times New Roman" pitchFamily="18" charset="0"/>
              </a:rPr>
              <a:t>, α</a:t>
            </a:r>
            <a:r>
              <a:rPr lang="el-GR" altLang="zh-CN" b="1" baseline="-2500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l-GR" altLang="zh-CN" b="1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l-GR" altLang="zh-CN" b="1" smtClean="0">
                <a:latin typeface="Times New Roman" pitchFamily="18" charset="0"/>
                <a:cs typeface="Times New Roman" pitchFamily="18" charset="0"/>
              </a:rPr>
              <a:t>mod 13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zh-CN" altLang="zh-CN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zh-CN" altLang="zh-CN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2515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solidFill>
                <a:srgbClr val="000000"/>
              </a:solidFill>
            </a:endParaRPr>
          </a:p>
        </p:txBody>
      </p:sp>
      <p:graphicFrame>
        <p:nvGraphicFramePr>
          <p:cNvPr id="192516" name="Object 5"/>
          <p:cNvGraphicFramePr>
            <a:graphicFrameLocks noChangeAspect="1"/>
          </p:cNvGraphicFramePr>
          <p:nvPr/>
        </p:nvGraphicFramePr>
        <p:xfrm>
          <a:off x="2124075" y="3213100"/>
          <a:ext cx="863600" cy="195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184" name="公式" r:id="rId3" imgW="317362" imgH="710891" progId="Equation.3">
                  <p:embed/>
                </p:oleObj>
              </mc:Choice>
              <mc:Fallback>
                <p:oleObj name="公式" r:id="rId3" imgW="317362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213100"/>
                        <a:ext cx="863600" cy="195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51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solidFill>
                <a:srgbClr val="000000"/>
              </a:solidFill>
            </a:endParaRPr>
          </a:p>
        </p:txBody>
      </p:sp>
      <p:graphicFrame>
        <p:nvGraphicFramePr>
          <p:cNvPr id="192518" name="Object 7"/>
          <p:cNvGraphicFramePr>
            <a:graphicFrameLocks noChangeAspect="1"/>
          </p:cNvGraphicFramePr>
          <p:nvPr/>
        </p:nvGraphicFramePr>
        <p:xfrm>
          <a:off x="5292725" y="3141663"/>
          <a:ext cx="812800" cy="18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185" name="公式" r:id="rId5" imgW="304668" imgH="710891" progId="Equation.3">
                  <p:embed/>
                </p:oleObj>
              </mc:Choice>
              <mc:Fallback>
                <p:oleObj name="公式" r:id="rId5" imgW="304668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3141663"/>
                        <a:ext cx="812800" cy="188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322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04813"/>
            <a:ext cx="8229600" cy="5976937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2) </a:t>
            </a:r>
            <a:r>
              <a:rPr lang="zh-CN" altLang="zh-CN" b="1" smtClean="0">
                <a:latin typeface="Times New Roman" pitchFamily="18" charset="0"/>
                <a:cs typeface="Times New Roman" pitchFamily="18" charset="0"/>
              </a:rPr>
              <a:t>对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l-GR" altLang="zh-CN" b="1" smtClean="0">
                <a:latin typeface="Times New Roman" pitchFamily="18" charset="0"/>
                <a:cs typeface="Times New Roman" pitchFamily="18" charset="0"/>
              </a:rPr>
              <a:t> = 1 ( mod 13 )</a:t>
            </a:r>
            <a:r>
              <a:rPr lang="zh-CN" altLang="zh-CN" b="1" smtClean="0">
                <a:latin typeface="Times New Roman" pitchFamily="18" charset="0"/>
                <a:cs typeface="Times New Roman" pitchFamily="18" charset="0"/>
              </a:rPr>
              <a:t>， 在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l-GR" altLang="zh-CN" b="1" baseline="-25000" smtClean="0"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b="1" baseline="-2500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zh-CN" b="1" smtClean="0">
                <a:latin typeface="Times New Roman" pitchFamily="18" charset="0"/>
                <a:cs typeface="Times New Roman" pitchFamily="18" charset="0"/>
              </a:rPr>
              <a:t>上解齐次</a:t>
            </a: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zh-CN" b="1" smtClean="0">
                <a:latin typeface="Times New Roman" pitchFamily="18" charset="0"/>
                <a:cs typeface="Times New Roman" pitchFamily="18" charset="0"/>
              </a:rPr>
              <a:t>方程组</a:t>
            </a:r>
            <a:r>
              <a:rPr lang="el-GR" altLang="zh-CN" b="1" smtClean="0">
                <a:latin typeface="Times New Roman" pitchFamily="18" charset="0"/>
                <a:cs typeface="Times New Roman" pitchFamily="18" charset="0"/>
              </a:rPr>
              <a:t> ( A – I ) X = 0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得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l-GR" altLang="zh-CN" b="1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l-GR" altLang="zh-CN" b="1" smtClean="0">
                <a:latin typeface="Times New Roman" pitchFamily="18" charset="0"/>
                <a:cs typeface="Times New Roman" pitchFamily="18" charset="0"/>
              </a:rPr>
              <a:t> mod 13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zh-CN" b="1" smtClean="0">
                <a:latin typeface="Times New Roman" pitchFamily="18" charset="0"/>
                <a:cs typeface="Times New Roman" pitchFamily="18" charset="0"/>
              </a:rPr>
              <a:t>特征子空间的一组基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altLang="zh-CN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                                          </a:t>
            </a:r>
            <a:r>
              <a:rPr lang="el-GR" altLang="zh-CN" b="1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altLang="zh-CN" b="1" baseline="-2500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l-GR" altLang="zh-CN" b="1" baseline="-25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l-GR" altLang="zh-CN" b="1" smtClean="0">
                <a:latin typeface="Times New Roman" pitchFamily="18" charset="0"/>
                <a:cs typeface="Times New Roman" pitchFamily="18" charset="0"/>
              </a:rPr>
              <a:t>mod 13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3) A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有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个线性无关的特征向量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可对角化</a:t>
            </a: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zh-CN" altLang="zh-CN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zh-CN" altLang="zh-CN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353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solidFill>
                <a:srgbClr val="000000"/>
              </a:solidFill>
            </a:endParaRPr>
          </a:p>
        </p:txBody>
      </p:sp>
      <p:sp>
        <p:nvSpPr>
          <p:cNvPr id="19354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solidFill>
                <a:srgbClr val="000000"/>
              </a:solidFill>
            </a:endParaRPr>
          </a:p>
        </p:txBody>
      </p:sp>
      <p:sp>
        <p:nvSpPr>
          <p:cNvPr id="19354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solidFill>
                <a:srgbClr val="000000"/>
              </a:solidFill>
            </a:endParaRPr>
          </a:p>
        </p:txBody>
      </p:sp>
      <p:graphicFrame>
        <p:nvGraphicFramePr>
          <p:cNvPr id="193542" name="Object 4"/>
          <p:cNvGraphicFramePr>
            <a:graphicFrameLocks noChangeAspect="1"/>
          </p:cNvGraphicFramePr>
          <p:nvPr/>
        </p:nvGraphicFramePr>
        <p:xfrm>
          <a:off x="5724525" y="2565400"/>
          <a:ext cx="744538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85" name="公式" r:id="rId3" imgW="304668" imgH="710891" progId="Equation.3">
                  <p:embed/>
                </p:oleObj>
              </mc:Choice>
              <mc:Fallback>
                <p:oleObj name="公式" r:id="rId3" imgW="304668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2565400"/>
                        <a:ext cx="744538" cy="176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575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04813"/>
            <a:ext cx="8229600" cy="5976937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4)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于是有特征子空间的直和分解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kern="100" baseline="-25000" dirty="0" smtClean="0"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l-GR" altLang="zh-CN" b="1" kern="100" baseline="30000" dirty="0" smtClean="0"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b="1" kern="100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=  V</a:t>
            </a:r>
            <a:r>
              <a:rPr lang="en-US" altLang="zh-CN" b="1" baseline="-25000" dirty="0" smtClean="0">
                <a:latin typeface="Times New Roman" pitchFamily="18" charset="0"/>
                <a:cs typeface="Times New Roman" pitchFamily="18" charset="0"/>
              </a:rPr>
              <a:t> 1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 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b="1" baseline="-25000" dirty="0" smtClean="0">
                <a:latin typeface="Times New Roman" pitchFamily="18" charset="0"/>
                <a:cs typeface="Times New Roman" pitchFamily="18" charset="0"/>
              </a:rPr>
              <a:t> 2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     V</a:t>
            </a:r>
            <a:r>
              <a:rPr lang="en-US" altLang="zh-CN" b="1" baseline="-25000" dirty="0" smtClean="0">
                <a:latin typeface="Times New Roman" pitchFamily="18" charset="0"/>
                <a:cs typeface="Times New Roman" pitchFamily="18" charset="0"/>
              </a:rPr>
              <a:t> 1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&lt;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l-GR" altLang="zh-CN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, α</a:t>
            </a:r>
            <a:r>
              <a:rPr lang="el-GR" altLang="zh-CN" b="1" baseline="-25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&gt; ,  V</a:t>
            </a:r>
            <a:r>
              <a:rPr lang="en-US" altLang="zh-CN" b="1" baseline="-25000" dirty="0" smtClean="0">
                <a:latin typeface="Times New Roman" pitchFamily="18" charset="0"/>
                <a:cs typeface="Times New Roman" pitchFamily="18" charset="0"/>
              </a:rPr>
              <a:t> 2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&lt;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α</a:t>
            </a:r>
            <a:r>
              <a:rPr lang="en-US" altLang="zh-CN" b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l-GR" altLang="zh-CN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&gt; .</a:t>
            </a: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每个向量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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</a:t>
            </a: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 F</a:t>
            </a:r>
            <a:r>
              <a:rPr lang="en-US" altLang="zh-CN" b="1" kern="100" baseline="-25000" dirty="0" smtClean="0"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l-GR" altLang="zh-CN" b="1" kern="1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kern="100" baseline="30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可唯一写成 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            =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</a:t>
            </a:r>
            <a:r>
              <a:rPr lang="el-GR" altLang="zh-CN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+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</a:t>
            </a:r>
            <a:r>
              <a:rPr lang="el-GR" altLang="zh-CN" b="1" baseline="-25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,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      </a:t>
            </a:r>
            <a:r>
              <a:rPr lang="el-GR" altLang="zh-CN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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V</a:t>
            </a:r>
            <a:r>
              <a:rPr lang="en-US" altLang="zh-CN" b="1" baseline="-2500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</a:t>
            </a:r>
            <a:r>
              <a:rPr lang="el-GR" altLang="zh-CN" b="1" baseline="-25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V</a:t>
            </a:r>
            <a:r>
              <a:rPr lang="en-US" altLang="zh-CN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     于是   </a:t>
            </a:r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kern="100" baseline="300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  = 2</a:t>
            </a:r>
            <a:r>
              <a:rPr lang="en-US" altLang="zh-CN" b="1" kern="100" baseline="3000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 (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mod 13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) </a:t>
            </a:r>
            <a:r>
              <a:rPr lang="el-GR" altLang="zh-CN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+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</a:t>
            </a:r>
            <a:r>
              <a:rPr lang="el-GR" altLang="zh-CN" b="1" baseline="-25000" dirty="0" smtClean="0">
                <a:latin typeface="Times New Roman" pitchFamily="18" charset="0"/>
                <a:cs typeface="Times New Roman" pitchFamily="18" charset="0"/>
              </a:rPr>
              <a:t>2 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>
              <a:lnSpc>
                <a:spcPct val="150000"/>
              </a:lnSpc>
              <a:buFontTx/>
              <a:buNone/>
              <a:defRPr/>
            </a:pP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56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solidFill>
                <a:srgbClr val="000000"/>
              </a:solidFill>
            </a:endParaRPr>
          </a:p>
        </p:txBody>
      </p:sp>
      <p:sp>
        <p:nvSpPr>
          <p:cNvPr id="19456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solidFill>
                <a:srgbClr val="000000"/>
              </a:solidFill>
            </a:endParaRPr>
          </a:p>
        </p:txBody>
      </p:sp>
      <p:sp>
        <p:nvSpPr>
          <p:cNvPr id="19456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3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04813"/>
            <a:ext cx="8229600" cy="5976937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注意到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2 (mod 13)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l-GR" altLang="zh-CN" b="1" baseline="-25000" dirty="0" smtClean="0">
                <a:latin typeface="Times New Roman" pitchFamily="18" charset="0"/>
                <a:cs typeface="Times New Roman" pitchFamily="18" charset="0"/>
              </a:rPr>
              <a:t>13 </a:t>
            </a:r>
            <a:r>
              <a:rPr lang="en-US" altLang="zh-CN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乘法群的生成元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, 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即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2 , 2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, ... , 2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12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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1 (mod 13)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互异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它们是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1 , 2 , ... , 12 (mod 13)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的重排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我们有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12 </a:t>
            </a:r>
            <a:r>
              <a:rPr lang="en-US" altLang="zh-CN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I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(mod 13) . 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baseline="3000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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I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(mod 13)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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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k &lt; 12</a:t>
            </a: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558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solidFill>
                <a:srgbClr val="000000"/>
              </a:solidFill>
            </a:endParaRPr>
          </a:p>
        </p:txBody>
      </p:sp>
      <p:sp>
        <p:nvSpPr>
          <p:cNvPr id="19558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solidFill>
                <a:srgbClr val="000000"/>
              </a:solidFill>
            </a:endParaRPr>
          </a:p>
        </p:txBody>
      </p:sp>
      <p:sp>
        <p:nvSpPr>
          <p:cNvPr id="19558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53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04813"/>
            <a:ext cx="8229600" cy="5976937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5)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任给列向量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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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baseline="-25000" dirty="0" smtClean="0"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有</a:t>
            </a: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A</a:t>
            </a:r>
            <a:r>
              <a:rPr lang="en-US" altLang="zh-CN" b="1" baseline="30000" dirty="0" smtClean="0"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故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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;</a:t>
            </a: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若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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即存在整数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k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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1,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使得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A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,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则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baseline="30000" dirty="0" smtClean="0">
                <a:latin typeface="Times New Roman" pitchFamily="18" charset="0"/>
                <a:cs typeface="Times New Roman" pitchFamily="18" charset="0"/>
              </a:rPr>
              <a:t>11 </a:t>
            </a:r>
            <a:r>
              <a:rPr lang="en-US" altLang="zh-CN" b="1" baseline="30000" dirty="0"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= A</a:t>
            </a:r>
            <a:r>
              <a:rPr lang="en-US" altLang="zh-CN" b="1" baseline="30000" dirty="0" smtClean="0">
                <a:latin typeface="Times New Roman" pitchFamily="18" charset="0"/>
                <a:cs typeface="Times New Roman" pitchFamily="18" charset="0"/>
              </a:rPr>
              <a:t>11 k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l-GR" altLang="zh-CN" b="1" baseline="30000" dirty="0"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故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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;</a:t>
            </a: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若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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, 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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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即存在正整数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k , m ,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使得</a:t>
            </a: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 A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,  A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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则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A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k+m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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即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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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故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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是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baseline="-25000" dirty="0" smtClean="0"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上的等价关系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15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29600" cy="54737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 smtClean="0">
                <a:solidFill>
                  <a:schemeClr val="tx2"/>
                </a:solidFill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4000" b="1" dirty="0" smtClean="0">
                <a:solidFill>
                  <a:schemeClr val="tx2"/>
                </a:solidFill>
              </a:rPr>
              <a:t>大课   周三  </a:t>
            </a:r>
            <a:r>
              <a:rPr lang="en-US" altLang="zh-CN" sz="4000" b="1" dirty="0" smtClean="0">
                <a:solidFill>
                  <a:schemeClr val="tx2"/>
                </a:solidFill>
              </a:rPr>
              <a:t>5 - 6 </a:t>
            </a:r>
            <a:r>
              <a:rPr lang="zh-CN" altLang="en-US" sz="4000" b="1" dirty="0" smtClean="0">
                <a:solidFill>
                  <a:schemeClr val="tx2"/>
                </a:solidFill>
              </a:rPr>
              <a:t>节   周五  </a:t>
            </a:r>
            <a:r>
              <a:rPr lang="en-US" altLang="zh-CN" sz="4000" b="1" dirty="0" smtClean="0">
                <a:solidFill>
                  <a:schemeClr val="tx2"/>
                </a:solidFill>
              </a:rPr>
              <a:t>3 - 4 </a:t>
            </a:r>
            <a:r>
              <a:rPr lang="zh-CN" altLang="en-US" sz="4000" b="1" dirty="0" smtClean="0">
                <a:solidFill>
                  <a:schemeClr val="tx2"/>
                </a:solidFill>
              </a:rPr>
              <a:t>节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>
                <a:solidFill>
                  <a:schemeClr val="tx2"/>
                </a:solidFill>
              </a:rPr>
              <a:t>                     </a:t>
            </a:r>
            <a:r>
              <a:rPr lang="zh-CN" altLang="en-US" sz="4000" b="1" dirty="0" smtClean="0">
                <a:solidFill>
                  <a:schemeClr val="tx2"/>
                </a:solidFill>
              </a:rPr>
              <a:t>理教   </a:t>
            </a:r>
            <a:r>
              <a:rPr lang="en-US" altLang="zh-CN" sz="4000" b="1" dirty="0" smtClean="0">
                <a:solidFill>
                  <a:schemeClr val="tx2"/>
                </a:solidFill>
              </a:rPr>
              <a:t>406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4000" b="1" dirty="0" smtClean="0">
                <a:solidFill>
                  <a:schemeClr val="tx2"/>
                </a:solidFill>
              </a:rPr>
              <a:t>习题课        周四  </a:t>
            </a:r>
            <a:r>
              <a:rPr lang="en-US" altLang="zh-CN" sz="4000" b="1" dirty="0" smtClean="0">
                <a:solidFill>
                  <a:schemeClr val="tx2"/>
                </a:solidFill>
              </a:rPr>
              <a:t>10 - 11 </a:t>
            </a:r>
            <a:r>
              <a:rPr lang="zh-CN" altLang="en-US" sz="4000" b="1" dirty="0" smtClean="0">
                <a:solidFill>
                  <a:schemeClr val="tx2"/>
                </a:solidFill>
              </a:rPr>
              <a:t>节 </a:t>
            </a:r>
            <a:endParaRPr lang="en-US" altLang="zh-CN" sz="4000" b="1" dirty="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4000" b="1" dirty="0" smtClean="0">
                <a:solidFill>
                  <a:schemeClr val="tx2"/>
                </a:solidFill>
              </a:rPr>
              <a:t>    理教 </a:t>
            </a:r>
            <a:r>
              <a:rPr lang="en-US" altLang="zh-CN" sz="4000" b="1" dirty="0" smtClean="0">
                <a:solidFill>
                  <a:schemeClr val="tx2"/>
                </a:solidFill>
              </a:rPr>
              <a:t>215    </a:t>
            </a:r>
            <a:r>
              <a:rPr lang="zh-CN" altLang="en-US" sz="4000" b="1" dirty="0" smtClean="0">
                <a:solidFill>
                  <a:schemeClr val="tx2"/>
                </a:solidFill>
              </a:rPr>
              <a:t>理教</a:t>
            </a:r>
            <a:r>
              <a:rPr lang="en-US" altLang="zh-CN" sz="4000" b="1" dirty="0" smtClean="0">
                <a:solidFill>
                  <a:schemeClr val="tx2"/>
                </a:solidFill>
              </a:rPr>
              <a:t> 204    </a:t>
            </a:r>
            <a:r>
              <a:rPr lang="zh-CN" altLang="en-US" sz="4000" b="1" dirty="0" smtClean="0">
                <a:solidFill>
                  <a:schemeClr val="tx2"/>
                </a:solidFill>
              </a:rPr>
              <a:t>一教</a:t>
            </a:r>
            <a:r>
              <a:rPr lang="en-US" altLang="zh-CN" sz="4000" b="1" dirty="0" smtClean="0">
                <a:solidFill>
                  <a:schemeClr val="tx2"/>
                </a:solidFill>
              </a:rPr>
              <a:t> 301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85830" name="Object 6"/>
          <p:cNvGraphicFramePr>
            <a:graphicFrameLocks noChangeAspect="1"/>
          </p:cNvGraphicFramePr>
          <p:nvPr/>
        </p:nvGraphicFramePr>
        <p:xfrm>
          <a:off x="755650" y="4149725"/>
          <a:ext cx="192405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64" name="公式" r:id="rId3" imgW="647419" imgH="203112" progId="Equation.3">
                  <p:embed/>
                </p:oleObj>
              </mc:Choice>
              <mc:Fallback>
                <p:oleObj name="公式" r:id="rId3" imgW="647419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149725"/>
                        <a:ext cx="1924050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85832" name="Object 8"/>
          <p:cNvGraphicFramePr>
            <a:graphicFrameLocks noChangeAspect="1"/>
          </p:cNvGraphicFramePr>
          <p:nvPr/>
        </p:nvGraphicFramePr>
        <p:xfrm>
          <a:off x="3492500" y="4149725"/>
          <a:ext cx="3259138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65" name="公式" r:id="rId5" imgW="1104900" imgH="190500" progId="Equation.3">
                  <p:embed/>
                </p:oleObj>
              </mc:Choice>
              <mc:Fallback>
                <p:oleObj name="公式" r:id="rId5" imgW="1104900" imgH="1905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149725"/>
                        <a:ext cx="3259138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0" name="Object 11"/>
          <p:cNvGraphicFramePr>
            <a:graphicFrameLocks noChangeAspect="1"/>
          </p:cNvGraphicFramePr>
          <p:nvPr/>
        </p:nvGraphicFramePr>
        <p:xfrm>
          <a:off x="1908175" y="333375"/>
          <a:ext cx="5127625" cy="331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66" name="公式" r:id="rId7" imgW="1536700" imgH="990600" progId="Equation.3">
                  <p:embed/>
                </p:oleObj>
              </mc:Choice>
              <mc:Fallback>
                <p:oleObj name="公式" r:id="rId7" imgW="1536700" imgH="990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33375"/>
                        <a:ext cx="5127625" cy="331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7" name="Freeform 9"/>
          <p:cNvSpPr>
            <a:spLocks/>
          </p:cNvSpPr>
          <p:nvPr/>
        </p:nvSpPr>
        <p:spPr bwMode="auto">
          <a:xfrm>
            <a:off x="1692275" y="188913"/>
            <a:ext cx="863600" cy="3960812"/>
          </a:xfrm>
          <a:custGeom>
            <a:avLst/>
            <a:gdLst>
              <a:gd name="T0" fmla="*/ 0 w 544"/>
              <a:gd name="T1" fmla="*/ 2147483647 h 2495"/>
              <a:gd name="T2" fmla="*/ 2147483647 w 544"/>
              <a:gd name="T3" fmla="*/ 2147483647 h 2495"/>
              <a:gd name="T4" fmla="*/ 2147483647 w 544"/>
              <a:gd name="T5" fmla="*/ 2147483647 h 2495"/>
              <a:gd name="T6" fmla="*/ 2147483647 w 544"/>
              <a:gd name="T7" fmla="*/ 2147483647 h 2495"/>
              <a:gd name="T8" fmla="*/ 2147483647 w 544"/>
              <a:gd name="T9" fmla="*/ 2147483647 h 2495"/>
              <a:gd name="T10" fmla="*/ 2147483647 w 544"/>
              <a:gd name="T11" fmla="*/ 2147483647 h 2495"/>
              <a:gd name="T12" fmla="*/ 2147483647 w 544"/>
              <a:gd name="T13" fmla="*/ 2147483647 h 2495"/>
              <a:gd name="T14" fmla="*/ 2147483647 w 544"/>
              <a:gd name="T15" fmla="*/ 2147483647 h 2495"/>
              <a:gd name="T16" fmla="*/ 2147483647 w 544"/>
              <a:gd name="T17" fmla="*/ 2147483647 h 2495"/>
              <a:gd name="T18" fmla="*/ 2147483647 w 544"/>
              <a:gd name="T19" fmla="*/ 2147483647 h 2495"/>
              <a:gd name="T20" fmla="*/ 2147483647 w 544"/>
              <a:gd name="T21" fmla="*/ 2147483647 h 2495"/>
              <a:gd name="T22" fmla="*/ 2147483647 w 544"/>
              <a:gd name="T23" fmla="*/ 2147483647 h 2495"/>
              <a:gd name="T24" fmla="*/ 2147483647 w 544"/>
              <a:gd name="T25" fmla="*/ 2147483647 h 2495"/>
              <a:gd name="T26" fmla="*/ 2147483647 w 544"/>
              <a:gd name="T27" fmla="*/ 2147483647 h 2495"/>
              <a:gd name="T28" fmla="*/ 2147483647 w 544"/>
              <a:gd name="T29" fmla="*/ 2147483647 h 249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544"/>
              <a:gd name="T46" fmla="*/ 0 h 2495"/>
              <a:gd name="T47" fmla="*/ 544 w 544"/>
              <a:gd name="T48" fmla="*/ 2495 h 249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544" h="2495">
                <a:moveTo>
                  <a:pt x="0" y="2480"/>
                </a:moveTo>
                <a:cubicBezTo>
                  <a:pt x="79" y="2487"/>
                  <a:pt x="159" y="2495"/>
                  <a:pt x="227" y="2480"/>
                </a:cubicBezTo>
                <a:cubicBezTo>
                  <a:pt x="295" y="2465"/>
                  <a:pt x="370" y="2443"/>
                  <a:pt x="408" y="2390"/>
                </a:cubicBezTo>
                <a:cubicBezTo>
                  <a:pt x="446" y="2337"/>
                  <a:pt x="491" y="2216"/>
                  <a:pt x="453" y="2163"/>
                </a:cubicBezTo>
                <a:cubicBezTo>
                  <a:pt x="415" y="2110"/>
                  <a:pt x="249" y="2110"/>
                  <a:pt x="181" y="2072"/>
                </a:cubicBezTo>
                <a:cubicBezTo>
                  <a:pt x="113" y="2034"/>
                  <a:pt x="68" y="2064"/>
                  <a:pt x="45" y="1936"/>
                </a:cubicBezTo>
                <a:cubicBezTo>
                  <a:pt x="22" y="1808"/>
                  <a:pt x="45" y="1588"/>
                  <a:pt x="45" y="1301"/>
                </a:cubicBezTo>
                <a:cubicBezTo>
                  <a:pt x="45" y="1014"/>
                  <a:pt x="0" y="424"/>
                  <a:pt x="45" y="212"/>
                </a:cubicBezTo>
                <a:cubicBezTo>
                  <a:pt x="90" y="0"/>
                  <a:pt x="241" y="38"/>
                  <a:pt x="317" y="31"/>
                </a:cubicBezTo>
                <a:cubicBezTo>
                  <a:pt x="393" y="24"/>
                  <a:pt x="469" y="61"/>
                  <a:pt x="499" y="167"/>
                </a:cubicBezTo>
                <a:cubicBezTo>
                  <a:pt x="529" y="273"/>
                  <a:pt x="492" y="515"/>
                  <a:pt x="499" y="666"/>
                </a:cubicBezTo>
                <a:cubicBezTo>
                  <a:pt x="506" y="817"/>
                  <a:pt x="544" y="923"/>
                  <a:pt x="544" y="1074"/>
                </a:cubicBezTo>
                <a:cubicBezTo>
                  <a:pt x="544" y="1225"/>
                  <a:pt x="506" y="1422"/>
                  <a:pt x="499" y="1573"/>
                </a:cubicBezTo>
                <a:cubicBezTo>
                  <a:pt x="492" y="1724"/>
                  <a:pt x="507" y="1875"/>
                  <a:pt x="499" y="1981"/>
                </a:cubicBezTo>
                <a:cubicBezTo>
                  <a:pt x="491" y="2087"/>
                  <a:pt x="472" y="2147"/>
                  <a:pt x="453" y="2208"/>
                </a:cubicBezTo>
              </a:path>
            </a:pathLst>
          </a:cu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78" name="AutoShape 10"/>
          <p:cNvSpPr>
            <a:spLocks/>
          </p:cNvSpPr>
          <p:nvPr/>
        </p:nvSpPr>
        <p:spPr bwMode="auto">
          <a:xfrm rot="-5400000">
            <a:off x="4710113" y="1849438"/>
            <a:ext cx="441325" cy="3743325"/>
          </a:xfrm>
          <a:prstGeom prst="leftBrace">
            <a:avLst>
              <a:gd name="adj1" fmla="val 70683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4685836" name="Object 12"/>
          <p:cNvGraphicFramePr>
            <a:graphicFrameLocks noChangeAspect="1"/>
          </p:cNvGraphicFramePr>
          <p:nvPr/>
        </p:nvGraphicFramePr>
        <p:xfrm>
          <a:off x="1476375" y="5157788"/>
          <a:ext cx="5819775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67" name="公式" r:id="rId9" imgW="1739900" imgH="241300" progId="Equation.3">
                  <p:embed/>
                </p:oleObj>
              </mc:Choice>
              <mc:Fallback>
                <p:oleObj name="公式" r:id="rId9" imgW="1739900" imgH="2413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5157788"/>
                        <a:ext cx="5819775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85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685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685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685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858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85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85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7" grpId="0" animBg="1"/>
      <p:bldP spid="7178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04813"/>
            <a:ext cx="8229600" cy="5976937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6)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对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baseline="-25000" dirty="0" smtClean="0"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baseline="30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中的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A-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轨道可作如下分类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第一类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轨道中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包含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某个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 =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</a:t>
            </a:r>
            <a:r>
              <a:rPr lang="el-GR" altLang="zh-CN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+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</a:t>
            </a:r>
            <a:r>
              <a:rPr lang="el-GR" altLang="zh-CN" b="1" baseline="-25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  </a:t>
            </a:r>
            <a:r>
              <a:rPr lang="el-GR" altLang="zh-CN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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这样的轨道每条含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个向量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   </a:t>
            </a:r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kern="100" baseline="300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  = 2</a:t>
            </a:r>
            <a:r>
              <a:rPr lang="en-US" altLang="zh-CN" b="1" kern="100" baseline="3000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 (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mod 13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) </a:t>
            </a:r>
            <a:r>
              <a:rPr lang="el-GR" altLang="zh-CN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+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</a:t>
            </a:r>
            <a:r>
              <a:rPr lang="el-GR" altLang="zh-CN" b="1" baseline="-25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0 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k &lt; 12</a:t>
            </a: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共有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13 (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– 1 ) /12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82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条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二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类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每条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轨道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由单个向量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 =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</a:t>
            </a:r>
            <a:r>
              <a:rPr lang="el-GR" altLang="zh-CN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V</a:t>
            </a:r>
            <a:r>
              <a:rPr lang="en-US" altLang="zh-CN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kern="100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     </a:t>
            </a:r>
            <a:r>
              <a:rPr lang="zh-CN" altLang="en-US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构成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这样的轨道共有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13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条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>
              <a:lnSpc>
                <a:spcPct val="150000"/>
              </a:lnSpc>
              <a:buFontTx/>
              <a:buNone/>
              <a:defRPr/>
            </a:pP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7635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solidFill>
                <a:srgbClr val="000000"/>
              </a:solidFill>
            </a:endParaRPr>
          </a:p>
        </p:txBody>
      </p:sp>
      <p:sp>
        <p:nvSpPr>
          <p:cNvPr id="19763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solidFill>
                <a:srgbClr val="000000"/>
              </a:solidFill>
            </a:endParaRPr>
          </a:p>
        </p:txBody>
      </p:sp>
      <p:sp>
        <p:nvSpPr>
          <p:cNvPr id="19763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16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664"/>
            <a:ext cx="8229600" cy="597666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/>
              <a:t>例</a:t>
            </a:r>
            <a:r>
              <a:rPr lang="en-US" altLang="zh-CN" b="1" dirty="0" smtClean="0"/>
              <a:t>:  </a:t>
            </a:r>
            <a:r>
              <a:rPr lang="zh-CN" altLang="en-US" b="1" dirty="0" smtClean="0">
                <a:latin typeface="Times New Roman" pitchFamily="18" charset="0"/>
              </a:rPr>
              <a:t>求线性空间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</a:t>
            </a:r>
            <a:r>
              <a:rPr lang="en-US" altLang="zh-CN" b="1" dirty="0" err="1" smtClean="0">
                <a:latin typeface="Times New Roman" pitchFamily="18" charset="0"/>
              </a:rPr>
              <a:t>V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</a:rPr>
              <a:t>  =  {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dirty="0" smtClean="0">
                <a:latin typeface="Times New Roman" pitchFamily="18" charset="0"/>
              </a:rPr>
              <a:t>( x 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dirty="0" smtClean="0">
                <a:latin typeface="Times New Roman" pitchFamily="18" charset="0"/>
              </a:rPr>
              <a:t> Q[ x ] | </a:t>
            </a:r>
            <a:r>
              <a:rPr lang="en-US" altLang="zh-CN" b="1" dirty="0" err="1" smtClean="0">
                <a:latin typeface="Times New Roman" pitchFamily="18" charset="0"/>
              </a:rPr>
              <a:t>deg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dirty="0" smtClean="0">
                <a:latin typeface="Times New Roman" pitchFamily="18" charset="0"/>
              </a:rPr>
              <a:t>( x ) &lt; n } 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上的线性变换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i="1" dirty="0" smtClean="0"/>
              <a:t>               </a:t>
            </a:r>
            <a:r>
              <a:rPr lang="en-US" altLang="zh-CN" b="1" i="1" dirty="0" smtClean="0"/>
              <a:t>D</a:t>
            </a:r>
            <a:r>
              <a:rPr lang="en-US" altLang="zh-CN" b="1" dirty="0" smtClean="0">
                <a:latin typeface="Times New Roman" pitchFamily="18" charset="0"/>
              </a:rPr>
              <a:t> :   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dirty="0" smtClean="0">
                <a:latin typeface="Times New Roman" pitchFamily="18" charset="0"/>
              </a:rPr>
              <a:t>( x )   </a:t>
            </a:r>
            <a:r>
              <a:rPr lang="en-US" altLang="zh-CN" dirty="0" smtClean="0">
                <a:sym typeface="Symbol"/>
              </a:rPr>
              <a:t></a:t>
            </a: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i="1" dirty="0" smtClean="0"/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dirty="0" smtClean="0">
                <a:latin typeface="Times New Roman" pitchFamily="18" charset="0"/>
              </a:rPr>
              <a:t>( x )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b="1" i="1" dirty="0" smtClean="0"/>
              <a:t>              T</a:t>
            </a:r>
            <a:r>
              <a:rPr lang="en-US" altLang="zh-CN" b="1" i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</a:rPr>
              <a:t>:     </a:t>
            </a:r>
            <a:r>
              <a:rPr lang="en-US" altLang="zh-CN" b="1" i="1" dirty="0">
                <a:latin typeface="Times New Roman" pitchFamily="18" charset="0"/>
              </a:rPr>
              <a:t>f </a:t>
            </a:r>
            <a:r>
              <a:rPr lang="en-US" altLang="zh-CN" b="1" dirty="0">
                <a:latin typeface="Times New Roman" pitchFamily="18" charset="0"/>
              </a:rPr>
              <a:t>( </a:t>
            </a:r>
            <a:r>
              <a:rPr lang="en-US" altLang="zh-CN" b="1" i="1" dirty="0">
                <a:latin typeface="Times New Roman" pitchFamily="18" charset="0"/>
              </a:rPr>
              <a:t>x</a:t>
            </a:r>
            <a:r>
              <a:rPr lang="en-US" altLang="zh-CN" b="1" dirty="0">
                <a:latin typeface="Times New Roman" pitchFamily="18" charset="0"/>
              </a:rPr>
              <a:t> )   </a:t>
            </a:r>
            <a:r>
              <a:rPr lang="en-US" altLang="zh-CN" dirty="0">
                <a:sym typeface="Symbol"/>
              </a:rPr>
              <a:t></a:t>
            </a:r>
            <a:r>
              <a:rPr lang="en-US" altLang="zh-CN" b="1" dirty="0">
                <a:latin typeface="Times New Roman" pitchFamily="18" charset="0"/>
              </a:rPr>
              <a:t>   </a:t>
            </a:r>
            <a:r>
              <a:rPr lang="en-US" altLang="zh-CN" b="1" i="1" dirty="0">
                <a:latin typeface="Times New Roman" pitchFamily="18" charset="0"/>
              </a:rPr>
              <a:t>f</a:t>
            </a:r>
            <a:r>
              <a:rPr lang="en-US" altLang="zh-CN" b="1" i="1" dirty="0"/>
              <a:t> </a:t>
            </a:r>
            <a:r>
              <a:rPr lang="en-US" altLang="zh-CN" b="1" dirty="0">
                <a:latin typeface="Times New Roman" pitchFamily="18" charset="0"/>
              </a:rPr>
              <a:t>( </a:t>
            </a:r>
            <a:r>
              <a:rPr lang="en-US" altLang="zh-CN" b="1" i="1" dirty="0">
                <a:latin typeface="Times New Roman" pitchFamily="18" charset="0"/>
              </a:rPr>
              <a:t>x</a:t>
            </a:r>
            <a:r>
              <a:rPr lang="en-US" altLang="zh-CN" b="1" dirty="0">
                <a:latin typeface="Times New Roman" pitchFamily="18" charset="0"/>
              </a:rPr>
              <a:t> + </a:t>
            </a:r>
            <a:r>
              <a:rPr lang="en-US" altLang="zh-CN" b="1" i="1" dirty="0" smtClean="0">
                <a:latin typeface="Times New Roman" pitchFamily="18" charset="0"/>
              </a:rPr>
              <a:t>c</a:t>
            </a:r>
            <a:r>
              <a:rPr lang="en-US" altLang="zh-CN" b="1" dirty="0" smtClean="0">
                <a:latin typeface="Times New Roman" pitchFamily="18" charset="0"/>
              </a:rPr>
              <a:t> )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的秩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迹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行列式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特征多项式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  <a:r>
              <a:rPr lang="zh-CN" altLang="en-US" b="1" dirty="0" smtClean="0">
                <a:latin typeface="Times New Roman" pitchFamily="18" charset="0"/>
              </a:rPr>
              <a:t>特征子空间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判断它们能否</a:t>
            </a:r>
            <a:r>
              <a:rPr lang="zh-CN" altLang="en-US" b="1" dirty="0">
                <a:latin typeface="Times New Roman" pitchFamily="18" charset="0"/>
              </a:rPr>
              <a:t>对角</a:t>
            </a:r>
            <a:r>
              <a:rPr lang="zh-CN" altLang="en-US" b="1" dirty="0" smtClean="0">
                <a:latin typeface="Times New Roman" pitchFamily="18" charset="0"/>
              </a:rPr>
              <a:t>化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367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6962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549275"/>
                <a:ext cx="8229600" cy="5576888"/>
              </a:xfrm>
            </p:spPr>
            <p:txBody>
              <a:bodyPr/>
              <a:lstStyle/>
              <a:p>
                <a:pPr eaLnBrk="1" hangingPunct="1"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 </a:t>
                </a:r>
                <a:r>
                  <a:rPr lang="en-US" altLang="zh-CN" b="1" dirty="0" err="1" smtClean="0">
                    <a:latin typeface="Times New Roman" pitchFamily="18" charset="0"/>
                  </a:rPr>
                  <a:t>V</a:t>
                </a:r>
                <a:r>
                  <a:rPr lang="en-US" altLang="zh-CN" b="1" baseline="-30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n</a:t>
                </a:r>
                <a:r>
                  <a:rPr lang="en-US" altLang="zh-CN" b="1" dirty="0" smtClean="0">
                    <a:latin typeface="Times New Roman" pitchFamily="18" charset="0"/>
                  </a:rPr>
                  <a:t>  =  &lt;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𝟏</m:t>
                    </m:r>
                    <m:r>
                      <a:rPr lang="en-US" altLang="zh-CN" b="1" i="1" dirty="0" smtClean="0">
                        <a:latin typeface="Cambria Math"/>
                      </a:rPr>
                      <m:t> ,  </m:t>
                    </m:r>
                    <m:r>
                      <a:rPr lang="en-US" altLang="zh-CN" b="1" i="1" dirty="0" smtClean="0">
                        <a:latin typeface="Cambria Math"/>
                      </a:rPr>
                      <m:t>𝒙</m:t>
                    </m:r>
                    <m:r>
                      <a:rPr lang="en-US" altLang="zh-CN" b="1" i="1" dirty="0" smtClean="0">
                        <a:latin typeface="Cambria Math"/>
                      </a:rPr>
                      <m:t> ,  </m:t>
                    </m:r>
                    <m:f>
                      <m:fPr>
                        <m:ctrlPr>
                          <a:rPr lang="en-US" altLang="zh-CN" b="1" i="1" dirty="0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1" i="1" dirty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b="1" i="1" dirty="0" smtClean="0">
                            <a:latin typeface="Cambria Math"/>
                          </a:rPr>
                          <m:t>𝟐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!</m:t>
                        </m:r>
                      </m:den>
                    </m:f>
                    <m:r>
                      <a:rPr lang="en-US" altLang="zh-CN" b="1" i="1" dirty="0" smtClean="0">
                        <a:latin typeface="Cambria Math"/>
                      </a:rPr>
                      <m:t> , ⋯, </m:t>
                    </m:r>
                    <m:box>
                      <m:boxPr>
                        <m:ctrlPr>
                          <a:rPr lang="en-US" altLang="zh-CN" b="1" i="1" dirty="0" smtClean="0">
                            <a:latin typeface="Cambria Math"/>
                          </a:rPr>
                        </m:ctrlPr>
                      </m:boxPr>
                      <m:e>
                        <m:r>
                          <a:rPr lang="en-US" altLang="zh-CN" b="1" i="1" dirty="0" smtClean="0">
                            <a:latin typeface="Cambria Math"/>
                          </a:rPr>
                          <m:t> </m:t>
                        </m:r>
                        <m:f>
                          <m:fPr>
                            <m:ctrlPr>
                              <a:rPr lang="en-US" altLang="zh-CN" b="1" i="1" dirty="0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𝒏</m:t>
                                </m:r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𝟏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altLang="zh-CN" b="1" i="1" dirty="0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𝒏</m:t>
                                </m:r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d>
                            <m:r>
                              <a:rPr lang="en-US" altLang="zh-CN" b="1" i="1" dirty="0" smtClean="0">
                                <a:latin typeface="Cambria Math"/>
                              </a:rPr>
                              <m:t>!</m:t>
                            </m:r>
                          </m:den>
                        </m:f>
                        <m:r>
                          <a:rPr lang="en-US" altLang="zh-CN" b="1" i="1" dirty="0" smtClean="0">
                            <a:latin typeface="Cambria Math"/>
                          </a:rPr>
                          <m:t> </m:t>
                        </m:r>
                      </m:e>
                    </m:box>
                    <m:r>
                      <a:rPr lang="en-US" altLang="zh-CN" b="1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&gt; .</a:t>
                </a:r>
              </a:p>
              <a:p>
                <a:pPr eaLnBrk="1" hangingPunct="1">
                  <a:buFontTx/>
                  <a:buNone/>
                </a:pPr>
                <a:r>
                  <a:rPr lang="en-US" altLang="zh-CN" b="1" i="1" dirty="0" smtClean="0"/>
                  <a:t>  D</a:t>
                </a:r>
                <a:r>
                  <a:rPr lang="en-US" altLang="zh-CN" b="1" dirty="0" smtClean="0">
                    <a:latin typeface="Times New Roman" pitchFamily="18" charset="0"/>
                  </a:rPr>
                  <a:t> [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/>
                      </a:rPr>
                      <m:t> </m:t>
                    </m:r>
                    <m:r>
                      <a:rPr lang="en-US" altLang="zh-CN" b="1" i="1" dirty="0" smtClean="0">
                        <a:latin typeface="Cambria Math"/>
                      </a:rPr>
                      <m:t>𝟏</m:t>
                    </m:r>
                    <m:r>
                      <a:rPr lang="en-US" altLang="zh-CN" b="1" dirty="0">
                        <a:latin typeface="Cambria Math"/>
                      </a:rPr>
                      <m:t> </m:t>
                    </m:r>
                    <m:r>
                      <a:rPr lang="en-US" altLang="zh-CN" b="1" i="1" dirty="0" smtClean="0">
                        <a:latin typeface="Cambria Math"/>
                      </a:rPr>
                      <m:t> </m:t>
                    </m:r>
                    <m:r>
                      <a:rPr lang="en-US" altLang="zh-CN" b="1" i="1" dirty="0">
                        <a:latin typeface="Cambria Math"/>
                      </a:rPr>
                      <m:t>𝒙</m:t>
                    </m:r>
                    <m:r>
                      <a:rPr lang="en-US" altLang="zh-CN" b="1" i="1" dirty="0">
                        <a:latin typeface="Cambria Math"/>
                      </a:rPr>
                      <m:t>  </m:t>
                    </m:r>
                    <m:f>
                      <m:fPr>
                        <m:ctrlPr>
                          <a:rPr lang="en-US" altLang="zh-CN" b="1" i="1" dirty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1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 dirty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dirty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b="1" i="1" dirty="0">
                            <a:latin typeface="Cambria Math"/>
                          </a:rPr>
                          <m:t>𝟐</m:t>
                        </m:r>
                        <m:r>
                          <a:rPr lang="en-US" altLang="zh-CN" b="1" i="1" dirty="0">
                            <a:latin typeface="Cambria Math"/>
                          </a:rPr>
                          <m:t>!</m:t>
                        </m:r>
                      </m:den>
                    </m:f>
                    <m:r>
                      <a:rPr lang="en-US" altLang="zh-CN" b="1" i="1" dirty="0">
                        <a:latin typeface="Cambria Math"/>
                      </a:rPr>
                      <m:t> </m:t>
                    </m:r>
                    <m:r>
                      <a:rPr lang="en-US" altLang="zh-CN" b="1" i="1" dirty="0" smtClean="0">
                        <a:latin typeface="Cambria Math"/>
                      </a:rPr>
                      <m:t> </m:t>
                    </m:r>
                    <m:r>
                      <a:rPr lang="en-US" altLang="zh-CN" b="1" i="1" dirty="0">
                        <a:latin typeface="Cambria Math"/>
                      </a:rPr>
                      <m:t>⋯</m:t>
                    </m:r>
                    <m:r>
                      <a:rPr lang="en-US" altLang="zh-CN" b="1" i="1" dirty="0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altLang="zh-CN" b="1" i="1" dirty="0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1" i="1" dirty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𝒏</m:t>
                            </m:r>
                            <m:r>
                              <a:rPr lang="en-US" altLang="zh-CN" b="1" i="1" dirty="0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𝟏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altLang="zh-CN" b="1" i="1" dirty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𝒏</m:t>
                            </m:r>
                            <m:r>
                              <a:rPr lang="en-US" altLang="zh-CN" b="1" i="1" dirty="0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b="1" i="1" dirty="0" smtClean="0">
                            <a:latin typeface="Cambria Math"/>
                          </a:rPr>
                          <m:t>!</m:t>
                        </m:r>
                      </m:den>
                    </m:f>
                    <m:r>
                      <a:rPr lang="en-US" altLang="zh-CN" b="1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] </a:t>
                </a:r>
              </a:p>
              <a:p>
                <a:pPr eaLnBrk="1" hangingPunct="1"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 =</a:t>
                </a:r>
                <a:r>
                  <a:rPr lang="en-US" altLang="zh-CN" b="1" dirty="0">
                    <a:latin typeface="Times New Roman" pitchFamily="18" charset="0"/>
                  </a:rPr>
                  <a:t> [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/>
                      </a:rPr>
                      <m:t> </m:t>
                    </m:r>
                    <m:r>
                      <a:rPr lang="en-US" altLang="zh-CN" b="1" i="1" dirty="0">
                        <a:latin typeface="Cambria Math"/>
                      </a:rPr>
                      <m:t>𝟏</m:t>
                    </m:r>
                    <m:r>
                      <a:rPr lang="en-US" altLang="zh-CN" b="1" dirty="0">
                        <a:latin typeface="Cambria Math"/>
                      </a:rPr>
                      <m:t> </m:t>
                    </m:r>
                    <m:r>
                      <a:rPr lang="en-US" altLang="zh-CN" b="1" i="1" dirty="0">
                        <a:latin typeface="Cambria Math"/>
                      </a:rPr>
                      <m:t> </m:t>
                    </m:r>
                    <m:r>
                      <a:rPr lang="en-US" altLang="zh-CN" b="1" i="1" dirty="0">
                        <a:latin typeface="Cambria Math"/>
                      </a:rPr>
                      <m:t>𝒙</m:t>
                    </m:r>
                    <m:r>
                      <a:rPr lang="en-US" altLang="zh-CN" b="1" i="1" dirty="0">
                        <a:latin typeface="Cambria Math"/>
                      </a:rPr>
                      <m:t>  </m:t>
                    </m:r>
                    <m:f>
                      <m:fPr>
                        <m:ctrlPr>
                          <a:rPr lang="en-US" altLang="zh-CN" b="1" i="1" dirty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1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 dirty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dirty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b="1" i="1" dirty="0">
                            <a:latin typeface="Cambria Math"/>
                          </a:rPr>
                          <m:t>𝟐</m:t>
                        </m:r>
                        <m:r>
                          <a:rPr lang="en-US" altLang="zh-CN" b="1" i="1" dirty="0">
                            <a:latin typeface="Cambria Math"/>
                          </a:rPr>
                          <m:t>!</m:t>
                        </m:r>
                      </m:den>
                    </m:f>
                    <m:r>
                      <a:rPr lang="en-US" altLang="zh-CN" b="1" i="1" dirty="0">
                        <a:latin typeface="Cambria Math"/>
                      </a:rPr>
                      <m:t>  ⋯ </m:t>
                    </m:r>
                    <m:f>
                      <m:fPr>
                        <m:ctrlPr>
                          <a:rPr lang="en-US" altLang="zh-CN" b="1" i="1" dirty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1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 dirty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dirty="0">
                                <a:latin typeface="Cambria Math"/>
                              </a:rPr>
                              <m:t>𝒏</m:t>
                            </m:r>
                            <m:r>
                              <a:rPr lang="en-US" altLang="zh-CN" b="1" i="1" dirty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1" i="1" dirty="0">
                                <a:latin typeface="Cambria Math"/>
                              </a:rPr>
                              <m:t>𝟏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altLang="zh-CN" b="1" i="1" dirty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 dirty="0">
                                <a:latin typeface="Cambria Math"/>
                              </a:rPr>
                              <m:t>𝒏</m:t>
                            </m:r>
                            <m:r>
                              <a:rPr lang="en-US" altLang="zh-CN" b="1" i="1" dirty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1" i="1" dirty="0">
                                <a:latin typeface="Cambria Math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b="1" i="1" dirty="0">
                            <a:latin typeface="Cambria Math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en-US" altLang="zh-CN" b="1" dirty="0">
                    <a:latin typeface="Times New Roman" pitchFamily="18" charset="0"/>
                  </a:rPr>
                  <a:t>]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mr>
                        </m:m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</a:p>
              <a:p>
                <a:pPr eaLnBrk="1" hangingPunct="1"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特征子空间为  </a:t>
                </a:r>
                <a:r>
                  <a:rPr lang="en-US" altLang="zh-CN" b="1" dirty="0" smtClean="0">
                    <a:latin typeface="Times New Roman" pitchFamily="18" charset="0"/>
                  </a:rPr>
                  <a:t>&lt; 1 &gt; ,  </a:t>
                </a:r>
                <a:r>
                  <a:rPr lang="en-US" altLang="zh-CN" b="1" i="1" dirty="0" smtClean="0"/>
                  <a:t>D </a:t>
                </a:r>
                <a:r>
                  <a:rPr lang="zh-CN" altLang="en-US" b="1" dirty="0">
                    <a:latin typeface="Times New Roman" pitchFamily="18" charset="0"/>
                  </a:rPr>
                  <a:t>不能否对角化</a:t>
                </a:r>
                <a:r>
                  <a:rPr lang="en-US" altLang="zh-CN" b="1" dirty="0">
                    <a:latin typeface="Times New Roman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29696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549275"/>
                <a:ext cx="8229600" cy="5576888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4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6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6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6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6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6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6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6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6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6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6962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549275"/>
                <a:ext cx="8229600" cy="5576888"/>
              </a:xfrm>
            </p:spPr>
            <p:txBody>
              <a:bodyPr/>
              <a:lstStyle/>
              <a:p>
                <a:pPr eaLnBrk="1" hangingPunct="1"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 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</a:p>
              <a:p>
                <a:pPr eaLnBrk="1" hangingPunct="1"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/>
                          </a:rPr>
                          <m:t>𝒙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+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𝒄</m:t>
                        </m:r>
                      </m:e>
                    </m:d>
                    <m:r>
                      <a:rPr lang="en-US" altLang="zh-CN" b="1" i="1" dirty="0" smtClean="0">
                        <a:latin typeface="Cambria Math"/>
                      </a:rPr>
                      <m:t>=</m:t>
                    </m:r>
                    <m:r>
                      <a:rPr lang="en-US" altLang="zh-CN" b="1" i="1" dirty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b="1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b="1" i="1" dirty="0" smtClean="0">
                        <a:latin typeface="Cambria Math"/>
                      </a:rPr>
                      <m:t>+</m:t>
                    </m:r>
                    <m:r>
                      <a:rPr lang="en-US" altLang="zh-CN" b="1" i="1" dirty="0" smtClean="0">
                        <a:latin typeface="Cambria Math"/>
                      </a:rPr>
                      <m:t>𝒄</m:t>
                    </m:r>
                    <m:r>
                      <a:rPr lang="en-US" altLang="zh-CN" b="1" i="1" dirty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zh-CN" b="1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b="1" i="1" dirty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1" i="1" dirty="0" smtClean="0">
                        <a:latin typeface="Cambria Math"/>
                      </a:rPr>
                      <m:t>(</m:t>
                    </m:r>
                    <m:r>
                      <a:rPr lang="en-US" altLang="zh-CN" b="1" i="1" dirty="0" smtClean="0">
                        <a:latin typeface="Cambria Math"/>
                      </a:rPr>
                      <m:t>𝒙</m:t>
                    </m:r>
                    <m:r>
                      <a:rPr lang="en-US" altLang="zh-CN" b="1" i="1" dirty="0" smtClean="0">
                        <a:latin typeface="Cambria Math"/>
                      </a:rPr>
                      <m:t>)+</m:t>
                    </m:r>
                    <m:box>
                      <m:boxPr>
                        <m:ctrlPr>
                          <a:rPr lang="en-US" altLang="zh-CN" b="1" i="1" dirty="0" smtClean="0">
                            <a:latin typeface="Cambria Math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b="1" i="1" dirty="0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𝒄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𝟐</m:t>
                            </m:r>
                            <m:r>
                              <a:rPr lang="en-US" altLang="zh-CN" b="1" i="1" dirty="0" smtClean="0">
                                <a:latin typeface="Cambria Math"/>
                              </a:rPr>
                              <m:t>!</m:t>
                            </m:r>
                          </m:den>
                        </m:f>
                      </m:e>
                    </m:box>
                    <m:r>
                      <a:rPr lang="en-US" altLang="zh-CN" b="1" i="1" dirty="0">
                        <a:latin typeface="Cambria Math"/>
                      </a:rPr>
                      <m:t> </m:t>
                    </m:r>
                    <m:r>
                      <a:rPr lang="en-US" altLang="zh-CN" b="1" i="1" dirty="0">
                        <a:latin typeface="Cambria Math"/>
                      </a:rPr>
                      <m:t>𝒇</m:t>
                    </m:r>
                    <m:r>
                      <a:rPr lang="en-US" altLang="zh-CN" b="1" i="1" dirty="0">
                        <a:latin typeface="Cambria Math"/>
                      </a:rPr>
                      <m:t>′′</m:t>
                    </m:r>
                    <m:d>
                      <m:dPr>
                        <m:ctrlPr>
                          <a:rPr lang="en-US" altLang="zh-CN" b="1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b="1" i="1" dirty="0" smtClean="0">
                  <a:latin typeface="Cambria Math"/>
                </a:endParaRPr>
              </a:p>
              <a:p>
                <a:pPr eaLnBrk="1" hangingPunct="1">
                  <a:buFontTx/>
                  <a:buNone/>
                </a:pPr>
                <a:r>
                  <a:rPr lang="en-US" altLang="zh-CN" b="1" dirty="0" smtClean="0"/>
                  <a:t>                          </a:t>
                </a:r>
                <a:endParaRPr lang="en-US" altLang="zh-CN" b="1" i="1" dirty="0" smtClean="0">
                  <a:latin typeface="Cambria Math"/>
                </a:endParaRPr>
              </a:p>
              <a:p>
                <a:pPr eaLnBrk="1" hangingPunct="1">
                  <a:buFontTx/>
                  <a:buNone/>
                </a:pPr>
                <a:r>
                  <a:rPr lang="en-US" altLang="zh-CN" b="1" dirty="0" smtClean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     + ⋯ + </m:t>
                    </m:r>
                    <m:f>
                      <m:fPr>
                        <m:ctrlPr>
                          <a:rPr lang="en-US" altLang="zh-CN" b="1" i="1" dirty="0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1" i="1" dirty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𝒄</m:t>
                            </m:r>
                          </m:e>
                          <m:sup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𝒏</m:t>
                            </m:r>
                            <m:r>
                              <a:rPr lang="en-US" altLang="zh-CN" b="1" i="1" dirty="0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𝟏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altLang="zh-CN" b="1" i="1" dirty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𝒏</m:t>
                            </m:r>
                            <m:r>
                              <a:rPr lang="en-US" altLang="zh-CN" b="1" i="1" dirty="0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b="1" i="1" dirty="0" smtClean="0">
                            <a:latin typeface="Cambria Math"/>
                          </a:rPr>
                          <m:t>!</m:t>
                        </m:r>
                      </m:den>
                    </m:f>
                    <m:r>
                      <a:rPr lang="en-US" altLang="zh-CN" b="1" i="1" dirty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/>
                          </a:rPr>
                          <m:t>(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𝒏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b="1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</a:p>
              <a:p>
                <a:pPr eaLnBrk="1" hangingPunct="1">
                  <a:buFontTx/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 </a:t>
                </a:r>
                <a:r>
                  <a:rPr lang="en-US" altLang="zh-CN" b="1" dirty="0" smtClean="0">
                    <a:latin typeface="Times New Roman" pitchFamily="18" charset="0"/>
                  </a:rPr>
                  <a:t>   </a:t>
                </a:r>
              </a:p>
              <a:p>
                <a:pPr eaLnBrk="1" hangingPunct="1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𝑻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𝑰</m:t>
                      </m:r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</a:rPr>
                        <m:t>𝒄</m:t>
                      </m:r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  <m:r>
                        <a:rPr lang="en-US" altLang="zh-CN" b="1" i="1" smtClean="0">
                          <a:latin typeface="Cambria Math"/>
                        </a:rPr>
                        <m:t>𝑫</m:t>
                      </m:r>
                      <m:r>
                        <a:rPr lang="en-US" altLang="zh-CN" b="1" i="1" smtClean="0">
                          <a:latin typeface="Cambria Math"/>
                        </a:rPr>
                        <m:t>+ </m:t>
                      </m:r>
                      <m:box>
                        <m:box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!</m:t>
                              </m:r>
                            </m:den>
                          </m:f>
                        </m:e>
                      </m:box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𝑫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+⋯+ </m:t>
                      </m:r>
                      <m:box>
                        <m:box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zh-CN" b="1" i="1" smtClean="0">
                                  <a:latin typeface="Cambria Math"/>
                                </a:rPr>
                                <m:t>!</m:t>
                              </m:r>
                            </m:den>
                          </m:f>
                        </m:e>
                      </m:box>
                      <m:r>
                        <a:rPr lang="en-US" altLang="zh-CN" b="1" i="1" smtClean="0">
                          <a:latin typeface="Cambria Math"/>
                        </a:rPr>
                        <m:t>  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𝑫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altLang="zh-CN" b="1" dirty="0" smtClean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29696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549275"/>
                <a:ext cx="8229600" cy="5576888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114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6962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549275"/>
                <a:ext cx="8229600" cy="5576888"/>
              </a:xfrm>
            </p:spPr>
            <p:txBody>
              <a:bodyPr/>
              <a:lstStyle/>
              <a:p>
                <a:pPr eaLnBrk="1" hangingPunct="1">
                  <a:buFontTx/>
                  <a:buNone/>
                </a:pPr>
                <a:r>
                  <a:rPr lang="en-US" altLang="zh-CN" b="1" i="1" dirty="0" smtClean="0">
                    <a:latin typeface="Times New Roman" pitchFamily="18" charset="0"/>
                  </a:rPr>
                  <a:t>   </a:t>
                </a:r>
                <a:r>
                  <a:rPr lang="en-US" altLang="zh-CN" b="1" i="1" dirty="0" smtClean="0"/>
                  <a:t>T</a:t>
                </a:r>
                <a:r>
                  <a:rPr lang="en-US" altLang="zh-CN" b="1" i="1" dirty="0" smtClean="0">
                    <a:latin typeface="Times New Roman" pitchFamily="18" charset="0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/>
                      </a:rPr>
                      <m:t> </m:t>
                    </m:r>
                    <m:r>
                      <a:rPr lang="en-US" altLang="zh-CN" b="1" i="1" dirty="0" smtClean="0">
                        <a:latin typeface="Cambria Math"/>
                      </a:rPr>
                      <m:t>𝟏</m:t>
                    </m:r>
                    <m:r>
                      <a:rPr lang="en-US" altLang="zh-CN" b="1" dirty="0">
                        <a:latin typeface="Cambria Math"/>
                      </a:rPr>
                      <m:t> </m:t>
                    </m:r>
                    <m:r>
                      <a:rPr lang="en-US" altLang="zh-CN" b="1" i="1" dirty="0" smtClean="0">
                        <a:latin typeface="Cambria Math"/>
                      </a:rPr>
                      <m:t> </m:t>
                    </m:r>
                    <m:r>
                      <a:rPr lang="en-US" altLang="zh-CN" b="1" i="1" dirty="0">
                        <a:latin typeface="Cambria Math"/>
                      </a:rPr>
                      <m:t>𝒙</m:t>
                    </m:r>
                    <m:r>
                      <a:rPr lang="en-US" altLang="zh-CN" b="1" i="1" dirty="0">
                        <a:latin typeface="Cambria Math"/>
                      </a:rPr>
                      <m:t>  </m:t>
                    </m:r>
                    <m:f>
                      <m:fPr>
                        <m:ctrlPr>
                          <a:rPr lang="en-US" altLang="zh-CN" b="1" i="1" dirty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1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 dirty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dirty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b="1" i="1" dirty="0">
                            <a:latin typeface="Cambria Math"/>
                          </a:rPr>
                          <m:t>𝟐</m:t>
                        </m:r>
                        <m:r>
                          <a:rPr lang="en-US" altLang="zh-CN" b="1" i="1" dirty="0">
                            <a:latin typeface="Cambria Math"/>
                          </a:rPr>
                          <m:t>!</m:t>
                        </m:r>
                      </m:den>
                    </m:f>
                    <m:r>
                      <a:rPr lang="en-US" altLang="zh-CN" b="1" i="1" dirty="0">
                        <a:latin typeface="Cambria Math"/>
                      </a:rPr>
                      <m:t> </m:t>
                    </m:r>
                    <m:r>
                      <a:rPr lang="en-US" altLang="zh-CN" b="1" i="1" dirty="0" smtClean="0">
                        <a:latin typeface="Cambria Math"/>
                      </a:rPr>
                      <m:t> </m:t>
                    </m:r>
                    <m:r>
                      <a:rPr lang="en-US" altLang="zh-CN" b="1" i="1" dirty="0">
                        <a:latin typeface="Cambria Math"/>
                      </a:rPr>
                      <m:t>⋯</m:t>
                    </m:r>
                    <m:r>
                      <a:rPr lang="en-US" altLang="zh-CN" b="1" i="1" dirty="0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altLang="zh-CN" b="1" i="1" dirty="0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1" i="1" dirty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𝒏</m:t>
                            </m:r>
                            <m:r>
                              <a:rPr lang="en-US" altLang="zh-CN" b="1" i="1" dirty="0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𝟏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altLang="zh-CN" b="1" i="1" dirty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𝒏</m:t>
                            </m:r>
                            <m:r>
                              <a:rPr lang="en-US" altLang="zh-CN" b="1" i="1" dirty="0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b="1" i="1" dirty="0" smtClean="0">
                            <a:latin typeface="Cambria Math"/>
                          </a:rPr>
                          <m:t>!</m:t>
                        </m:r>
                      </m:den>
                    </m:f>
                    <m:r>
                      <a:rPr lang="en-US" altLang="zh-CN" b="1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] </a:t>
                </a:r>
              </a:p>
              <a:p>
                <a:pPr eaLnBrk="1" hangingPunct="1"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 =</a:t>
                </a:r>
                <a:r>
                  <a:rPr lang="en-US" altLang="zh-CN" b="1" dirty="0">
                    <a:latin typeface="Times New Roman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/>
                      </a:rPr>
                      <m:t> </m:t>
                    </m:r>
                    <m:r>
                      <a:rPr lang="en-US" altLang="zh-CN" b="1" i="1" dirty="0">
                        <a:latin typeface="Cambria Math"/>
                      </a:rPr>
                      <m:t>𝟏</m:t>
                    </m:r>
                    <m:r>
                      <a:rPr lang="en-US" altLang="zh-CN" b="1" dirty="0">
                        <a:latin typeface="Cambria Math"/>
                      </a:rPr>
                      <m:t> </m:t>
                    </m:r>
                    <m:r>
                      <a:rPr lang="en-US" altLang="zh-CN" b="1" i="1" dirty="0">
                        <a:latin typeface="Cambria Math"/>
                      </a:rPr>
                      <m:t> </m:t>
                    </m:r>
                    <m:r>
                      <a:rPr lang="en-US" altLang="zh-CN" b="1" i="1" dirty="0">
                        <a:latin typeface="Cambria Math"/>
                      </a:rPr>
                      <m:t>𝒙</m:t>
                    </m:r>
                    <m:r>
                      <a:rPr lang="en-US" altLang="zh-CN" b="1" i="1" dirty="0">
                        <a:latin typeface="Cambria Math"/>
                      </a:rPr>
                      <m:t>  </m:t>
                    </m:r>
                    <m:f>
                      <m:fPr>
                        <m:ctrlPr>
                          <a:rPr lang="en-US" altLang="zh-CN" b="1" i="1" dirty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1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 dirty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dirty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b="1" i="1" dirty="0">
                            <a:latin typeface="Cambria Math"/>
                          </a:rPr>
                          <m:t>𝟐</m:t>
                        </m:r>
                        <m:r>
                          <a:rPr lang="en-US" altLang="zh-CN" b="1" i="1" dirty="0">
                            <a:latin typeface="Cambria Math"/>
                          </a:rPr>
                          <m:t>!</m:t>
                        </m:r>
                      </m:den>
                    </m:f>
                    <m:r>
                      <a:rPr lang="en-US" altLang="zh-CN" b="1" i="1" dirty="0">
                        <a:latin typeface="Cambria Math"/>
                      </a:rPr>
                      <m:t>  ⋯ </m:t>
                    </m:r>
                    <m:f>
                      <m:fPr>
                        <m:ctrlPr>
                          <a:rPr lang="en-US" altLang="zh-CN" b="1" i="1" dirty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1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 dirty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dirty="0">
                                <a:latin typeface="Cambria Math"/>
                              </a:rPr>
                              <m:t>𝒏</m:t>
                            </m:r>
                            <m:r>
                              <a:rPr lang="en-US" altLang="zh-CN" b="1" i="1" dirty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1" i="1" dirty="0">
                                <a:latin typeface="Cambria Math"/>
                              </a:rPr>
                              <m:t>𝟏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altLang="zh-CN" b="1" i="1" dirty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1" i="1" dirty="0">
                                <a:latin typeface="Cambria Math"/>
                              </a:rPr>
                              <m:t>𝒏</m:t>
                            </m:r>
                            <m:r>
                              <a:rPr lang="en-US" altLang="zh-CN" b="1" i="1" dirty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1" i="1" dirty="0">
                                <a:latin typeface="Cambria Math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b="1" i="1" dirty="0">
                            <a:latin typeface="Cambria Math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altLang="zh-CN" b="1" dirty="0" smtClean="0">
                    <a:latin typeface="Times New Roman" pitchFamily="18" charset="0"/>
                  </a:rPr>
                  <a:t> ]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𝒄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b="1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𝒄</m:t>
                                      </m:r>
                                    </m:e>
                                    <m:sup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b="1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𝒄</m:t>
                                      </m:r>
                                    </m:e>
                                    <m:sup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𝒏</m:t>
                                      </m:r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𝟏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𝒏</m:t>
                                      </m:r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!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𝒄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𝒄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</m:mr>
                        </m:m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特</a:t>
                </a:r>
                <a:r>
                  <a:rPr lang="zh-CN" altLang="en-US" b="1" dirty="0">
                    <a:latin typeface="Times New Roman" pitchFamily="18" charset="0"/>
                  </a:rPr>
                  <a:t>征子空间为  </a:t>
                </a:r>
                <a:r>
                  <a:rPr lang="en-US" altLang="zh-CN" b="1" dirty="0">
                    <a:latin typeface="Times New Roman" pitchFamily="18" charset="0"/>
                  </a:rPr>
                  <a:t>&lt; 1 &gt; , 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en-US" altLang="zh-CN" b="1" i="1" dirty="0" smtClean="0"/>
                  <a:t>T </a:t>
                </a:r>
                <a:r>
                  <a:rPr lang="zh-CN" altLang="en-US" b="1" dirty="0">
                    <a:latin typeface="Times New Roman" pitchFamily="18" charset="0"/>
                  </a:rPr>
                  <a:t>不能否对角化</a:t>
                </a:r>
                <a:r>
                  <a:rPr lang="en-US" altLang="zh-CN" b="1" dirty="0">
                    <a:latin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9696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549275"/>
                <a:ext cx="8229600" cy="5576888"/>
              </a:xfrm>
              <a:blipFill rotWithShape="1"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40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36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/>
              <a:t>例</a:t>
            </a:r>
            <a:r>
              <a:rPr lang="en-US" altLang="zh-CN" b="1" dirty="0"/>
              <a:t>:  </a:t>
            </a:r>
            <a:r>
              <a:rPr lang="zh-CN" altLang="en-US" b="1" dirty="0">
                <a:latin typeface="Times New Roman" pitchFamily="18" charset="0"/>
              </a:rPr>
              <a:t>求 </a:t>
            </a:r>
            <a:r>
              <a:rPr lang="en-US" altLang="zh-CN" b="1" dirty="0">
                <a:latin typeface="Times New Roman" pitchFamily="18" charset="0"/>
              </a:rPr>
              <a:t>C</a:t>
            </a:r>
            <a:r>
              <a:rPr lang="en-US" altLang="zh-CN" sz="4000" b="1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∞</a:t>
            </a:r>
            <a:r>
              <a:rPr lang="en-US" altLang="zh-CN" b="1" dirty="0">
                <a:latin typeface="Times New Roman" pitchFamily="18" charset="0"/>
              </a:rPr>
              <a:t>( R ) </a:t>
            </a:r>
            <a:r>
              <a:rPr lang="zh-CN" altLang="en-US" b="1" dirty="0">
                <a:latin typeface="Times New Roman" pitchFamily="18" charset="0"/>
              </a:rPr>
              <a:t>上的线性变换</a:t>
            </a:r>
            <a:r>
              <a:rPr lang="en-US" altLang="zh-CN" b="1" dirty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i="1" dirty="0">
                <a:latin typeface="Times New Roman" pitchFamily="18" charset="0"/>
              </a:rPr>
              <a:t>                   </a:t>
            </a:r>
            <a:r>
              <a:rPr lang="en-US" altLang="zh-CN" b="1" i="1" dirty="0"/>
              <a:t>D</a:t>
            </a:r>
            <a:r>
              <a:rPr lang="en-US" altLang="zh-CN" b="1" dirty="0">
                <a:latin typeface="Times New Roman" pitchFamily="18" charset="0"/>
              </a:rPr>
              <a:t> :  </a:t>
            </a:r>
            <a:r>
              <a:rPr lang="en-US" altLang="zh-CN" b="1" i="1" dirty="0">
                <a:latin typeface="Times New Roman" pitchFamily="18" charset="0"/>
              </a:rPr>
              <a:t>f </a:t>
            </a:r>
            <a:r>
              <a:rPr lang="en-US" altLang="zh-CN" b="1" dirty="0">
                <a:latin typeface="Times New Roman" pitchFamily="18" charset="0"/>
              </a:rPr>
              <a:t>( x )  </a:t>
            </a:r>
            <a:r>
              <a:rPr lang="en-US" altLang="zh-CN" dirty="0">
                <a:sym typeface="Symbol"/>
              </a:rPr>
              <a:t></a:t>
            </a:r>
            <a:r>
              <a:rPr lang="en-US" altLang="zh-CN" b="1" dirty="0">
                <a:latin typeface="Times New Roman" pitchFamily="18" charset="0"/>
              </a:rPr>
              <a:t>  </a:t>
            </a:r>
            <a:r>
              <a:rPr lang="en-US" altLang="zh-CN" b="1" i="1" dirty="0">
                <a:latin typeface="Times New Roman" pitchFamily="18" charset="0"/>
              </a:rPr>
              <a:t>f</a:t>
            </a:r>
            <a:r>
              <a:rPr lang="en-US" altLang="zh-CN" b="1" i="1" dirty="0"/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dirty="0">
                <a:latin typeface="Times New Roman" pitchFamily="18" charset="0"/>
              </a:rPr>
              <a:t>( x )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       </a:t>
            </a:r>
            <a:r>
              <a:rPr lang="zh-CN" altLang="en-US" b="1" dirty="0">
                <a:latin typeface="Times New Roman" pitchFamily="18" charset="0"/>
              </a:rPr>
              <a:t>的特征值与特征子空间</a:t>
            </a:r>
            <a:r>
              <a:rPr lang="en-US" altLang="zh-CN" b="1" dirty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解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若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i="1" dirty="0" smtClean="0"/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dirty="0" smtClean="0">
                <a:latin typeface="Times New Roman" pitchFamily="18" charset="0"/>
              </a:rPr>
              <a:t>( x ) =  </a:t>
            </a:r>
            <a:r>
              <a:rPr lang="en-US" altLang="zh-CN" sz="2800" b="1" dirty="0" smtClean="0">
                <a:sym typeface="Symbol" pitchFamily="18" charset="2"/>
              </a:rPr>
              <a:t>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i="1" dirty="0" smtClean="0"/>
              <a:t> </a:t>
            </a:r>
            <a:r>
              <a:rPr lang="en-US" altLang="zh-CN" b="1" dirty="0" smtClean="0">
                <a:latin typeface="Times New Roman" pitchFamily="18" charset="0"/>
              </a:rPr>
              <a:t>( x ) , 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 </a:t>
            </a:r>
            <a:r>
              <a:rPr lang="en-US" altLang="zh-CN" b="1" dirty="0" smtClean="0">
                <a:latin typeface="Times New Roman" pitchFamily="18" charset="0"/>
              </a:rPr>
              <a:t>x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smtClean="0">
                <a:latin typeface="Times New Roman" pitchFamily="18" charset="0"/>
              </a:rPr>
              <a:t>R ,   </a:t>
            </a:r>
            <a:r>
              <a:rPr lang="zh-CN" altLang="en-US" b="1" dirty="0" smtClean="0">
                <a:latin typeface="Times New Roman" pitchFamily="18" charset="0"/>
              </a:rPr>
              <a:t>则 </a:t>
            </a:r>
          </a:p>
        </p:txBody>
      </p:sp>
      <p:graphicFrame>
        <p:nvGraphicFramePr>
          <p:cNvPr id="6213635" name="Object 3"/>
          <p:cNvGraphicFramePr>
            <a:graphicFrameLocks noChangeAspect="1"/>
          </p:cNvGraphicFramePr>
          <p:nvPr/>
        </p:nvGraphicFramePr>
        <p:xfrm>
          <a:off x="323850" y="4221163"/>
          <a:ext cx="848360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88" name="公式" r:id="rId3" imgW="2857500" imgH="241300" progId="Equation.3">
                  <p:embed/>
                </p:oleObj>
              </mc:Choice>
              <mc:Fallback>
                <p:oleObj name="公式" r:id="rId3" imgW="2857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221163"/>
                        <a:ext cx="8483600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13636" name="Object 4"/>
          <p:cNvGraphicFramePr>
            <a:graphicFrameLocks noChangeAspect="1"/>
          </p:cNvGraphicFramePr>
          <p:nvPr/>
        </p:nvGraphicFramePr>
        <p:xfrm>
          <a:off x="1908175" y="5300663"/>
          <a:ext cx="4713288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89" name="公式" r:id="rId5" imgW="1587500" imgH="241300" progId="Equation.3">
                  <p:embed/>
                </p:oleObj>
              </mc:Choice>
              <mc:Fallback>
                <p:oleObj name="公式" r:id="rId5" imgW="1587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5300663"/>
                        <a:ext cx="4713288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450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3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213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3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213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36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2136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36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2136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2136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2136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213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2136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213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213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/>
              <a:t>例</a:t>
            </a:r>
            <a:r>
              <a:rPr lang="en-US" altLang="zh-CN" b="1" dirty="0" smtClean="0"/>
              <a:t>:  </a:t>
            </a:r>
            <a:r>
              <a:rPr lang="zh-CN" altLang="en-US" b="1" dirty="0" smtClean="0">
                <a:latin typeface="Times New Roman" pitchFamily="18" charset="0"/>
              </a:rPr>
              <a:t>求 </a:t>
            </a:r>
            <a:r>
              <a:rPr lang="en-US" altLang="zh-CN" b="1" dirty="0" smtClean="0">
                <a:latin typeface="Times New Roman" pitchFamily="18" charset="0"/>
              </a:rPr>
              <a:t>C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∞</a:t>
            </a:r>
            <a:r>
              <a:rPr lang="en-US" altLang="zh-CN" b="1" dirty="0" smtClean="0">
                <a:latin typeface="Times New Roman" pitchFamily="18" charset="0"/>
              </a:rPr>
              <a:t>( R ) </a:t>
            </a:r>
            <a:r>
              <a:rPr lang="zh-CN" altLang="en-US" b="1" dirty="0" smtClean="0">
                <a:latin typeface="Times New Roman" pitchFamily="18" charset="0"/>
              </a:rPr>
              <a:t>上的线</a:t>
            </a:r>
            <a:r>
              <a:rPr lang="zh-CN" altLang="en-US" b="1" dirty="0">
                <a:latin typeface="Times New Roman" pitchFamily="18" charset="0"/>
              </a:rPr>
              <a:t>性变</a:t>
            </a:r>
            <a:r>
              <a:rPr lang="zh-CN" altLang="en-US" b="1" dirty="0" smtClean="0">
                <a:latin typeface="Times New Roman" pitchFamily="18" charset="0"/>
              </a:rPr>
              <a:t>换</a:t>
            </a:r>
            <a:r>
              <a:rPr lang="en-US" altLang="zh-CN" b="1" dirty="0">
                <a:latin typeface="Times New Roman" pitchFamily="18" charset="0"/>
              </a:rPr>
              <a:t> 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i="1" dirty="0" smtClean="0">
                <a:latin typeface="Times New Roman" pitchFamily="18" charset="0"/>
              </a:rPr>
              <a:t>                   </a:t>
            </a:r>
            <a:r>
              <a:rPr lang="en-US" altLang="zh-CN" b="1" i="1" dirty="0" smtClean="0"/>
              <a:t>D</a:t>
            </a:r>
            <a:r>
              <a:rPr lang="en-US" altLang="zh-CN" b="1" dirty="0" smtClean="0">
                <a:latin typeface="Times New Roman" pitchFamily="18" charset="0"/>
              </a:rPr>
              <a:t> :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dirty="0" smtClean="0">
                <a:latin typeface="Times New Roman" pitchFamily="18" charset="0"/>
              </a:rPr>
              <a:t>( x )  </a:t>
            </a:r>
            <a:r>
              <a:rPr lang="en-US" altLang="zh-CN" dirty="0" smtClean="0">
                <a:sym typeface="Symbol"/>
              </a:rPr>
              <a:t>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i="1" dirty="0" smtClean="0"/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dirty="0" smtClean="0">
                <a:latin typeface="Times New Roman" pitchFamily="18" charset="0"/>
              </a:rPr>
              <a:t>( x )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</a:t>
            </a:r>
            <a:r>
              <a:rPr lang="zh-CN" altLang="en-US" b="1" dirty="0" smtClean="0">
                <a:latin typeface="Times New Roman" pitchFamily="18" charset="0"/>
              </a:rPr>
              <a:t>的特征值与特征子空间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故任意实数 </a:t>
            </a:r>
            <a:r>
              <a:rPr lang="en-US" altLang="zh-CN" b="1" dirty="0" smtClean="0">
                <a:sym typeface="Symbol" pitchFamily="18" charset="2"/>
              </a:rPr>
              <a:t> </a:t>
            </a:r>
            <a:r>
              <a:rPr lang="zh-CN" altLang="en-US" b="1" dirty="0" smtClean="0">
                <a:latin typeface="Times New Roman" pitchFamily="18" charset="0"/>
              </a:rPr>
              <a:t>都是 </a:t>
            </a:r>
            <a:r>
              <a:rPr lang="en-US" altLang="zh-CN" b="1" i="1" dirty="0" smtClean="0"/>
              <a:t>D </a:t>
            </a:r>
            <a:r>
              <a:rPr lang="zh-CN" altLang="en-US" b="1" dirty="0" smtClean="0">
                <a:latin typeface="Times New Roman" pitchFamily="18" charset="0"/>
              </a:rPr>
              <a:t>的特征值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且特征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子空间 </a:t>
            </a:r>
            <a:r>
              <a:rPr lang="en-US" altLang="zh-CN" b="1" dirty="0" smtClean="0">
                <a:latin typeface="Times New Roman" pitchFamily="18" charset="0"/>
              </a:rPr>
              <a:t>Ker( </a:t>
            </a:r>
            <a:r>
              <a:rPr lang="en-US" altLang="zh-CN" b="1" i="1" dirty="0" smtClean="0"/>
              <a:t>D </a:t>
            </a:r>
            <a:r>
              <a:rPr lang="en-US" altLang="zh-CN" dirty="0" smtClean="0">
                <a:sym typeface="MT Extra" pitchFamily="18" charset="2"/>
              </a:rPr>
              <a:t>– </a:t>
            </a:r>
            <a:r>
              <a:rPr lang="en-US" altLang="zh-CN" b="1" dirty="0" smtClean="0">
                <a:sym typeface="Symbol" pitchFamily="18" charset="2"/>
              </a:rPr>
              <a:t> </a:t>
            </a:r>
            <a:r>
              <a:rPr lang="en-US" altLang="zh-CN" i="1" dirty="0" smtClean="0">
                <a:sym typeface="MT Extra" pitchFamily="18" charset="2"/>
              </a:rPr>
              <a:t>I</a:t>
            </a:r>
            <a:r>
              <a:rPr lang="en-US" altLang="zh-CN" dirty="0" smtClean="0"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zh-CN" altLang="en-US" b="1" dirty="0" smtClean="0">
                <a:latin typeface="Times New Roman" pitchFamily="18" charset="0"/>
              </a:rPr>
              <a:t>都是 </a:t>
            </a:r>
            <a:r>
              <a:rPr lang="en-US" altLang="zh-CN" b="1" dirty="0" smtClean="0">
                <a:latin typeface="Times New Roman" pitchFamily="18" charset="0"/>
              </a:rPr>
              <a:t>1 </a:t>
            </a:r>
            <a:r>
              <a:rPr lang="zh-CN" altLang="en-US" b="1" dirty="0" smtClean="0">
                <a:latin typeface="Times New Roman" pitchFamily="18" charset="0"/>
              </a:rPr>
              <a:t>维子空间</a:t>
            </a:r>
            <a:r>
              <a:rPr lang="en-US" altLang="zh-CN" b="1" dirty="0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由指数函数       生成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314371" name="Object 4"/>
          <p:cNvGraphicFramePr>
            <a:graphicFrameLocks noChangeAspect="1"/>
          </p:cNvGraphicFramePr>
          <p:nvPr/>
        </p:nvGraphicFramePr>
        <p:xfrm>
          <a:off x="2843213" y="4797425"/>
          <a:ext cx="830262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89" name="公式" r:id="rId3" imgW="279400" imgH="228600" progId="Equation.3">
                  <p:embed/>
                </p:oleObj>
              </mc:Choice>
              <mc:Fallback>
                <p:oleObj name="公式" r:id="rId3" imgW="279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797425"/>
                        <a:ext cx="830262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46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90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2100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/>
              <a:t>   A </a:t>
            </a:r>
            <a:r>
              <a:rPr lang="zh-CN" altLang="en-US" b="1" dirty="0" smtClean="0"/>
              <a:t>可对角化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>
                <a:latin typeface="Times New Roman" pitchFamily="18" charset="0"/>
                <a:sym typeface="Symbol" pitchFamily="18" charset="2"/>
              </a:rPr>
              <a:t>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V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b="1" dirty="0">
                <a:latin typeface="Times New Roman" pitchFamily="18" charset="0"/>
              </a:rPr>
              <a:t>Ker( </a:t>
            </a:r>
            <a:r>
              <a:rPr lang="en-US" altLang="zh-CN" b="1" dirty="0"/>
              <a:t>A </a:t>
            </a:r>
            <a:r>
              <a:rPr lang="en-US" altLang="zh-CN" dirty="0">
                <a:sym typeface="MT Extra" pitchFamily="18" charset="2"/>
              </a:rPr>
              <a:t>–</a:t>
            </a:r>
            <a:r>
              <a:rPr lang="en-US" altLang="zh-CN" b="1" dirty="0"/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/>
              <a:t>I </a:t>
            </a:r>
            <a:r>
              <a:rPr lang="en-US" altLang="zh-CN" b="1" dirty="0">
                <a:latin typeface="Times New Roman" pitchFamily="18" charset="0"/>
              </a:rPr>
              <a:t>)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dirty="0">
                <a:latin typeface="Times New Roman" pitchFamily="18" charset="0"/>
              </a:rPr>
              <a:t> …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dirty="0">
                <a:latin typeface="Times New Roman" pitchFamily="18" charset="0"/>
              </a:rPr>
              <a:t> Ker( </a:t>
            </a:r>
            <a:r>
              <a:rPr lang="en-US" altLang="zh-CN" b="1" dirty="0"/>
              <a:t>A </a:t>
            </a:r>
            <a:r>
              <a:rPr lang="en-US" altLang="zh-CN" dirty="0">
                <a:sym typeface="MT Extra" pitchFamily="18" charset="2"/>
              </a:rPr>
              <a:t>–</a:t>
            </a:r>
            <a:r>
              <a:rPr lang="en-US" altLang="zh-CN" b="1" dirty="0"/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dirty="0" err="1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err="1"/>
              <a:t>I</a:t>
            </a:r>
            <a:r>
              <a:rPr lang="en-US" altLang="zh-CN" b="1" dirty="0"/>
              <a:t>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135000"/>
              </a:lnSpc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>
                <a:latin typeface="Times New Roman" pitchFamily="18" charset="0"/>
                <a:sym typeface="Symbol" pitchFamily="18" charset="2"/>
              </a:rPr>
              <a:t></a:t>
            </a:r>
            <a:r>
              <a:rPr lang="en-US" altLang="zh-CN" b="1" dirty="0" smtClean="0">
                <a:latin typeface="Times New Roman" pitchFamily="18" charset="0"/>
              </a:rPr>
              <a:t>   ( </a:t>
            </a:r>
            <a:r>
              <a:rPr lang="en-US" altLang="zh-CN" b="1" dirty="0"/>
              <a:t>A </a:t>
            </a:r>
            <a:r>
              <a:rPr lang="en-US" altLang="zh-CN" dirty="0">
                <a:sym typeface="MT Extra" pitchFamily="18" charset="2"/>
              </a:rPr>
              <a:t>–</a:t>
            </a:r>
            <a:r>
              <a:rPr lang="en-US" altLang="zh-CN" b="1" dirty="0"/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/>
              <a:t>I </a:t>
            </a:r>
            <a:r>
              <a:rPr lang="en-US" altLang="zh-CN" b="1" dirty="0">
                <a:latin typeface="Times New Roman" pitchFamily="18" charset="0"/>
              </a:rPr>
              <a:t>) … ( </a:t>
            </a:r>
            <a:r>
              <a:rPr lang="en-US" altLang="zh-CN" b="1" dirty="0"/>
              <a:t>A </a:t>
            </a:r>
            <a:r>
              <a:rPr lang="en-US" altLang="zh-CN" dirty="0">
                <a:sym typeface="MT Extra" pitchFamily="18" charset="2"/>
              </a:rPr>
              <a:t>–</a:t>
            </a:r>
            <a:r>
              <a:rPr lang="en-US" altLang="zh-CN" b="1" dirty="0"/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dirty="0" err="1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err="1"/>
              <a:t>I</a:t>
            </a:r>
            <a:r>
              <a:rPr lang="en-US" altLang="zh-CN" b="1" dirty="0"/>
              <a:t> </a:t>
            </a:r>
            <a:r>
              <a:rPr lang="en-US" altLang="zh-CN" b="1" dirty="0">
                <a:latin typeface="Times New Roman" pitchFamily="18" charset="0"/>
              </a:rPr>
              <a:t>) = </a:t>
            </a:r>
            <a:r>
              <a:rPr lang="en-US" altLang="zh-CN" b="1" dirty="0"/>
              <a:t>0</a:t>
            </a:r>
            <a:endParaRPr lang="en-US" altLang="zh-CN" b="1" dirty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 </a:t>
            </a:r>
            <a:r>
              <a:rPr lang="en-US" altLang="zh-CN" b="1" dirty="0" smtClean="0"/>
              <a:t>  A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有一个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零化多项式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,</a:t>
            </a: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能在 </a:t>
            </a:r>
            <a:r>
              <a:rPr lang="en-US" altLang="zh-CN" b="1" dirty="0" smtClean="0">
                <a:latin typeface="Times New Roman" pitchFamily="18" charset="0"/>
              </a:rPr>
              <a:t>K </a:t>
            </a:r>
            <a:r>
              <a:rPr lang="zh-CN" altLang="en-US" b="1" dirty="0" smtClean="0">
                <a:latin typeface="Times New Roman" pitchFamily="18" charset="0"/>
              </a:rPr>
              <a:t>上分解成</a:t>
            </a:r>
            <a:r>
              <a:rPr lang="zh-CN" altLang="en-US" b="1" dirty="0" smtClean="0">
                <a:solidFill>
                  <a:srgbClr val="4C07A9"/>
                </a:solidFill>
                <a:latin typeface="Times New Roman" pitchFamily="18" charset="0"/>
              </a:rPr>
              <a:t>互异的一次因式的乘积</a:t>
            </a:r>
            <a:endParaRPr lang="zh-CN" altLang="en-US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</p:txBody>
      </p:sp>
      <p:pic>
        <p:nvPicPr>
          <p:cNvPr id="216067" name="Picture 3" descr="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98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6068" name="Rectangle 4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4000" b="1" dirty="0" smtClean="0">
                <a:solidFill>
                  <a:schemeClr val="bg1"/>
                </a:solidFill>
              </a:rPr>
              <a:t>A </a:t>
            </a:r>
            <a:r>
              <a:rPr lang="en-US" altLang="zh-CN" sz="4000" b="1" dirty="0" smtClean="0">
                <a:solidFill>
                  <a:schemeClr val="bg1"/>
                </a:solidFill>
                <a:latin typeface="Times New Roman" pitchFamily="18" charset="0"/>
              </a:rPr>
              <a:t>–</a:t>
            </a:r>
            <a:r>
              <a:rPr lang="zh-CN" altLang="en-US" sz="4000" b="1" dirty="0" smtClean="0">
                <a:solidFill>
                  <a:schemeClr val="bg1"/>
                </a:solidFill>
                <a:latin typeface="Times New Roman" pitchFamily="18" charset="0"/>
              </a:rPr>
              <a:t>可对角化的条件</a:t>
            </a:r>
            <a:endParaRPr lang="en-US" altLang="zh-CN" sz="4000" b="1" dirty="0" smtClean="0">
              <a:solidFill>
                <a:schemeClr val="bg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15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9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89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89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89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9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489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89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489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9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489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89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89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44259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定理 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K-</a:t>
            </a:r>
            <a:r>
              <a:rPr lang="zh-CN" altLang="en-US" b="1" dirty="0" smtClean="0">
                <a:latin typeface="Times New Roman" pitchFamily="18" charset="0"/>
              </a:rPr>
              <a:t>线性空间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上的线性变换</a:t>
            </a:r>
            <a:r>
              <a:rPr lang="en-US" altLang="zh-CN" b="1" dirty="0" smtClean="0">
                <a:latin typeface="Times New Roman" pitchFamily="18" charset="0"/>
              </a:rPr>
              <a:t>.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若在 </a:t>
            </a:r>
            <a:r>
              <a:rPr lang="en-US" altLang="zh-CN" b="1" dirty="0" smtClean="0">
                <a:latin typeface="Times New Roman" pitchFamily="18" charset="0"/>
              </a:rPr>
              <a:t>K[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] </a:t>
            </a:r>
            <a:r>
              <a:rPr lang="zh-CN" altLang="en-US" b="1" dirty="0" smtClean="0">
                <a:latin typeface="Times New Roman" pitchFamily="18" charset="0"/>
              </a:rPr>
              <a:t>中有分解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i="1" dirty="0" smtClean="0">
                <a:latin typeface="Times New Roman" pitchFamily="18" charset="0"/>
              </a:rPr>
              <a:t>    f</a:t>
            </a: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=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…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,  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r>
              <a:rPr lang="zh-CN" altLang="en-US" b="1" dirty="0" smtClean="0">
                <a:solidFill>
                  <a:srgbClr val="1015D2"/>
                </a:solidFill>
                <a:latin typeface="Times New Roman" pitchFamily="18" charset="0"/>
              </a:rPr>
              <a:t>两两互素</a:t>
            </a:r>
            <a:endParaRPr lang="en-US" altLang="zh-CN" b="1" dirty="0" smtClean="0">
              <a:solidFill>
                <a:srgbClr val="1015D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则有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</a:t>
            </a:r>
            <a:r>
              <a:rPr lang="en-US" altLang="zh-CN" b="1" dirty="0" smtClean="0">
                <a:latin typeface="Times New Roman" pitchFamily="18" charset="0"/>
              </a:rPr>
              <a:t>Ker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) = Ker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 …</a:t>
            </a:r>
            <a:r>
              <a:rPr lang="en-US" altLang="zh-CN" b="1" dirty="0" smtClean="0">
                <a:latin typeface="Times New Roman" pitchFamily="18" charset="0"/>
              </a:rPr>
              <a:t> Ker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</a:p>
        </p:txBody>
      </p:sp>
      <p:pic>
        <p:nvPicPr>
          <p:cNvPr id="219139" name="Picture 3" descr="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40" name="Rectangle 4"/>
          <p:cNvSpPr>
            <a:spLocks noChangeArrowheads="1"/>
          </p:cNvSpPr>
          <p:nvPr/>
        </p:nvSpPr>
        <p:spPr bwMode="auto">
          <a:xfrm>
            <a:off x="2339752" y="188640"/>
            <a:ext cx="4608512" cy="8540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</a:pPr>
            <a:r>
              <a:rPr kumimoji="0" lang="zh-CN" altLang="en-US" sz="4000" dirty="0">
                <a:solidFill>
                  <a:srgbClr val="FFFFFF"/>
                </a:solidFill>
                <a:latin typeface="Times New Roman" pitchFamily="18" charset="0"/>
              </a:rPr>
              <a:t>核空间的直和分解</a:t>
            </a:r>
          </a:p>
        </p:txBody>
      </p:sp>
    </p:spTree>
    <p:extLst>
      <p:ext uri="{BB962C8B-B14F-4D97-AF65-F5344CB8AC3E}">
        <p14:creationId xmlns:p14="http://schemas.microsoft.com/office/powerpoint/2010/main" val="359130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altLang="zh-CN" b="1" smtClean="0"/>
              <a:t>            </a:t>
            </a:r>
            <a:r>
              <a:rPr lang="zh-CN" altLang="en-US" b="1" smtClean="0"/>
              <a:t>第九章 </a:t>
            </a:r>
            <a:r>
              <a:rPr lang="zh-CN" altLang="en-US" b="1" smtClean="0">
                <a:solidFill>
                  <a:schemeClr val="hlink"/>
                </a:solidFill>
                <a:latin typeface="Times New Roman" pitchFamily="18" charset="0"/>
              </a:rPr>
              <a:t>线性变换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467225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zh-CN" sz="2800" dirty="0" smtClean="0"/>
              <a:t>   </a:t>
            </a:r>
            <a:r>
              <a:rPr lang="en-US" altLang="zh-CN" b="1" dirty="0" smtClean="0">
                <a:latin typeface="Times New Roman" pitchFamily="18" charset="0"/>
              </a:rPr>
              <a:t>1  </a:t>
            </a:r>
            <a:r>
              <a:rPr lang="zh-CN" altLang="en-US" b="1" dirty="0" smtClean="0">
                <a:latin typeface="Times New Roman" pitchFamily="18" charset="0"/>
              </a:rPr>
              <a:t>线性映射及其运算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2  </a:t>
            </a:r>
            <a:r>
              <a:rPr lang="zh-CN" altLang="en-US" b="1" dirty="0" smtClean="0">
                <a:latin typeface="Times New Roman" pitchFamily="18" charset="0"/>
              </a:rPr>
              <a:t>线性映射的矩阵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3  </a:t>
            </a:r>
            <a:r>
              <a:rPr lang="zh-CN" altLang="en-US" b="1" dirty="0" smtClean="0">
                <a:latin typeface="Times New Roman" pitchFamily="18" charset="0"/>
              </a:rPr>
              <a:t>特征值与特征向量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solidFill>
                  <a:srgbClr val="FFFF00"/>
                </a:solidFill>
                <a:latin typeface="Times New Roman" pitchFamily="18" charset="0"/>
              </a:rPr>
              <a:t>4  </a:t>
            </a:r>
            <a:r>
              <a:rPr lang="zh-CN" altLang="en-US" b="1" dirty="0" smtClean="0">
                <a:solidFill>
                  <a:srgbClr val="FFFF00"/>
                </a:solidFill>
                <a:latin typeface="Times New Roman" pitchFamily="18" charset="0"/>
              </a:rPr>
              <a:t>不变子空间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5  </a:t>
            </a:r>
            <a:r>
              <a:rPr lang="zh-CN" altLang="en-US" b="1" dirty="0" smtClean="0">
                <a:latin typeface="Times New Roman" pitchFamily="18" charset="0"/>
              </a:rPr>
              <a:t>零化多项式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6  </a:t>
            </a:r>
            <a:r>
              <a:rPr lang="zh-CN" altLang="en-US" b="1" dirty="0" smtClean="0">
                <a:latin typeface="Times New Roman" pitchFamily="18" charset="0"/>
              </a:rPr>
              <a:t>幂零变换的结构</a:t>
            </a:r>
          </a:p>
          <a:p>
            <a:pPr marL="609600" indent="-609600" algn="just"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7  Jordan </a:t>
            </a:r>
            <a:r>
              <a:rPr lang="zh-CN" altLang="en-US" b="1" dirty="0" smtClean="0">
                <a:latin typeface="Times New Roman" pitchFamily="18" charset="0"/>
              </a:rPr>
              <a:t>标准型及其应用</a:t>
            </a:r>
          </a:p>
          <a:p>
            <a:pPr marL="609600" indent="-609600" eaLnBrk="1" hangingPunct="1"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34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7878" name="Rectangle 6"/>
          <p:cNvSpPr>
            <a:spLocks noChangeArrowheads="1"/>
          </p:cNvSpPr>
          <p:nvPr/>
        </p:nvSpPr>
        <p:spPr bwMode="auto">
          <a:xfrm rot="-5400000">
            <a:off x="1607344" y="3585369"/>
            <a:ext cx="5000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 b="0">
                <a:latin typeface="Times New Roman" pitchFamily="18" charset="0"/>
              </a:rPr>
              <a:t>=</a:t>
            </a:r>
          </a:p>
        </p:txBody>
      </p:sp>
      <p:graphicFrame>
        <p:nvGraphicFramePr>
          <p:cNvPr id="4687879" name="Object 7"/>
          <p:cNvGraphicFramePr>
            <a:graphicFrameLocks noChangeAspect="1"/>
          </p:cNvGraphicFramePr>
          <p:nvPr/>
        </p:nvGraphicFramePr>
        <p:xfrm>
          <a:off x="1619250" y="4076700"/>
          <a:ext cx="536575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45" name="公式" r:id="rId3" imgW="139639" imgH="203112" progId="Equation.3">
                  <p:embed/>
                </p:oleObj>
              </mc:Choice>
              <mc:Fallback>
                <p:oleObj name="公式" r:id="rId3" imgW="139639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076700"/>
                        <a:ext cx="536575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87881" name="Rectangle 9"/>
          <p:cNvSpPr>
            <a:spLocks noChangeArrowheads="1"/>
          </p:cNvSpPr>
          <p:nvPr/>
        </p:nvSpPr>
        <p:spPr bwMode="auto">
          <a:xfrm rot="-5400000">
            <a:off x="3407569" y="3585369"/>
            <a:ext cx="5000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 b="0">
                <a:latin typeface="Times New Roman" pitchFamily="18" charset="0"/>
              </a:rPr>
              <a:t>=</a:t>
            </a:r>
          </a:p>
        </p:txBody>
      </p:sp>
      <p:graphicFrame>
        <p:nvGraphicFramePr>
          <p:cNvPr id="4687882" name="Object 10"/>
          <p:cNvGraphicFramePr>
            <a:graphicFrameLocks noChangeAspect="1"/>
          </p:cNvGraphicFramePr>
          <p:nvPr/>
        </p:nvGraphicFramePr>
        <p:xfrm>
          <a:off x="3492500" y="4149725"/>
          <a:ext cx="38576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46" name="公式" r:id="rId5" imgW="139639" imgH="203112" progId="Equation.3">
                  <p:embed/>
                </p:oleObj>
              </mc:Choice>
              <mc:Fallback>
                <p:oleObj name="公式" r:id="rId5" imgW="139639" imgH="20311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149725"/>
                        <a:ext cx="385763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87887" name="Rectangle 15"/>
          <p:cNvSpPr>
            <a:spLocks noChangeArrowheads="1"/>
          </p:cNvSpPr>
          <p:nvPr/>
        </p:nvSpPr>
        <p:spPr bwMode="auto">
          <a:xfrm rot="-5400000">
            <a:off x="6503194" y="3585369"/>
            <a:ext cx="5000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 b="0">
                <a:latin typeface="Times New Roman" pitchFamily="18" charset="0"/>
              </a:rPr>
              <a:t>=</a:t>
            </a:r>
          </a:p>
        </p:txBody>
      </p:sp>
      <p:graphicFrame>
        <p:nvGraphicFramePr>
          <p:cNvPr id="4687888" name="Object 16"/>
          <p:cNvGraphicFramePr>
            <a:graphicFrameLocks noChangeAspect="1"/>
          </p:cNvGraphicFramePr>
          <p:nvPr/>
        </p:nvGraphicFramePr>
        <p:xfrm>
          <a:off x="6588125" y="4149725"/>
          <a:ext cx="38576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47" name="公式" r:id="rId7" imgW="139639" imgH="203112" progId="Equation.3">
                  <p:embed/>
                </p:oleObj>
              </mc:Choice>
              <mc:Fallback>
                <p:oleObj name="公式" r:id="rId7" imgW="139639" imgH="203112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4149725"/>
                        <a:ext cx="385763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17"/>
          <p:cNvGraphicFramePr>
            <a:graphicFrameLocks noChangeAspect="1"/>
          </p:cNvGraphicFramePr>
          <p:nvPr/>
        </p:nvGraphicFramePr>
        <p:xfrm>
          <a:off x="1423988" y="404813"/>
          <a:ext cx="6521450" cy="324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48" name="公式" r:id="rId8" imgW="2006600" imgH="990600" progId="Equation.3">
                  <p:embed/>
                </p:oleObj>
              </mc:Choice>
              <mc:Fallback>
                <p:oleObj name="公式" r:id="rId8" imgW="2006600" imgH="990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988" y="404813"/>
                        <a:ext cx="6521450" cy="324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9" name="Object 12"/>
          <p:cNvGraphicFramePr>
            <a:graphicFrameLocks noChangeAspect="1"/>
          </p:cNvGraphicFramePr>
          <p:nvPr/>
        </p:nvGraphicFramePr>
        <p:xfrm>
          <a:off x="1619250" y="5516563"/>
          <a:ext cx="6288088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49" name="公式" r:id="rId10" imgW="1879600" imgH="241300" progId="Equation.3">
                  <p:embed/>
                </p:oleObj>
              </mc:Choice>
              <mc:Fallback>
                <p:oleObj name="公式" r:id="rId10" imgW="1879600" imgH="2413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516563"/>
                        <a:ext cx="6288088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0" name="AutoShape 18"/>
          <p:cNvSpPr>
            <a:spLocks noChangeArrowheads="1"/>
          </p:cNvSpPr>
          <p:nvPr/>
        </p:nvSpPr>
        <p:spPr bwMode="auto">
          <a:xfrm>
            <a:off x="1331913" y="260350"/>
            <a:ext cx="1152525" cy="3384550"/>
          </a:xfrm>
          <a:prstGeom prst="roundRect">
            <a:avLst>
              <a:gd name="adj" fmla="val 16667"/>
            </a:avLst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8211" name="Rectangle 19"/>
          <p:cNvSpPr>
            <a:spLocks noChangeArrowheads="1"/>
          </p:cNvSpPr>
          <p:nvPr/>
        </p:nvSpPr>
        <p:spPr bwMode="auto">
          <a:xfrm>
            <a:off x="2987675" y="260350"/>
            <a:ext cx="1223963" cy="3384550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8212" name="Rectangle 20"/>
          <p:cNvSpPr>
            <a:spLocks noChangeArrowheads="1"/>
          </p:cNvSpPr>
          <p:nvPr/>
        </p:nvSpPr>
        <p:spPr bwMode="auto">
          <a:xfrm>
            <a:off x="6084888" y="260350"/>
            <a:ext cx="1223962" cy="3384550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8213" name="Object 21"/>
          <p:cNvGraphicFramePr>
            <a:graphicFrameLocks noChangeAspect="1"/>
          </p:cNvGraphicFramePr>
          <p:nvPr/>
        </p:nvGraphicFramePr>
        <p:xfrm>
          <a:off x="4859338" y="4508500"/>
          <a:ext cx="658812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50" name="公式" r:id="rId12" imgW="114102" imgH="177492" progId="Equation.3">
                  <p:embed/>
                </p:oleObj>
              </mc:Choice>
              <mc:Fallback>
                <p:oleObj name="公式" r:id="rId12" imgW="114102" imgH="177492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508500"/>
                        <a:ext cx="658812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>
                                <a:alpha val="36862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22"/>
          <p:cNvGraphicFramePr>
            <a:graphicFrameLocks noChangeAspect="1"/>
          </p:cNvGraphicFramePr>
          <p:nvPr/>
        </p:nvGraphicFramePr>
        <p:xfrm>
          <a:off x="250825" y="4868863"/>
          <a:ext cx="45370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51" name="公式" r:id="rId14" imgW="1422400" imgH="203200" progId="Equation.3">
                  <p:embed/>
                </p:oleObj>
              </mc:Choice>
              <mc:Fallback>
                <p:oleObj name="公式" r:id="rId14" imgW="1422400" imgH="2032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868863"/>
                        <a:ext cx="4537075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9" dur="500"/>
                                        <p:tgtEl>
                                          <p:spTgt spid="468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687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468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4687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7" dur="500"/>
                                        <p:tgtEl>
                                          <p:spTgt spid="4687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4687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7878" grpId="0"/>
      <p:bldP spid="4687881" grpId="0"/>
      <p:bldP spid="4687887" grpId="0"/>
      <p:bldP spid="8210" grpId="0" animBg="1"/>
      <p:bldP spid="8211" grpId="0" animBg="1"/>
      <p:bldP spid="8212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66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00213"/>
            <a:ext cx="8229600" cy="468153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400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solidFill>
                  <a:srgbClr val="7030A0"/>
                </a:solidFill>
                <a:latin typeface="Times New Roman" pitchFamily="18" charset="0"/>
              </a:rPr>
              <a:t>设 </a:t>
            </a:r>
            <a:r>
              <a:rPr lang="en-US" altLang="zh-CN" b="1" dirty="0" smtClean="0">
                <a:solidFill>
                  <a:srgbClr val="7030A0"/>
                </a:solidFill>
              </a:rPr>
              <a:t>A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solidFill>
                  <a:srgbClr val="7030A0"/>
                </a:solidFill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err="1" smtClean="0">
                <a:solidFill>
                  <a:srgbClr val="7030A0"/>
                </a:solidFill>
                <a:latin typeface="Times New Roman" pitchFamily="18" charset="0"/>
                <a:sym typeface="Symbol" pitchFamily="18" charset="2"/>
              </a:rPr>
              <a:t>Hom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itchFamily="18" charset="0"/>
              </a:rPr>
              <a:t>V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itchFamily="18" charset="0"/>
                <a:sym typeface="Symbol" pitchFamily="18" charset="2"/>
              </a:rPr>
              <a:t>)</a:t>
            </a:r>
            <a:r>
              <a:rPr lang="zh-CN" altLang="en-US" b="1" dirty="0" smtClean="0">
                <a:solidFill>
                  <a:srgbClr val="7030A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itchFamily="18" charset="0"/>
              </a:rPr>
              <a:t>,  W </a:t>
            </a:r>
            <a:r>
              <a:rPr lang="zh-CN" altLang="en-US" b="1" dirty="0" smtClean="0">
                <a:solidFill>
                  <a:srgbClr val="7030A0"/>
                </a:solidFill>
                <a:latin typeface="Times New Roman" pitchFamily="18" charset="0"/>
              </a:rPr>
              <a:t>是 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itchFamily="18" charset="0"/>
              </a:rPr>
              <a:t>V </a:t>
            </a:r>
            <a:r>
              <a:rPr lang="zh-CN" altLang="en-US" b="1" dirty="0" smtClean="0">
                <a:solidFill>
                  <a:srgbClr val="7030A0"/>
                </a:solidFill>
                <a:latin typeface="Times New Roman" pitchFamily="18" charset="0"/>
              </a:rPr>
              <a:t>的子空间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若对每个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smtClean="0">
                <a:latin typeface="Times New Roman" pitchFamily="18" charset="0"/>
              </a:rPr>
              <a:t>W ,   </a:t>
            </a:r>
            <a:r>
              <a:rPr lang="zh-CN" altLang="en-US" b="1" dirty="0" smtClean="0">
                <a:latin typeface="Times New Roman" pitchFamily="18" charset="0"/>
              </a:rPr>
              <a:t>都有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smtClean="0">
                <a:latin typeface="Times New Roman" pitchFamily="18" charset="0"/>
              </a:rPr>
              <a:t>W ,  </a:t>
            </a:r>
            <a:r>
              <a:rPr lang="zh-CN" altLang="en-US" b="1" dirty="0" smtClean="0">
                <a:latin typeface="Times New Roman" pitchFamily="18" charset="0"/>
              </a:rPr>
              <a:t>则称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W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-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不变</a:t>
            </a:r>
            <a:r>
              <a:rPr lang="zh-CN" altLang="en-US" b="1" dirty="0" smtClean="0">
                <a:latin typeface="Times New Roman" pitchFamily="18" charset="0"/>
              </a:rPr>
              <a:t>子空间</a:t>
            </a:r>
            <a:r>
              <a:rPr lang="en-US" altLang="zh-CN" b="1" dirty="0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</a:rPr>
              <a:t>:  { 0 } ,  V,   Ker </a:t>
            </a:r>
            <a:r>
              <a:rPr lang="en-US" altLang="zh-CN" b="1" dirty="0" smtClean="0"/>
              <a:t>A  </a:t>
            </a:r>
            <a:r>
              <a:rPr lang="zh-CN" altLang="en-US" b="1" dirty="0" smtClean="0">
                <a:latin typeface="Times New Roman" pitchFamily="18" charset="0"/>
              </a:rPr>
              <a:t>与 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dirty="0" smtClean="0"/>
              <a:t> A</a:t>
            </a:r>
            <a:endParaRPr lang="en-US" altLang="zh-CN" b="1" dirty="0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        Ker 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b="1" dirty="0" smtClean="0"/>
              <a:t>I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) ,  Ker 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b="1" dirty="0" smtClean="0"/>
              <a:t>I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, …</a:t>
            </a:r>
            <a:endParaRPr lang="en-US" altLang="zh-CN" b="1" dirty="0" smtClean="0">
              <a:latin typeface="Times New Roman" pitchFamily="18" charset="0"/>
            </a:endParaRPr>
          </a:p>
        </p:txBody>
      </p:sp>
      <p:pic>
        <p:nvPicPr>
          <p:cNvPr id="206851" name="Picture 3" descr="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6852" name="Rectangle 4"/>
          <p:cNvSpPr>
            <a:spLocks noChangeArrowheads="1"/>
          </p:cNvSpPr>
          <p:nvPr/>
        </p:nvSpPr>
        <p:spPr bwMode="auto">
          <a:xfrm>
            <a:off x="2915816" y="332656"/>
            <a:ext cx="3500437" cy="7016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kumimoji="0" lang="zh-CN" altLang="en-US" sz="4000" dirty="0">
                <a:solidFill>
                  <a:srgbClr val="FFFFFF"/>
                </a:solidFill>
              </a:rPr>
              <a:t>不变子空间</a:t>
            </a:r>
          </a:p>
        </p:txBody>
      </p:sp>
    </p:spTree>
    <p:extLst>
      <p:ext uri="{BB962C8B-B14F-4D97-AF65-F5344CB8AC3E}">
        <p14:creationId xmlns:p14="http://schemas.microsoft.com/office/powerpoint/2010/main" val="160390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78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78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7874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2060848"/>
                <a:ext cx="8229600" cy="4065314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</a:t>
                </a:r>
                <a:r>
                  <a:rPr lang="zh-CN" altLang="en-US" b="1" dirty="0" smtClean="0">
                    <a:latin typeface="Times New Roman" pitchFamily="18" charset="0"/>
                  </a:rPr>
                  <a:t>若 </a:t>
                </a:r>
                <a:r>
                  <a:rPr lang="en-US" altLang="zh-CN" b="1" dirty="0" smtClean="0">
                    <a:latin typeface="Times New Roman" pitchFamily="18" charset="0"/>
                  </a:rPr>
                  <a:t>W </a:t>
                </a:r>
                <a:r>
                  <a:rPr lang="zh-CN" altLang="en-US" b="1" dirty="0" smtClean="0">
                    <a:latin typeface="Times New Roman" pitchFamily="18" charset="0"/>
                  </a:rPr>
                  <a:t>是 </a:t>
                </a:r>
                <a:r>
                  <a:rPr lang="en-US" altLang="zh-CN" b="1" dirty="0" smtClean="0"/>
                  <a:t>A</a:t>
                </a:r>
                <a:r>
                  <a:rPr lang="en-US" altLang="zh-CN" b="1" dirty="0" smtClean="0">
                    <a:latin typeface="Times New Roman" pitchFamily="18" charset="0"/>
                  </a:rPr>
                  <a:t>-</a:t>
                </a:r>
                <a:r>
                  <a:rPr lang="zh-CN" altLang="en-US" b="1" dirty="0" smtClean="0">
                    <a:latin typeface="Times New Roman" pitchFamily="18" charset="0"/>
                  </a:rPr>
                  <a:t>子空间</a:t>
                </a:r>
                <a:r>
                  <a:rPr lang="en-US" altLang="zh-CN" b="1" dirty="0" smtClean="0">
                    <a:latin typeface="Times New Roman" pitchFamily="18" charset="0"/>
                  </a:rPr>
                  <a:t>,  </a:t>
                </a:r>
                <a:r>
                  <a:rPr lang="zh-CN" altLang="en-US" b="1" dirty="0" smtClean="0">
                    <a:latin typeface="Times New Roman" pitchFamily="18" charset="0"/>
                  </a:rPr>
                  <a:t>则映射  </a:t>
                </a:r>
                <a:r>
                  <a:rPr lang="en-US" altLang="zh-CN" b="1" dirty="0" smtClean="0"/>
                  <a:t>A</a:t>
                </a:r>
                <a:r>
                  <a:rPr lang="en-US" altLang="zh-CN" b="1" dirty="0" smtClean="0">
                    <a:latin typeface="Euclid Math One" pitchFamily="18" charset="2"/>
                    <a:sym typeface="Euclid Math One" pitchFamily="18" charset="2"/>
                  </a:rPr>
                  <a:t> </a:t>
                </a:r>
                <a:r>
                  <a:rPr lang="zh-CN" altLang="en-US" b="1" dirty="0" smtClean="0">
                    <a:latin typeface="Euclid Math One" pitchFamily="18" charset="2"/>
                    <a:sym typeface="Euclid Math One" pitchFamily="18" charset="2"/>
                  </a:rPr>
                  <a:t>在 </a:t>
                </a:r>
                <a:r>
                  <a:rPr lang="en-US" altLang="zh-CN" b="1" dirty="0" smtClean="0">
                    <a:latin typeface="Times New Roman" pitchFamily="18" charset="0"/>
                  </a:rPr>
                  <a:t>W </a:t>
                </a:r>
                <a:r>
                  <a:rPr lang="zh-CN" altLang="en-US" b="1" dirty="0" smtClean="0">
                    <a:latin typeface="Times New Roman" pitchFamily="18" charset="0"/>
                  </a:rPr>
                  <a:t>上的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 </a:t>
                </a:r>
                <a:r>
                  <a:rPr lang="zh-CN" altLang="en-US" b="1" dirty="0" smtClean="0">
                    <a:latin typeface="Times New Roman" pitchFamily="18" charset="0"/>
                  </a:rPr>
                  <a:t>限制         </a:t>
                </a:r>
                <a:r>
                  <a:rPr lang="en-US" altLang="zh-CN" b="1" dirty="0" smtClean="0"/>
                  <a:t>A</a:t>
                </a:r>
                <a:r>
                  <a:rPr lang="en-US" altLang="zh-CN" b="1" dirty="0" smtClean="0">
                    <a:latin typeface="Euclid Math One" pitchFamily="18" charset="2"/>
                    <a:sym typeface="Euclid Math One" pitchFamily="18" charset="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</a:rPr>
                  <a:t>| W :   W  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   W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                                   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  <a:ea typeface="Cambria Math"/>
                      </a:rPr>
                      <m:t>↦</m:t>
                    </m:r>
                  </m:oMath>
                </a14:m>
                <a:r>
                  <a:rPr lang="en-US" altLang="zh-CN" dirty="0" smtClean="0">
                    <a:sym typeface="MT Extra" pitchFamily="18" charset="2"/>
                  </a:rPr>
                  <a:t>   </a:t>
                </a:r>
                <a:r>
                  <a:rPr lang="en-US" altLang="zh-CN" b="1" dirty="0" smtClean="0"/>
                  <a:t>A</a:t>
                </a:r>
                <a:r>
                  <a:rPr lang="en-US" altLang="zh-CN" b="1" dirty="0" smtClean="0">
                    <a:latin typeface="Euclid Math One" pitchFamily="18" charset="2"/>
                    <a:sym typeface="Euclid Math One" pitchFamily="18" charset="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</a:t>
                </a:r>
                <a:endParaRPr lang="en-US" altLang="zh-CN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是 </a:t>
                </a:r>
                <a:r>
                  <a:rPr lang="en-US" altLang="zh-CN" b="1" dirty="0" smtClean="0">
                    <a:latin typeface="Times New Roman" pitchFamily="18" charset="0"/>
                  </a:rPr>
                  <a:t>W </a:t>
                </a:r>
                <a:r>
                  <a:rPr lang="zh-CN" altLang="en-US" b="1" dirty="0" smtClean="0">
                    <a:latin typeface="Times New Roman" pitchFamily="18" charset="0"/>
                  </a:rPr>
                  <a:t>上的线性变换</a:t>
                </a:r>
                <a:r>
                  <a:rPr lang="en-US" altLang="zh-CN" b="1" dirty="0" smtClean="0">
                    <a:latin typeface="Times New Roman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20787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2060848"/>
                <a:ext cx="8229600" cy="4065314"/>
              </a:xfrm>
              <a:blipFill rotWithShape="1"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7875" name="Picture 3" descr="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7876" name="Rectangle 5"/>
          <p:cNvSpPr>
            <a:spLocks noChangeArrowheads="1"/>
          </p:cNvSpPr>
          <p:nvPr/>
        </p:nvSpPr>
        <p:spPr bwMode="auto">
          <a:xfrm>
            <a:off x="1692275" y="260350"/>
            <a:ext cx="6264275" cy="7016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kumimoji="0" lang="en-US" altLang="zh-CN" sz="4000">
                <a:solidFill>
                  <a:srgbClr val="FFFFFF"/>
                </a:solidFill>
                <a:latin typeface="Arial" pitchFamily="34" charset="0"/>
              </a:rPr>
              <a:t>A</a:t>
            </a:r>
            <a:r>
              <a:rPr kumimoji="0" lang="en-US" altLang="zh-CN" sz="4000">
                <a:solidFill>
                  <a:srgbClr val="FFFFFF"/>
                </a:solidFill>
                <a:latin typeface="Euclid Math One" pitchFamily="18" charset="2"/>
                <a:sym typeface="Euclid Math One" pitchFamily="18" charset="2"/>
              </a:rPr>
              <a:t> </a:t>
            </a:r>
            <a:r>
              <a:rPr kumimoji="0" lang="zh-CN" altLang="en-US" sz="4000">
                <a:solidFill>
                  <a:srgbClr val="FFFFFF"/>
                </a:solidFill>
                <a:latin typeface="Euclid Math One" pitchFamily="18" charset="2"/>
                <a:sym typeface="Euclid Math One" pitchFamily="18" charset="2"/>
              </a:rPr>
              <a:t>在</a:t>
            </a:r>
            <a:r>
              <a:rPr kumimoji="0" lang="zh-CN" altLang="en-US" sz="4000">
                <a:solidFill>
                  <a:srgbClr val="FFFFFF"/>
                </a:solidFill>
                <a:latin typeface="Times New Roman" pitchFamily="18" charset="0"/>
              </a:rPr>
              <a:t>不变子空间上的限制</a:t>
            </a:r>
          </a:p>
        </p:txBody>
      </p:sp>
    </p:spTree>
    <p:extLst>
      <p:ext uri="{BB962C8B-B14F-4D97-AF65-F5344CB8AC3E}">
        <p14:creationId xmlns:p14="http://schemas.microsoft.com/office/powerpoint/2010/main" val="329801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8898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8839"/>
                <a:ext cx="8229600" cy="4137323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若 </a:t>
                </a:r>
                <a:r>
                  <a:rPr lang="en-US" altLang="zh-CN" b="1" dirty="0" smtClean="0">
                    <a:latin typeface="Times New Roman" pitchFamily="18" charset="0"/>
                  </a:rPr>
                  <a:t>W </a:t>
                </a:r>
                <a:r>
                  <a:rPr lang="zh-CN" altLang="en-US" b="1" dirty="0" smtClean="0">
                    <a:latin typeface="Times New Roman" pitchFamily="18" charset="0"/>
                  </a:rPr>
                  <a:t>是线性变换 </a:t>
                </a:r>
                <a:r>
                  <a:rPr lang="en-US" altLang="zh-CN" b="1" dirty="0" smtClean="0"/>
                  <a:t>A </a:t>
                </a:r>
                <a:r>
                  <a:rPr lang="en-US" altLang="zh-CN" b="1" dirty="0" smtClean="0">
                    <a:latin typeface="Times New Roman" pitchFamily="18" charset="0"/>
                  </a:rPr>
                  <a:t>: V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 V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的不变子空间</a:t>
                </a:r>
                <a:r>
                  <a:rPr lang="en-US" altLang="zh-CN" b="1" dirty="0" smtClean="0">
                    <a:latin typeface="Times New Roman" pitchFamily="18" charset="0"/>
                  </a:rPr>
                  <a:t>,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:r>
                  <a:rPr lang="zh-CN" altLang="en-US" b="1" dirty="0" smtClean="0">
                    <a:latin typeface="Times New Roman" pitchFamily="18" charset="0"/>
                  </a:rPr>
                  <a:t>则 </a:t>
                </a:r>
                <a:r>
                  <a:rPr lang="en-US" altLang="zh-CN" b="1" dirty="0" smtClean="0"/>
                  <a:t>A</a:t>
                </a:r>
                <a:r>
                  <a:rPr lang="en-US" altLang="zh-CN" b="1" dirty="0" smtClean="0">
                    <a:latin typeface="Euclid Math One" pitchFamily="18" charset="2"/>
                    <a:sym typeface="Euclid Math One" pitchFamily="18" charset="2"/>
                  </a:rPr>
                  <a:t> </a:t>
                </a:r>
                <a:r>
                  <a:rPr lang="zh-CN" altLang="en-US" b="1" dirty="0" smtClean="0">
                    <a:latin typeface="Euclid Math One" pitchFamily="18" charset="2"/>
                    <a:sym typeface="Euclid Math One" pitchFamily="18" charset="2"/>
                  </a:rPr>
                  <a:t>在商空间 </a:t>
                </a:r>
                <a:r>
                  <a:rPr lang="en-US" altLang="zh-CN" b="1" dirty="0" smtClean="0">
                    <a:latin typeface="Times New Roman" pitchFamily="18" charset="0"/>
                  </a:rPr>
                  <a:t>V</a:t>
                </a:r>
                <a:r>
                  <a:rPr lang="en-US" altLang="zh-CN" b="1" dirty="0" smtClean="0">
                    <a:latin typeface="Euclid Math One" pitchFamily="18" charset="2"/>
                    <a:sym typeface="Euclid Math One" pitchFamily="18" charset="2"/>
                  </a:rPr>
                  <a:t> </a:t>
                </a:r>
                <a:r>
                  <a:rPr lang="en-US" altLang="zh-CN" b="1" dirty="0" smtClean="0">
                    <a:latin typeface="Times New Roman" pitchFamily="18" charset="0"/>
                    <a:sym typeface="Euclid Math One" pitchFamily="18" charset="2"/>
                  </a:rPr>
                  <a:t>/ </a:t>
                </a:r>
                <a:r>
                  <a:rPr lang="en-US" altLang="zh-CN" b="1" dirty="0" smtClean="0">
                    <a:latin typeface="Times New Roman" pitchFamily="18" charset="0"/>
                  </a:rPr>
                  <a:t>W </a:t>
                </a:r>
                <a:r>
                  <a:rPr lang="zh-CN" altLang="en-US" b="1" dirty="0" smtClean="0">
                    <a:latin typeface="Times New Roman" pitchFamily="18" charset="0"/>
                  </a:rPr>
                  <a:t>上诱导了变换</a:t>
                </a:r>
                <a:r>
                  <a:rPr lang="en-US" altLang="zh-CN" b="1" dirty="0" smtClean="0">
                    <a:latin typeface="Times New Roman" pitchFamily="18" charset="0"/>
                  </a:rPr>
                  <a:t>: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 smtClean="0">
                    <a:latin typeface="Times New Roman" pitchFamily="18" charset="0"/>
                  </a:rPr>
                  <a:t>                   </a:t>
                </a:r>
                <a:r>
                  <a:rPr lang="en-US" altLang="zh-CN" b="1" dirty="0" smtClean="0"/>
                  <a:t>A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</a:t>
                </a:r>
                <a:r>
                  <a:rPr lang="en-US" altLang="zh-CN" b="1" dirty="0" smtClean="0">
                    <a:latin typeface="Times New Roman" pitchFamily="18" charset="0"/>
                  </a:rPr>
                  <a:t> : 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 + W 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  <a:ea typeface="Cambria Math"/>
                      </a:rPr>
                      <m:t>↦</m:t>
                    </m:r>
                  </m:oMath>
                </a14:m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 </a:t>
                </a:r>
                <a:r>
                  <a:rPr lang="en-US" altLang="zh-CN" b="1" dirty="0" smtClean="0"/>
                  <a:t>A</a:t>
                </a:r>
                <a:r>
                  <a:rPr lang="en-US" altLang="zh-CN" b="1" dirty="0" smtClean="0">
                    <a:latin typeface="Times New Roman" pitchFamily="18" charset="0"/>
                    <a:sym typeface="Symbol" pitchFamily="18" charset="2"/>
                  </a:rPr>
                  <a:t>  + W  </a:t>
                </a:r>
              </a:p>
              <a:p>
                <a:pPr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b="1" dirty="0" smtClean="0"/>
                  <a:t>  A</a:t>
                </a:r>
                <a:r>
                  <a:rPr lang="en-US" altLang="zh-CN" sz="3600" b="1" dirty="0" smtClean="0">
                    <a:latin typeface="Times New Roman" pitchFamily="18" charset="0"/>
                    <a:sym typeface="Symbol" pitchFamily="18" charset="2"/>
                  </a:rPr>
                  <a:t> </a:t>
                </a:r>
                <a:r>
                  <a:rPr lang="zh-CN" altLang="en-US" b="1" dirty="0" smtClean="0">
                    <a:latin typeface="Times New Roman" pitchFamily="18" charset="0"/>
                  </a:rPr>
                  <a:t>是商空间 </a:t>
                </a:r>
                <a:r>
                  <a:rPr lang="en-US" altLang="zh-CN" b="1" dirty="0" smtClean="0">
                    <a:latin typeface="Times New Roman" pitchFamily="18" charset="0"/>
                  </a:rPr>
                  <a:t>V / W </a:t>
                </a:r>
                <a:r>
                  <a:rPr lang="zh-CN" altLang="en-US" b="1" dirty="0" smtClean="0">
                    <a:latin typeface="Times New Roman" pitchFamily="18" charset="0"/>
                  </a:rPr>
                  <a:t>上的线性变换</a:t>
                </a:r>
                <a:r>
                  <a:rPr lang="en-US" altLang="zh-CN" b="1" dirty="0" smtClean="0">
                    <a:latin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0889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8839"/>
                <a:ext cx="8229600" cy="4137323"/>
              </a:xfrm>
              <a:blipFill rotWithShape="1">
                <a:blip r:embed="rId2"/>
                <a:stretch>
                  <a:fillRect l="-593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8899" name="Picture 3" descr="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8900" name="Rectangle 4"/>
          <p:cNvSpPr>
            <a:spLocks noChangeArrowheads="1"/>
          </p:cNvSpPr>
          <p:nvPr/>
        </p:nvSpPr>
        <p:spPr bwMode="auto">
          <a:xfrm>
            <a:off x="827088" y="260350"/>
            <a:ext cx="7777162" cy="7016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kumimoji="0" lang="en-US" altLang="zh-CN" sz="4000">
                <a:solidFill>
                  <a:srgbClr val="FFFFFF"/>
                </a:solidFill>
                <a:latin typeface="Arial" pitchFamily="34" charset="0"/>
              </a:rPr>
              <a:t>A</a:t>
            </a:r>
            <a:r>
              <a:rPr kumimoji="0" lang="en-US" altLang="zh-CN" sz="4000">
                <a:solidFill>
                  <a:srgbClr val="FFFFFF"/>
                </a:solidFill>
                <a:latin typeface="Euclid Math One" pitchFamily="18" charset="2"/>
                <a:sym typeface="Euclid Math One" pitchFamily="18" charset="2"/>
              </a:rPr>
              <a:t> </a:t>
            </a:r>
            <a:r>
              <a:rPr kumimoji="0" lang="zh-CN" altLang="en-US" sz="4000">
                <a:solidFill>
                  <a:srgbClr val="FFFFFF"/>
                </a:solidFill>
                <a:latin typeface="Euclid Math One" pitchFamily="18" charset="2"/>
                <a:sym typeface="Euclid Math One" pitchFamily="18" charset="2"/>
              </a:rPr>
              <a:t>在</a:t>
            </a:r>
            <a:r>
              <a:rPr kumimoji="0" lang="zh-CN" altLang="en-US" sz="4000">
                <a:solidFill>
                  <a:srgbClr val="FFFFFF"/>
                </a:solidFill>
                <a:latin typeface="Times New Roman" pitchFamily="18" charset="0"/>
              </a:rPr>
              <a:t>商空间 </a:t>
            </a:r>
            <a:r>
              <a:rPr kumimoji="0" lang="en-US" altLang="zh-CN" sz="4000">
                <a:solidFill>
                  <a:srgbClr val="FFFFFF"/>
                </a:solidFill>
                <a:latin typeface="Times New Roman" pitchFamily="18" charset="0"/>
              </a:rPr>
              <a:t>V / W </a:t>
            </a:r>
            <a:r>
              <a:rPr kumimoji="0" lang="zh-CN" altLang="en-US" sz="4000">
                <a:solidFill>
                  <a:srgbClr val="FFFFFF"/>
                </a:solidFill>
                <a:latin typeface="Times New Roman" pitchFamily="18" charset="0"/>
              </a:rPr>
              <a:t>上的诱导变换</a:t>
            </a:r>
          </a:p>
        </p:txBody>
      </p:sp>
    </p:spTree>
    <p:extLst>
      <p:ext uri="{BB962C8B-B14F-4D97-AF65-F5344CB8AC3E}">
        <p14:creationId xmlns:p14="http://schemas.microsoft.com/office/powerpoint/2010/main" val="165759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649913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  W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   V 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-</a:t>
            </a:r>
            <a:r>
              <a:rPr lang="zh-CN" altLang="en-US" b="1" dirty="0" smtClean="0">
                <a:latin typeface="Times New Roman" pitchFamily="18" charset="0"/>
              </a:rPr>
              <a:t>子空间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en-US" altLang="zh-CN" b="1" baseline="-300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231043" name="AutoShape 3"/>
          <p:cNvSpPr>
            <a:spLocks noChangeArrowheads="1"/>
          </p:cNvSpPr>
          <p:nvPr/>
        </p:nvSpPr>
        <p:spPr bwMode="auto">
          <a:xfrm>
            <a:off x="1116013" y="2133600"/>
            <a:ext cx="2808287" cy="792163"/>
          </a:xfrm>
          <a:prstGeom prst="roundRect">
            <a:avLst>
              <a:gd name="adj" fmla="val 32352"/>
            </a:avLst>
          </a:prstGeom>
          <a:solidFill>
            <a:srgbClr val="FF0000">
              <a:alpha val="30980"/>
            </a:srgbClr>
          </a:solidFill>
          <a:ln w="50800" algn="ctr">
            <a:noFill/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231044" name="AutoShape 4"/>
          <p:cNvSpPr>
            <a:spLocks noChangeArrowheads="1"/>
          </p:cNvSpPr>
          <p:nvPr/>
        </p:nvSpPr>
        <p:spPr bwMode="auto">
          <a:xfrm>
            <a:off x="971550" y="4437063"/>
            <a:ext cx="1873250" cy="792162"/>
          </a:xfrm>
          <a:prstGeom prst="roundRect">
            <a:avLst>
              <a:gd name="adj" fmla="val 32352"/>
            </a:avLst>
          </a:prstGeom>
          <a:solidFill>
            <a:srgbClr val="FF0000">
              <a:alpha val="30196"/>
            </a:srgbClr>
          </a:solidFill>
          <a:ln w="50800" algn="ctr">
            <a:noFill/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231045" name="Rectangle 5"/>
          <p:cNvSpPr>
            <a:spLocks noChangeArrowheads="1"/>
          </p:cNvSpPr>
          <p:nvPr/>
        </p:nvSpPr>
        <p:spPr bwMode="auto">
          <a:xfrm>
            <a:off x="4356100" y="3141663"/>
            <a:ext cx="2736850" cy="2087562"/>
          </a:xfrm>
          <a:prstGeom prst="rect">
            <a:avLst/>
          </a:prstGeom>
          <a:solidFill>
            <a:srgbClr val="FF0000">
              <a:alpha val="30196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231046" name="Rectangle 6"/>
          <p:cNvSpPr>
            <a:spLocks noChangeArrowheads="1"/>
          </p:cNvSpPr>
          <p:nvPr/>
        </p:nvSpPr>
        <p:spPr bwMode="auto">
          <a:xfrm>
            <a:off x="7092950" y="5229225"/>
            <a:ext cx="1725613" cy="1368425"/>
          </a:xfrm>
          <a:prstGeom prst="rect">
            <a:avLst/>
          </a:prstGeom>
          <a:solidFill>
            <a:srgbClr val="0000FF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231047" name="AutoShape 7"/>
          <p:cNvSpPr>
            <a:spLocks noChangeArrowheads="1"/>
          </p:cNvSpPr>
          <p:nvPr/>
        </p:nvSpPr>
        <p:spPr bwMode="auto">
          <a:xfrm>
            <a:off x="3924300" y="2133600"/>
            <a:ext cx="1871663" cy="792163"/>
          </a:xfrm>
          <a:prstGeom prst="roundRect">
            <a:avLst>
              <a:gd name="adj" fmla="val 32352"/>
            </a:avLst>
          </a:prstGeom>
          <a:solidFill>
            <a:srgbClr val="0000FF">
              <a:alpha val="30980"/>
            </a:srgbClr>
          </a:solidFill>
          <a:ln w="50800" algn="ctr">
            <a:noFill/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231048" name="AutoShape 8"/>
          <p:cNvSpPr>
            <a:spLocks noChangeArrowheads="1"/>
          </p:cNvSpPr>
          <p:nvPr/>
        </p:nvSpPr>
        <p:spPr bwMode="auto">
          <a:xfrm>
            <a:off x="2843213" y="4437063"/>
            <a:ext cx="1295400" cy="792162"/>
          </a:xfrm>
          <a:prstGeom prst="roundRect">
            <a:avLst>
              <a:gd name="adj" fmla="val 32352"/>
            </a:avLst>
          </a:prstGeom>
          <a:solidFill>
            <a:srgbClr val="0000FF">
              <a:alpha val="30980"/>
            </a:srgbClr>
          </a:solidFill>
          <a:ln w="50800" algn="ctr">
            <a:noFill/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graphicFrame>
        <p:nvGraphicFramePr>
          <p:cNvPr id="6231050" name="Object 10"/>
          <p:cNvGraphicFramePr>
            <a:graphicFrameLocks noChangeAspect="1"/>
          </p:cNvGraphicFramePr>
          <p:nvPr/>
        </p:nvGraphicFramePr>
        <p:xfrm>
          <a:off x="900113" y="2205038"/>
          <a:ext cx="5137150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28" name="公式" r:id="rId3" imgW="1942920" imgH="228600" progId="Equation.3">
                  <p:embed/>
                </p:oleObj>
              </mc:Choice>
              <mc:Fallback>
                <p:oleObj name="公式" r:id="rId3" imgW="19429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205038"/>
                        <a:ext cx="5137150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31051" name="Rectangle 11"/>
          <p:cNvSpPr>
            <a:spLocks noChangeArrowheads="1"/>
          </p:cNvSpPr>
          <p:nvPr/>
        </p:nvSpPr>
        <p:spPr bwMode="auto">
          <a:xfrm>
            <a:off x="3851275" y="1268413"/>
            <a:ext cx="2016125" cy="647700"/>
          </a:xfrm>
          <a:prstGeom prst="rect">
            <a:avLst/>
          </a:prstGeom>
          <a:solidFill>
            <a:schemeClr val="bg1"/>
          </a:solidFill>
          <a:ln w="38100" algn="ctr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231052" name="AutoShape 12"/>
          <p:cNvSpPr>
            <a:spLocks/>
          </p:cNvSpPr>
          <p:nvPr/>
        </p:nvSpPr>
        <p:spPr bwMode="auto">
          <a:xfrm rot="5400000">
            <a:off x="2505076" y="168275"/>
            <a:ext cx="246062" cy="2160587"/>
          </a:xfrm>
          <a:prstGeom prst="leftBrace">
            <a:avLst>
              <a:gd name="adj1" fmla="val 73172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231053" name="Rectangle 13"/>
          <p:cNvSpPr>
            <a:spLocks noChangeArrowheads="1"/>
          </p:cNvSpPr>
          <p:nvPr/>
        </p:nvSpPr>
        <p:spPr bwMode="auto">
          <a:xfrm>
            <a:off x="6516688" y="1268413"/>
            <a:ext cx="2232025" cy="5191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kumimoji="0" lang="en-US" altLang="zh-CN" sz="2800">
                <a:solidFill>
                  <a:srgbClr val="000000"/>
                </a:solidFill>
                <a:latin typeface="Arial" pitchFamily="34" charset="0"/>
              </a:rPr>
              <a:t>A</a:t>
            </a:r>
            <a:r>
              <a:rPr kumimoji="0" lang="en-US" altLang="zh-CN" sz="2800">
                <a:solidFill>
                  <a:srgbClr val="000000"/>
                </a:solidFill>
                <a:latin typeface="Arial" pitchFamily="34" charset="0"/>
                <a:sym typeface="Euclid Math One" pitchFamily="18" charset="2"/>
              </a:rPr>
              <a:t> </a:t>
            </a:r>
            <a:r>
              <a:rPr kumimoji="0" lang="en-US" altLang="zh-CN" sz="2800">
                <a:solidFill>
                  <a:srgbClr val="000000"/>
                </a:solidFill>
                <a:latin typeface="Arial" pitchFamily="34" charset="0"/>
              </a:rPr>
              <a:t>|</a:t>
            </a:r>
            <a:r>
              <a:rPr kumimoji="0" lang="en-US" altLang="zh-CN" sz="2800">
                <a:solidFill>
                  <a:srgbClr val="000000"/>
                </a:solidFill>
                <a:latin typeface="Times New Roman" pitchFamily="18" charset="0"/>
              </a:rPr>
              <a:t> W </a:t>
            </a:r>
            <a:r>
              <a:rPr kumimoji="0" lang="zh-CN" altLang="en-US" sz="2800">
                <a:solidFill>
                  <a:srgbClr val="000000"/>
                </a:solidFill>
                <a:latin typeface="Times New Roman" pitchFamily="18" charset="0"/>
              </a:rPr>
              <a:t>矩阵</a:t>
            </a:r>
          </a:p>
        </p:txBody>
      </p:sp>
      <p:cxnSp>
        <p:nvCxnSpPr>
          <p:cNvPr id="6231055" name="AutoShape 15"/>
          <p:cNvCxnSpPr>
            <a:cxnSpLocks noChangeShapeType="1"/>
            <a:stCxn id="6231053" idx="2"/>
            <a:endCxn id="6231045" idx="0"/>
          </p:cNvCxnSpPr>
          <p:nvPr/>
        </p:nvCxnSpPr>
        <p:spPr bwMode="auto">
          <a:xfrm rot="5400000">
            <a:off x="6011069" y="1500981"/>
            <a:ext cx="1335088" cy="1908175"/>
          </a:xfrm>
          <a:prstGeom prst="curvedConnector3">
            <a:avLst>
              <a:gd name="adj1" fmla="val 63495"/>
            </a:avLst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</p:spPr>
      </p:cxnSp>
      <p:sp>
        <p:nvSpPr>
          <p:cNvPr id="6231057" name="Rectangle 17"/>
          <p:cNvSpPr>
            <a:spLocks noChangeArrowheads="1"/>
          </p:cNvSpPr>
          <p:nvPr/>
        </p:nvSpPr>
        <p:spPr bwMode="auto">
          <a:xfrm>
            <a:off x="1692275" y="6092825"/>
            <a:ext cx="1800225" cy="5191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kumimoji="0" lang="en-US" altLang="zh-CN" sz="2800">
                <a:solidFill>
                  <a:srgbClr val="000000"/>
                </a:solidFill>
                <a:latin typeface="Arial" pitchFamily="34" charset="0"/>
              </a:rPr>
              <a:t>A</a:t>
            </a:r>
            <a:r>
              <a:rPr kumimoji="0" lang="en-US" altLang="zh-CN" sz="2800">
                <a:solidFill>
                  <a:srgbClr val="000000"/>
                </a:solidFill>
                <a:sym typeface="Symbol" pitchFamily="18" charset="2"/>
              </a:rPr>
              <a:t></a:t>
            </a:r>
            <a:r>
              <a:rPr kumimoji="0" lang="en-US" altLang="zh-CN" sz="2800">
                <a:solidFill>
                  <a:srgbClr val="000000"/>
                </a:solidFill>
                <a:latin typeface="Arial" pitchFamily="34" charset="0"/>
                <a:sym typeface="Euclid Math One" pitchFamily="18" charset="2"/>
              </a:rPr>
              <a:t> </a:t>
            </a:r>
            <a:r>
              <a:rPr kumimoji="0" lang="zh-CN" altLang="en-US" sz="2800">
                <a:solidFill>
                  <a:srgbClr val="000000"/>
                </a:solidFill>
                <a:latin typeface="Times New Roman" pitchFamily="18" charset="0"/>
              </a:rPr>
              <a:t>矩阵</a:t>
            </a:r>
          </a:p>
        </p:txBody>
      </p:sp>
      <p:cxnSp>
        <p:nvCxnSpPr>
          <p:cNvPr id="6231058" name="AutoShape 18"/>
          <p:cNvCxnSpPr>
            <a:cxnSpLocks noChangeShapeType="1"/>
            <a:stCxn id="6231057" idx="3"/>
            <a:endCxn id="6231046" idx="1"/>
          </p:cNvCxnSpPr>
          <p:nvPr/>
        </p:nvCxnSpPr>
        <p:spPr bwMode="auto">
          <a:xfrm flipV="1">
            <a:off x="3492500" y="5913438"/>
            <a:ext cx="3581400" cy="439737"/>
          </a:xfrm>
          <a:prstGeom prst="curvedConnector3">
            <a:avLst>
              <a:gd name="adj1" fmla="val 43745"/>
            </a:avLst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</p:spPr>
      </p:cxnSp>
      <p:graphicFrame>
        <p:nvGraphicFramePr>
          <p:cNvPr id="6231060" name="Object 20"/>
          <p:cNvGraphicFramePr>
            <a:graphicFrameLocks noChangeAspect="1"/>
          </p:cNvGraphicFramePr>
          <p:nvPr/>
        </p:nvGraphicFramePr>
        <p:xfrm>
          <a:off x="488950" y="3141663"/>
          <a:ext cx="8540750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29" name="公式" r:id="rId5" imgW="3213000" imgH="1168200" progId="Equation.3">
                  <p:embed/>
                </p:oleObj>
              </mc:Choice>
              <mc:Fallback>
                <p:oleObj name="公式" r:id="rId5" imgW="3213000" imgH="116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3141663"/>
                        <a:ext cx="8540750" cy="346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590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31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31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2000"/>
                                        <p:tgtEl>
                                          <p:spTgt spid="6231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3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23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623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623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623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231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231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31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231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1000"/>
                                        <p:tgtEl>
                                          <p:spTgt spid="623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623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623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231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231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31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31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623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1043" grpId="0" animBg="1"/>
      <p:bldP spid="6231044" grpId="0" animBg="1"/>
      <p:bldP spid="6231045" grpId="0" animBg="1"/>
      <p:bldP spid="6231046" grpId="0" animBg="1"/>
      <p:bldP spid="6231047" grpId="0" animBg="1"/>
      <p:bldP spid="6231048" grpId="0" animBg="1"/>
      <p:bldP spid="6231051" grpId="0" animBg="1"/>
      <p:bldP spid="6231052" grpId="0" animBg="1"/>
      <p:bldP spid="6231053" grpId="0"/>
      <p:bldP spid="6231057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诱导变换 </a:t>
            </a:r>
            <a:r>
              <a:rPr lang="en-US" altLang="zh-CN" b="1" dirty="0" smtClean="0"/>
              <a:t>A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+ W </a:t>
            </a:r>
            <a:r>
              <a:rPr lang="en-US" altLang="zh-CN" dirty="0" smtClean="0">
                <a:latin typeface="Euclid Extra"/>
                <a:sym typeface="MT Extra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 + W </a:t>
            </a:r>
            <a:r>
              <a:rPr lang="zh-CN" altLang="en-US" b="1" dirty="0" smtClean="0">
                <a:latin typeface="Times New Roman" pitchFamily="18" charset="0"/>
              </a:rPr>
              <a:t>在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/ </a:t>
            </a:r>
            <a:r>
              <a:rPr lang="en-US" altLang="zh-CN" b="1" dirty="0" smtClean="0">
                <a:latin typeface="Times New Roman" pitchFamily="18" charset="0"/>
              </a:rPr>
              <a:t>W </a:t>
            </a:r>
            <a:r>
              <a:rPr lang="zh-CN" altLang="en-US" b="1" dirty="0" smtClean="0">
                <a:latin typeface="Times New Roman" pitchFamily="18" charset="0"/>
              </a:rPr>
              <a:t>的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基底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W 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W </a:t>
            </a:r>
            <a:r>
              <a:rPr lang="zh-CN" altLang="en-US" b="1" dirty="0" smtClean="0">
                <a:latin typeface="Times New Roman" pitchFamily="18" charset="0"/>
              </a:rPr>
              <a:t>下的矩阵是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/>
              <a:t>A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+ W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W </a:t>
            </a:r>
            <a:r>
              <a:rPr lang="en-US" altLang="zh-CN" b="1" dirty="0" smtClean="0">
                <a:latin typeface="Times New Roman" pitchFamily="18" charset="0"/>
              </a:rPr>
              <a:t>)  =  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W  </a:t>
            </a:r>
            <a:r>
              <a:rPr lang="en-US" altLang="zh-CN" b="1" dirty="0" smtClean="0"/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W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=  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+ W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W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/>
              <a:t>  </a:t>
            </a:r>
          </a:p>
        </p:txBody>
      </p:sp>
      <p:graphicFrame>
        <p:nvGraphicFramePr>
          <p:cNvPr id="6231060" name="Object 20"/>
          <p:cNvGraphicFramePr>
            <a:graphicFrameLocks noChangeAspect="1"/>
          </p:cNvGraphicFramePr>
          <p:nvPr/>
        </p:nvGraphicFramePr>
        <p:xfrm>
          <a:off x="5868144" y="3933056"/>
          <a:ext cx="1853868" cy="1404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52" name="公式" r:id="rId3" imgW="711000" imgH="482400" progId="Equation.3">
                  <p:embed/>
                </p:oleObj>
              </mc:Choice>
              <mc:Fallback>
                <p:oleObj name="公式" r:id="rId3" imgW="7110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3933056"/>
                        <a:ext cx="1853868" cy="14045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8823" name="Freeform 7"/>
          <p:cNvSpPr>
            <a:spLocks/>
          </p:cNvSpPr>
          <p:nvPr/>
        </p:nvSpPr>
        <p:spPr bwMode="auto">
          <a:xfrm>
            <a:off x="6372225" y="2060575"/>
            <a:ext cx="515938" cy="1728788"/>
          </a:xfrm>
          <a:custGeom>
            <a:avLst/>
            <a:gdLst>
              <a:gd name="T0" fmla="*/ 0 w 325"/>
              <a:gd name="T1" fmla="*/ 0 h 1089"/>
              <a:gd name="T2" fmla="*/ 2147483647 w 325"/>
              <a:gd name="T3" fmla="*/ 2147483647 h 1089"/>
              <a:gd name="T4" fmla="*/ 2147483647 w 325"/>
              <a:gd name="T5" fmla="*/ 2147483647 h 1089"/>
              <a:gd name="T6" fmla="*/ 0 60000 65536"/>
              <a:gd name="T7" fmla="*/ 0 60000 65536"/>
              <a:gd name="T8" fmla="*/ 0 60000 65536"/>
              <a:gd name="T9" fmla="*/ 0 w 325"/>
              <a:gd name="T10" fmla="*/ 0 h 1089"/>
              <a:gd name="T11" fmla="*/ 325 w 325"/>
              <a:gd name="T12" fmla="*/ 1089 h 10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5" h="1089">
                <a:moveTo>
                  <a:pt x="0" y="0"/>
                </a:moveTo>
                <a:cubicBezTo>
                  <a:pt x="109" y="68"/>
                  <a:pt x="219" y="136"/>
                  <a:pt x="272" y="318"/>
                </a:cubicBezTo>
                <a:cubicBezTo>
                  <a:pt x="325" y="500"/>
                  <a:pt x="321" y="794"/>
                  <a:pt x="318" y="1089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graphicFrame>
        <p:nvGraphicFramePr>
          <p:cNvPr id="2" name="Object 20"/>
          <p:cNvGraphicFramePr>
            <a:graphicFrameLocks noChangeAspect="1"/>
          </p:cNvGraphicFramePr>
          <p:nvPr/>
        </p:nvGraphicFramePr>
        <p:xfrm>
          <a:off x="1259632" y="5805264"/>
          <a:ext cx="6953250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53" name="公式" r:id="rId5" imgW="2616120" imgH="228600" progId="Equation.3">
                  <p:embed/>
                </p:oleObj>
              </mc:Choice>
              <mc:Fallback>
                <p:oleObj name="公式" r:id="rId5" imgW="2616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5805264"/>
                        <a:ext cx="6953250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454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18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231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31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823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51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55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定理</a:t>
            </a:r>
            <a:r>
              <a:rPr lang="en-US" altLang="zh-CN" b="1" dirty="0" smtClean="0">
                <a:latin typeface="Times New Roman" pitchFamily="18" charset="0"/>
              </a:rPr>
              <a:t>: 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</a:rPr>
              <a:t>W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-</a:t>
            </a:r>
            <a:r>
              <a:rPr lang="zh-CN" altLang="en-US" b="1" dirty="0" smtClean="0">
                <a:latin typeface="Times New Roman" pitchFamily="18" charset="0"/>
              </a:rPr>
              <a:t>子空间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将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W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的基</a:t>
            </a:r>
          </a:p>
          <a:p>
            <a:pPr eaLnBrk="1" hangingPunct="1">
              <a:lnSpc>
                <a:spcPct val="15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扩充成全空间</a:t>
            </a:r>
            <a:r>
              <a:rPr lang="zh-CN" altLang="en-US" b="1" dirty="0" smtClean="0">
                <a:latin typeface="Times New Roman" pitchFamily="18" charset="0"/>
              </a:rPr>
              <a:t>的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基</a:t>
            </a:r>
            <a:endParaRPr lang="zh-CN" altLang="en-US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         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. 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则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Euclid Math One" pitchFamily="18" charset="2"/>
                <a:sym typeface="Euclid Math One" pitchFamily="18" charset="2"/>
              </a:rPr>
              <a:t>在此基底下的矩阵具有形式                  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是限制变换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sym typeface="Euclid Math One" pitchFamily="18" charset="2"/>
              </a:rPr>
              <a:t> </a:t>
            </a:r>
            <a:r>
              <a:rPr lang="en-US" altLang="zh-CN" b="1" dirty="0" smtClean="0"/>
              <a:t>| W </a:t>
            </a:r>
            <a:r>
              <a:rPr lang="zh-CN" altLang="en-US" b="1" dirty="0" smtClean="0">
                <a:latin typeface="Times New Roman" pitchFamily="18" charset="0"/>
              </a:rPr>
              <a:t>在 </a:t>
            </a:r>
            <a:r>
              <a:rPr lang="en-US" altLang="zh-CN" b="1" dirty="0" smtClean="0">
                <a:latin typeface="Times New Roman" pitchFamily="18" charset="0"/>
              </a:rPr>
              <a:t>{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} </a:t>
            </a:r>
            <a:r>
              <a:rPr lang="zh-CN" altLang="en-US" b="1" dirty="0" smtClean="0">
                <a:latin typeface="Times New Roman" pitchFamily="18" charset="0"/>
              </a:rPr>
              <a:t>下的矩阵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5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是诱导变换 </a:t>
            </a:r>
            <a:r>
              <a:rPr lang="en-US" altLang="zh-CN" b="1" dirty="0" smtClean="0"/>
              <a:t>A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 </a:t>
            </a:r>
            <a:r>
              <a:rPr lang="zh-CN" altLang="en-US" b="1" dirty="0" smtClean="0">
                <a:latin typeface="Times New Roman" pitchFamily="18" charset="0"/>
              </a:rPr>
              <a:t>在 </a:t>
            </a:r>
            <a:r>
              <a:rPr lang="en-US" altLang="zh-CN" b="1" dirty="0" smtClean="0">
                <a:latin typeface="Times New Roman" pitchFamily="18" charset="0"/>
              </a:rPr>
              <a:t>{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j </a:t>
            </a:r>
            <a:r>
              <a:rPr lang="en-US" altLang="zh-CN" b="1" dirty="0" smtClean="0">
                <a:latin typeface="Times New Roman" pitchFamily="18" charset="0"/>
              </a:rPr>
              <a:t>+ W } </a:t>
            </a:r>
            <a:r>
              <a:rPr lang="zh-CN" altLang="en-US" b="1" dirty="0" smtClean="0">
                <a:latin typeface="Times New Roman" pitchFamily="18" charset="0"/>
              </a:rPr>
              <a:t>下的矩阵</a:t>
            </a:r>
            <a:r>
              <a:rPr lang="en-US" altLang="zh-CN" b="1" dirty="0" smtClean="0">
                <a:latin typeface="Times New Roman" pitchFamily="18" charset="0"/>
              </a:rPr>
              <a:t>. </a:t>
            </a:r>
          </a:p>
        </p:txBody>
      </p:sp>
      <p:graphicFrame>
        <p:nvGraphicFramePr>
          <p:cNvPr id="40962" name="Object 5"/>
          <p:cNvGraphicFramePr>
            <a:graphicFrameLocks noChangeAspect="1"/>
          </p:cNvGraphicFramePr>
          <p:nvPr/>
        </p:nvGraphicFramePr>
        <p:xfrm>
          <a:off x="6659563" y="2852738"/>
          <a:ext cx="1727200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49" name="公式" r:id="rId3" imgW="685800" imgH="482400" progId="Equation.3">
                  <p:embed/>
                </p:oleObj>
              </mc:Choice>
              <mc:Fallback>
                <p:oleObj name="公式" r:id="rId3" imgW="6858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2852738"/>
                        <a:ext cx="1727200" cy="1355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246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5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235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5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235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反之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在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基底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下的矩阵是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                             , 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则 </a:t>
            </a:r>
            <a:r>
              <a:rPr lang="en-US" altLang="zh-CN" b="1" dirty="0" smtClean="0">
                <a:latin typeface="Times New Roman" pitchFamily="18" charset="0"/>
              </a:rPr>
              <a:t>W = &lt;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 </a:t>
            </a:r>
            <a:r>
              <a:rPr lang="en-US" altLang="zh-CN" b="1" dirty="0" smtClean="0">
                <a:latin typeface="Times New Roman" pitchFamily="18" charset="0"/>
              </a:rPr>
              <a:t>&gt;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/>
              <a:t>A </a:t>
            </a:r>
            <a:r>
              <a:rPr lang="zh-CN" altLang="en-US" b="1" dirty="0" smtClean="0">
                <a:latin typeface="Times New Roman" pitchFamily="18" charset="0"/>
              </a:rPr>
              <a:t>的不变子空间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sym typeface="Euclid Math One" pitchFamily="18" charset="2"/>
              </a:rPr>
              <a:t> </a:t>
            </a:r>
            <a:r>
              <a:rPr lang="en-US" altLang="zh-CN" b="1" dirty="0" smtClean="0"/>
              <a:t>| </a:t>
            </a:r>
            <a:r>
              <a:rPr lang="en-US" altLang="zh-CN" b="1" dirty="0" smtClean="0">
                <a:latin typeface="Times New Roman" pitchFamily="18" charset="0"/>
              </a:rPr>
              <a:t>W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在基 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下的矩阵为 </a:t>
            </a:r>
            <a:r>
              <a:rPr lang="en-US" altLang="zh-CN" b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;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诱导变换 </a:t>
            </a:r>
            <a:r>
              <a:rPr lang="en-US" altLang="zh-CN" b="1" dirty="0" smtClean="0"/>
              <a:t>A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 </a:t>
            </a:r>
            <a:r>
              <a:rPr lang="zh-CN" altLang="en-US" b="1" dirty="0" smtClean="0">
                <a:latin typeface="Times New Roman" pitchFamily="18" charset="0"/>
              </a:rPr>
              <a:t>在 </a:t>
            </a:r>
            <a:r>
              <a:rPr lang="en-US" altLang="zh-CN" b="1" dirty="0" smtClean="0">
                <a:latin typeface="Times New Roman" pitchFamily="18" charset="0"/>
              </a:rPr>
              <a:t>{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j </a:t>
            </a:r>
            <a:r>
              <a:rPr lang="en-US" altLang="zh-CN" b="1" dirty="0" smtClean="0">
                <a:latin typeface="Times New Roman" pitchFamily="18" charset="0"/>
              </a:rPr>
              <a:t>+ W } </a:t>
            </a:r>
            <a:r>
              <a:rPr lang="zh-CN" altLang="en-US" b="1" dirty="0" smtClean="0">
                <a:latin typeface="Times New Roman" pitchFamily="18" charset="0"/>
              </a:rPr>
              <a:t>下的矩阵为 </a:t>
            </a:r>
            <a:r>
              <a:rPr lang="en-US" altLang="zh-CN" b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  <a:endParaRPr lang="en-US" altLang="zh-CN" b="1" baseline="-30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baseline="-300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41986" name="Object 19"/>
          <p:cNvGraphicFramePr>
            <a:graphicFrameLocks noChangeAspect="1"/>
          </p:cNvGraphicFramePr>
          <p:nvPr/>
        </p:nvGraphicFramePr>
        <p:xfrm>
          <a:off x="3132138" y="1628775"/>
          <a:ext cx="1816100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73" name="公式" r:id="rId3" imgW="685800" imgH="482400" progId="Equation.3">
                  <p:embed/>
                </p:oleObj>
              </mc:Choice>
              <mc:Fallback>
                <p:oleObj name="公式" r:id="rId3" imgW="6858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628775"/>
                        <a:ext cx="1816100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8" name="Rectangle 22"/>
          <p:cNvSpPr>
            <a:spLocks noChangeArrowheads="1"/>
          </p:cNvSpPr>
          <p:nvPr/>
        </p:nvSpPr>
        <p:spPr bwMode="auto">
          <a:xfrm>
            <a:off x="5076825" y="2060575"/>
            <a:ext cx="3384550" cy="57943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为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r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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r </a:t>
            </a: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子阵</a:t>
            </a:r>
          </a:p>
        </p:txBody>
      </p:sp>
    </p:spTree>
    <p:extLst>
      <p:ext uri="{BB962C8B-B14F-4D97-AF65-F5344CB8AC3E}">
        <p14:creationId xmlns:p14="http://schemas.microsoft.com/office/powerpoint/2010/main" val="353323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在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基底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4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下的矩阵是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                   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从中可以看出哪些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-</a:t>
            </a:r>
            <a:r>
              <a:rPr lang="zh-CN" altLang="en-US" b="1" dirty="0" smtClean="0">
                <a:latin typeface="Times New Roman" pitchFamily="18" charset="0"/>
              </a:rPr>
              <a:t>子空间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?</a:t>
            </a:r>
            <a:endParaRPr lang="en-US" altLang="zh-CN" b="1" baseline="-300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43010" name="Object 3"/>
          <p:cNvGraphicFramePr>
            <a:graphicFrameLocks noChangeAspect="1"/>
          </p:cNvGraphicFramePr>
          <p:nvPr/>
        </p:nvGraphicFramePr>
        <p:xfrm>
          <a:off x="827088" y="1916113"/>
          <a:ext cx="3500437" cy="244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24" name="公式" r:id="rId3" imgW="1460160" imgH="914400" progId="Equation.3">
                  <p:embed/>
                </p:oleObj>
              </mc:Choice>
              <mc:Fallback>
                <p:oleObj name="公式" r:id="rId3" imgW="146016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916113"/>
                        <a:ext cx="3500437" cy="244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18756" name="Object 4"/>
          <p:cNvGraphicFramePr>
            <a:graphicFrameLocks noChangeAspect="1"/>
          </p:cNvGraphicFramePr>
          <p:nvPr/>
        </p:nvGraphicFramePr>
        <p:xfrm>
          <a:off x="4859338" y="1916113"/>
          <a:ext cx="3500437" cy="244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25" name="公式" r:id="rId5" imgW="1460160" imgH="914400" progId="Equation.3">
                  <p:embed/>
                </p:oleObj>
              </mc:Choice>
              <mc:Fallback>
                <p:oleObj name="公式" r:id="rId5" imgW="146016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1916113"/>
                        <a:ext cx="3500437" cy="244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43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8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218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66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00213"/>
            <a:ext cx="8229600" cy="468153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400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上的线性变换</a:t>
            </a:r>
            <a:r>
              <a:rPr lang="en-US" altLang="zh-CN" b="1" dirty="0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到哪里找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-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不变</a:t>
            </a:r>
            <a:r>
              <a:rPr lang="zh-CN" altLang="en-US" b="1" dirty="0" smtClean="0">
                <a:latin typeface="Times New Roman" pitchFamily="18" charset="0"/>
              </a:rPr>
              <a:t>子空间</a:t>
            </a:r>
            <a:r>
              <a:rPr lang="en-US" altLang="zh-CN" b="1" dirty="0" smtClean="0">
                <a:latin typeface="Times New Roman" pitchFamily="18" charset="0"/>
              </a:rPr>
              <a:t> ?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</a:rPr>
              <a:t>:     { 0 } ,  V,   Ker </a:t>
            </a:r>
            <a:r>
              <a:rPr lang="en-US" altLang="zh-CN" b="1" dirty="0" smtClean="0"/>
              <a:t>A  </a:t>
            </a:r>
            <a:r>
              <a:rPr lang="zh-CN" altLang="en-US" b="1" dirty="0" smtClean="0">
                <a:latin typeface="Times New Roman" pitchFamily="18" charset="0"/>
              </a:rPr>
              <a:t>与 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dirty="0" smtClean="0"/>
              <a:t> A</a:t>
            </a:r>
            <a:r>
              <a:rPr lang="en-US" altLang="zh-CN" b="1" dirty="0" smtClean="0">
                <a:latin typeface="Times New Roman" pitchFamily="18" charset="0"/>
              </a:rPr>
              <a:t> 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Ker 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b="1" dirty="0" smtClean="0"/>
              <a:t>I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) ,  Ker 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b="1" dirty="0" smtClean="0"/>
              <a:t>I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, …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           </a:t>
            </a:r>
            <a:r>
              <a:rPr lang="en-US" altLang="zh-CN" b="1" dirty="0" smtClean="0">
                <a:latin typeface="Times New Roman" pitchFamily="18" charset="0"/>
              </a:rPr>
              <a:t>Ker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( </a:t>
            </a:r>
            <a:r>
              <a:rPr lang="en-US" altLang="zh-CN" b="1" dirty="0" smtClean="0"/>
              <a:t>A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="1" dirty="0" smtClean="0">
                <a:latin typeface="Times New Roman" pitchFamily="18" charset="0"/>
              </a:rPr>
              <a:t> ,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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( x )  K[ x ]…</a:t>
            </a:r>
          </a:p>
        </p:txBody>
      </p:sp>
      <p:pic>
        <p:nvPicPr>
          <p:cNvPr id="211971" name="Picture 3" descr="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1972" name="Rectangle 4"/>
          <p:cNvSpPr>
            <a:spLocks noChangeArrowheads="1"/>
          </p:cNvSpPr>
          <p:nvPr/>
        </p:nvSpPr>
        <p:spPr bwMode="auto">
          <a:xfrm>
            <a:off x="2916238" y="188913"/>
            <a:ext cx="3500437" cy="7016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kumimoji="0" lang="zh-CN" altLang="en-US" sz="4000">
                <a:solidFill>
                  <a:srgbClr val="FFFFFF"/>
                </a:solidFill>
              </a:rPr>
              <a:t>不变子空间</a:t>
            </a:r>
          </a:p>
        </p:txBody>
      </p:sp>
    </p:spTree>
    <p:extLst>
      <p:ext uri="{BB962C8B-B14F-4D97-AF65-F5344CB8AC3E}">
        <p14:creationId xmlns:p14="http://schemas.microsoft.com/office/powerpoint/2010/main" val="297612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78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5107" name="Rectangle 3"/>
          <p:cNvSpPr>
            <a:spLocks noChangeArrowheads="1"/>
          </p:cNvSpPr>
          <p:nvPr/>
        </p:nvSpPr>
        <p:spPr bwMode="auto">
          <a:xfrm>
            <a:off x="2339975" y="692150"/>
            <a:ext cx="3598863" cy="649288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5295110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引理</a:t>
            </a:r>
            <a:r>
              <a:rPr lang="en-US" altLang="zh-CN" b="1" dirty="0" smtClean="0">
                <a:latin typeface="Times New Roman" pitchFamily="18" charset="0"/>
              </a:rPr>
              <a:t>:   </a:t>
            </a:r>
            <a:r>
              <a:rPr lang="zh-CN" altLang="en-US" b="1" dirty="0" smtClean="0">
                <a:latin typeface="Times New Roman" pitchFamily="18" charset="0"/>
              </a:rPr>
              <a:t>若  </a:t>
            </a:r>
            <a:r>
              <a:rPr lang="en-US" altLang="zh-CN" b="1" dirty="0" smtClean="0">
                <a:latin typeface="Times New Roman" pitchFamily="18" charset="0"/>
              </a:rPr>
              <a:t>U , W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-</a:t>
            </a:r>
            <a:r>
              <a:rPr lang="zh-CN" altLang="en-US" b="1" dirty="0" smtClean="0">
                <a:latin typeface="Times New Roman" pitchFamily="18" charset="0"/>
              </a:rPr>
              <a:t>子空间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则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</a:t>
            </a:r>
            <a:r>
              <a:rPr lang="en-US" altLang="zh-CN" b="1" dirty="0" smtClean="0">
                <a:latin typeface="Times New Roman" pitchFamily="18" charset="0"/>
              </a:rPr>
              <a:t>U + W </a:t>
            </a:r>
            <a:r>
              <a:rPr lang="zh-CN" altLang="en-US" b="1" dirty="0" smtClean="0">
                <a:latin typeface="Times New Roman" pitchFamily="18" charset="0"/>
              </a:rPr>
              <a:t>与 </a:t>
            </a:r>
            <a:r>
              <a:rPr lang="en-US" altLang="zh-CN" b="1" dirty="0" smtClean="0">
                <a:latin typeface="Times New Roman" pitchFamily="18" charset="0"/>
              </a:rPr>
              <a:t>U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dirty="0" smtClean="0">
                <a:latin typeface="Times New Roman" pitchFamily="18" charset="0"/>
              </a:rPr>
              <a:t> W </a:t>
            </a:r>
            <a:r>
              <a:rPr lang="zh-CN" altLang="en-US" b="1" dirty="0" smtClean="0">
                <a:latin typeface="Times New Roman" pitchFamily="18" charset="0"/>
              </a:rPr>
              <a:t>也是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-</a:t>
            </a:r>
            <a:r>
              <a:rPr lang="zh-CN" altLang="en-US" b="1" dirty="0" smtClean="0">
                <a:latin typeface="Times New Roman" pitchFamily="18" charset="0"/>
              </a:rPr>
              <a:t>子空间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证</a:t>
            </a:r>
            <a:r>
              <a:rPr lang="en-US" altLang="zh-CN" b="1" dirty="0" smtClean="0">
                <a:latin typeface="Times New Roman" pitchFamily="18" charset="0"/>
              </a:rPr>
              <a:t>:  U + W </a:t>
            </a:r>
            <a:r>
              <a:rPr lang="zh-CN" altLang="en-US" b="1" dirty="0" smtClean="0">
                <a:latin typeface="Times New Roman" pitchFamily="18" charset="0"/>
              </a:rPr>
              <a:t>的每个元素都可写成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</a:t>
            </a:r>
            <a:r>
              <a:rPr lang="en-US" altLang="zh-CN" b="1" dirty="0" smtClean="0">
                <a:latin typeface="Times New Roman" pitchFamily="18" charset="0"/>
              </a:rPr>
              <a:t> 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</a:t>
            </a:r>
            <a:r>
              <a:rPr lang="zh-CN" altLang="en-US" b="1" dirty="0" smtClean="0">
                <a:latin typeface="Times New Roman" pitchFamily="18" charset="0"/>
              </a:rPr>
              <a:t>其中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 </a:t>
            </a:r>
            <a:r>
              <a:rPr lang="en-US" altLang="zh-CN" b="1" dirty="0" smtClean="0">
                <a:latin typeface="Times New Roman" pitchFamily="18" charset="0"/>
              </a:rPr>
              <a:t>U ,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 </a:t>
            </a:r>
            <a:r>
              <a:rPr lang="en-US" altLang="zh-CN" b="1" dirty="0" smtClean="0">
                <a:latin typeface="Times New Roman" pitchFamily="18" charset="0"/>
              </a:rPr>
              <a:t>W .  </a:t>
            </a:r>
            <a:r>
              <a:rPr lang="zh-CN" altLang="en-US" b="1" dirty="0" smtClean="0">
                <a:latin typeface="Times New Roman" pitchFamily="18" charset="0"/>
              </a:rPr>
              <a:t>由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/>
              <a:t>    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+ </a:t>
            </a:r>
            <a:r>
              <a:rPr lang="en-US" altLang="zh-CN" b="1" dirty="0" smtClean="0">
                <a:latin typeface="Times New Roman" pitchFamily="18" charset="0"/>
              </a:rPr>
              <a:t> ) =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</a:rPr>
              <a:t>  +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 </a:t>
            </a:r>
            <a:r>
              <a:rPr lang="en-US" altLang="zh-CN" b="1" dirty="0" smtClean="0">
                <a:latin typeface="Times New Roman" pitchFamily="18" charset="0"/>
              </a:rPr>
              <a:t>U + W</a:t>
            </a:r>
            <a:r>
              <a:rPr lang="en-US" altLang="zh-CN" sz="4000" b="1" dirty="0" smtClean="0">
                <a:latin typeface="Times New Roman" pitchFamily="18" charset="0"/>
              </a:rPr>
              <a:t> </a:t>
            </a:r>
            <a:endParaRPr lang="en-US" altLang="zh-CN" b="1" dirty="0" smtClean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/>
              <a:t>      </a:t>
            </a:r>
            <a:r>
              <a:rPr lang="zh-CN" altLang="en-US" b="1" dirty="0" smtClean="0"/>
              <a:t>知     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U + W 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 </a:t>
            </a:r>
            <a:r>
              <a:rPr lang="en-US" altLang="zh-CN" b="1" dirty="0" smtClean="0">
                <a:latin typeface="Times New Roman" pitchFamily="18" charset="0"/>
              </a:rPr>
              <a:t>U + W</a:t>
            </a:r>
            <a:r>
              <a:rPr lang="en-US" altLang="zh-CN" sz="4000" b="1" dirty="0" smtClean="0"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834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5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95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5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295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95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295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5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295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5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295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510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468313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400">
                <a:solidFill>
                  <a:schemeClr val="bg1"/>
                </a:solidFill>
              </a:rPr>
              <a:t>扁平形的齐次方程组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457200" y="1600200"/>
            <a:ext cx="8229600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None/>
            </a:pPr>
            <a:endParaRPr kumimoji="0" lang="zh-CN" altLang="zh-CN" sz="3600">
              <a:latin typeface="Times New Roman" pitchFamily="18" charset="0"/>
            </a:endParaRPr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468313" y="1916113"/>
            <a:ext cx="82296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FontTx/>
              <a:buNone/>
            </a:pPr>
            <a:r>
              <a:rPr kumimoji="0" lang="zh-CN" altLang="en-US">
                <a:latin typeface="Times New Roman" pitchFamily="18" charset="0"/>
              </a:rPr>
              <a:t> 在任意域上</a:t>
            </a:r>
            <a:r>
              <a:rPr kumimoji="0" lang="en-US" altLang="zh-CN">
                <a:latin typeface="Times New Roman" pitchFamily="18" charset="0"/>
              </a:rPr>
              <a:t>,  </a:t>
            </a:r>
            <a:r>
              <a:rPr kumimoji="0" lang="zh-CN" altLang="en-US">
                <a:latin typeface="Times New Roman" pitchFamily="18" charset="0"/>
              </a:rPr>
              <a:t>当未知量个数  </a:t>
            </a:r>
            <a:r>
              <a:rPr kumimoji="0" lang="en-US" altLang="zh-CN">
                <a:latin typeface="Times New Roman" pitchFamily="18" charset="0"/>
              </a:rPr>
              <a:t>&gt; </a:t>
            </a:r>
            <a:r>
              <a:rPr kumimoji="0" lang="zh-CN" altLang="en-US">
                <a:latin typeface="Times New Roman" pitchFamily="18" charset="0"/>
              </a:rPr>
              <a:t>方程个数时</a:t>
            </a:r>
            <a:r>
              <a:rPr kumimoji="0" lang="en-US" altLang="zh-CN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kumimoji="0" lang="zh-CN" altLang="en-US">
                <a:latin typeface="Times New Roman" pitchFamily="18" charset="0"/>
              </a:rPr>
              <a:t> 齐次线性方程组一定有非零解</a:t>
            </a:r>
            <a:endParaRPr kumimoji="0" lang="en-US" altLang="zh-CN">
              <a:latin typeface="Times New Roman" pitchFamily="18" charset="0"/>
            </a:endParaRPr>
          </a:p>
        </p:txBody>
      </p:sp>
      <p:sp>
        <p:nvSpPr>
          <p:cNvPr id="2423814" name="Rectangle 6"/>
          <p:cNvSpPr>
            <a:spLocks noChangeArrowheads="1"/>
          </p:cNvSpPr>
          <p:nvPr/>
        </p:nvSpPr>
        <p:spPr bwMode="auto">
          <a:xfrm>
            <a:off x="1403350" y="3500438"/>
            <a:ext cx="5473700" cy="2233612"/>
          </a:xfrm>
          <a:prstGeom prst="rect">
            <a:avLst/>
          </a:prstGeom>
          <a:solidFill>
            <a:srgbClr val="3366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423818" name="Rectangle 10"/>
          <p:cNvSpPr>
            <a:spLocks noChangeArrowheads="1"/>
          </p:cNvSpPr>
          <p:nvPr/>
        </p:nvSpPr>
        <p:spPr bwMode="auto">
          <a:xfrm>
            <a:off x="1403350" y="3500438"/>
            <a:ext cx="504825" cy="2233612"/>
          </a:xfrm>
          <a:prstGeom prst="rect">
            <a:avLst/>
          </a:prstGeom>
          <a:solidFill>
            <a:srgbClr val="00FF00">
              <a:alpha val="5294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423819" name="Rectangle 11"/>
          <p:cNvSpPr>
            <a:spLocks noChangeArrowheads="1"/>
          </p:cNvSpPr>
          <p:nvPr/>
        </p:nvSpPr>
        <p:spPr bwMode="auto">
          <a:xfrm>
            <a:off x="2411413" y="3500438"/>
            <a:ext cx="865187" cy="2233612"/>
          </a:xfrm>
          <a:prstGeom prst="rect">
            <a:avLst/>
          </a:prstGeom>
          <a:solidFill>
            <a:srgbClr val="00FF00">
              <a:alpha val="5294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423820" name="Rectangle 12"/>
          <p:cNvSpPr>
            <a:spLocks noChangeArrowheads="1"/>
          </p:cNvSpPr>
          <p:nvPr/>
        </p:nvSpPr>
        <p:spPr bwMode="auto">
          <a:xfrm>
            <a:off x="3924300" y="3500438"/>
            <a:ext cx="865188" cy="2233612"/>
          </a:xfrm>
          <a:prstGeom prst="rect">
            <a:avLst/>
          </a:prstGeom>
          <a:solidFill>
            <a:srgbClr val="00FF00">
              <a:alpha val="5294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423821" name="Rectangle 13"/>
          <p:cNvSpPr>
            <a:spLocks noChangeArrowheads="1"/>
          </p:cNvSpPr>
          <p:nvPr/>
        </p:nvSpPr>
        <p:spPr bwMode="auto">
          <a:xfrm>
            <a:off x="5364163" y="3500438"/>
            <a:ext cx="865187" cy="2233612"/>
          </a:xfrm>
          <a:prstGeom prst="rect">
            <a:avLst/>
          </a:prstGeom>
          <a:solidFill>
            <a:srgbClr val="00FF00">
              <a:alpha val="5294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423823" name="Rectangle 15"/>
          <p:cNvSpPr>
            <a:spLocks noChangeArrowheads="1"/>
          </p:cNvSpPr>
          <p:nvPr/>
        </p:nvSpPr>
        <p:spPr bwMode="auto">
          <a:xfrm>
            <a:off x="7164388" y="3500438"/>
            <a:ext cx="792162" cy="2233612"/>
          </a:xfrm>
          <a:prstGeom prst="rect">
            <a:avLst/>
          </a:prstGeom>
          <a:solidFill>
            <a:srgbClr val="3366FF">
              <a:alpha val="5294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2423824" name="Object 2"/>
          <p:cNvGraphicFramePr>
            <a:graphicFrameLocks noChangeAspect="1"/>
          </p:cNvGraphicFramePr>
          <p:nvPr/>
        </p:nvGraphicFramePr>
        <p:xfrm>
          <a:off x="1042988" y="3500438"/>
          <a:ext cx="6783387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67" name="公式" r:id="rId4" imgW="2082800" imgH="850900" progId="Equation.3">
                  <p:embed/>
                </p:oleObj>
              </mc:Choice>
              <mc:Fallback>
                <p:oleObj name="公式" r:id="rId4" imgW="2082800" imgH="850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500438"/>
                        <a:ext cx="6783387" cy="229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23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23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23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23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2423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2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2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2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2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23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42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3814" grpId="0" animBg="1"/>
      <p:bldP spid="2423814" grpId="1" animBg="1"/>
      <p:bldP spid="2423818" grpId="0" animBg="1"/>
      <p:bldP spid="2423819" grpId="0" animBg="1"/>
      <p:bldP spid="2423820" grpId="0" animBg="1"/>
      <p:bldP spid="2423821" grpId="0" animBg="1"/>
      <p:bldP spid="2423823" grpId="0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ChangeArrowheads="1"/>
          </p:cNvSpPr>
          <p:nvPr/>
        </p:nvSpPr>
        <p:spPr bwMode="auto">
          <a:xfrm>
            <a:off x="2339975" y="692150"/>
            <a:ext cx="3598863" cy="649288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172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引理</a:t>
            </a:r>
            <a:r>
              <a:rPr lang="en-US" altLang="zh-CN" b="1" smtClean="0">
                <a:latin typeface="Times New Roman" pitchFamily="18" charset="0"/>
              </a:rPr>
              <a:t>:   </a:t>
            </a:r>
            <a:r>
              <a:rPr lang="zh-CN" altLang="en-US" b="1" smtClean="0">
                <a:latin typeface="Times New Roman" pitchFamily="18" charset="0"/>
              </a:rPr>
              <a:t>若  </a:t>
            </a:r>
            <a:r>
              <a:rPr lang="en-US" altLang="zh-CN" b="1" smtClean="0">
                <a:latin typeface="Times New Roman" pitchFamily="18" charset="0"/>
              </a:rPr>
              <a:t>U , W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-</a:t>
            </a:r>
            <a:r>
              <a:rPr lang="zh-CN" altLang="en-US" b="1" smtClean="0">
                <a:latin typeface="Times New Roman" pitchFamily="18" charset="0"/>
              </a:rPr>
              <a:t>子空间 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则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</a:t>
            </a:r>
            <a:r>
              <a:rPr lang="en-US" altLang="zh-CN" b="1" smtClean="0">
                <a:latin typeface="Times New Roman" pitchFamily="18" charset="0"/>
              </a:rPr>
              <a:t>U + W </a:t>
            </a:r>
            <a:r>
              <a:rPr lang="zh-CN" altLang="en-US" b="1" smtClean="0">
                <a:latin typeface="Times New Roman" pitchFamily="18" charset="0"/>
              </a:rPr>
              <a:t>与 </a:t>
            </a:r>
            <a:r>
              <a:rPr lang="en-US" altLang="zh-CN" b="1" smtClean="0">
                <a:latin typeface="Times New Roman" pitchFamily="18" charset="0"/>
              </a:rPr>
              <a:t>U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W </a:t>
            </a:r>
            <a:r>
              <a:rPr lang="zh-CN" altLang="en-US" b="1" smtClean="0">
                <a:latin typeface="Times New Roman" pitchFamily="18" charset="0"/>
              </a:rPr>
              <a:t>也是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-</a:t>
            </a:r>
            <a:r>
              <a:rPr lang="zh-CN" altLang="en-US" b="1" smtClean="0">
                <a:latin typeface="Times New Roman" pitchFamily="18" charset="0"/>
              </a:rPr>
              <a:t>子空间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证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 </a:t>
            </a:r>
            <a:r>
              <a:rPr lang="en-US" altLang="zh-CN" b="1" smtClean="0">
                <a:latin typeface="Times New Roman" pitchFamily="18" charset="0"/>
              </a:rPr>
              <a:t>U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W ,  </a:t>
            </a:r>
            <a:r>
              <a:rPr lang="zh-CN" altLang="en-US" b="1" smtClean="0">
                <a:latin typeface="Times New Roman" pitchFamily="18" charset="0"/>
              </a:rPr>
              <a:t>则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/>
              <a:t>             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smtClean="0">
                <a:latin typeface="Times New Roman" pitchFamily="18" charset="0"/>
              </a:rPr>
              <a:t> U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且</a:t>
            </a:r>
            <a:r>
              <a:rPr lang="zh-CN" altLang="en-US" b="1" smtClean="0">
                <a:latin typeface="Times New Roman" pitchFamily="18" charset="0"/>
              </a:rPr>
              <a:t>   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smtClean="0">
                <a:latin typeface="Times New Roman" pitchFamily="18" charset="0"/>
              </a:rPr>
              <a:t> W</a:t>
            </a:r>
            <a:r>
              <a:rPr lang="en-US" altLang="zh-CN" sz="4000" b="1" smtClean="0">
                <a:latin typeface="Times New Roman" pitchFamily="18" charset="0"/>
              </a:rPr>
              <a:t> </a:t>
            </a:r>
            <a:endParaRPr lang="en-US" altLang="zh-CN" b="1" smtClean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/>
              <a:t>       </a:t>
            </a:r>
            <a:r>
              <a:rPr lang="zh-CN" altLang="en-US" b="1" smtClean="0"/>
              <a:t>于是       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smtClean="0">
                <a:latin typeface="Times New Roman" pitchFamily="18" charset="0"/>
              </a:rPr>
              <a:t> U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W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故      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U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W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)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  </a:t>
            </a:r>
            <a:r>
              <a:rPr lang="en-US" altLang="zh-CN" b="1" smtClean="0">
                <a:latin typeface="Times New Roman" pitchFamily="18" charset="0"/>
              </a:rPr>
              <a:t>U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W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872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7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17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17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172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若线性变换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,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b="1" dirty="0" smtClean="0">
                <a:solidFill>
                  <a:schemeClr val="accent6"/>
                </a:solidFill>
                <a:latin typeface="Euclid Math One" pitchFamily="18" charset="2"/>
                <a:sym typeface="Euclid Math One" pitchFamily="18" charset="2"/>
              </a:rPr>
              <a:t>可交换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即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         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=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则 </a:t>
            </a:r>
            <a:r>
              <a:rPr lang="en-US" altLang="zh-CN" b="1" dirty="0" smtClean="0">
                <a:latin typeface="Times New Roman" pitchFamily="18" charset="0"/>
              </a:rPr>
              <a:t>Ker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</a:rPr>
              <a:t> , 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都是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-</a:t>
            </a:r>
            <a:r>
              <a:rPr lang="zh-CN" altLang="en-US" b="1" dirty="0" smtClean="0">
                <a:latin typeface="Times New Roman" pitchFamily="18" charset="0"/>
              </a:rPr>
              <a:t>子空间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  <a:r>
              <a:rPr lang="zh-CN" altLang="en-US" b="1" dirty="0" smtClean="0">
                <a:latin typeface="Times New Roman" pitchFamily="18" charset="0"/>
              </a:rPr>
              <a:t>特别地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Ker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 </a:t>
            </a:r>
            <a:r>
              <a:rPr lang="en-US" altLang="zh-CN" b="1" dirty="0" smtClean="0">
                <a:latin typeface="Times New Roman" pitchFamily="18" charset="0"/>
              </a:rPr>
              <a:t>) , 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i="1" dirty="0" smtClean="0">
                <a:latin typeface="Times New Roman" pitchFamily="18" charset="0"/>
              </a:rPr>
              <a:t> f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zh-CN" altLang="en-US" b="1" dirty="0" smtClean="0">
                <a:latin typeface="Times New Roman" pitchFamily="18" charset="0"/>
              </a:rPr>
              <a:t>都是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-</a:t>
            </a:r>
            <a:r>
              <a:rPr lang="zh-CN" altLang="en-US" b="1" dirty="0" smtClean="0">
                <a:latin typeface="Times New Roman" pitchFamily="18" charset="0"/>
              </a:rPr>
              <a:t>子空间</a:t>
            </a:r>
            <a:endParaRPr lang="en-US" altLang="zh-CN" b="1" dirty="0" smtClean="0">
              <a:latin typeface="Times New Roman" pitchFamily="18" charset="0"/>
            </a:endParaRPr>
          </a:p>
        </p:txBody>
      </p:sp>
      <p:pic>
        <p:nvPicPr>
          <p:cNvPr id="212995" name="Picture 3" descr="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2996" name="Rectangle 4"/>
          <p:cNvSpPr>
            <a:spLocks noChangeArrowheads="1"/>
          </p:cNvSpPr>
          <p:nvPr/>
        </p:nvSpPr>
        <p:spPr bwMode="auto">
          <a:xfrm>
            <a:off x="3348038" y="188913"/>
            <a:ext cx="2544762" cy="7016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kumimoji="0" lang="zh-CN" altLang="en-US" sz="4000">
                <a:solidFill>
                  <a:srgbClr val="FFFFFF"/>
                </a:solidFill>
                <a:latin typeface="Arial" pitchFamily="34" charset="0"/>
              </a:rPr>
              <a:t>关键引理</a:t>
            </a:r>
          </a:p>
        </p:txBody>
      </p:sp>
    </p:spTree>
    <p:extLst>
      <p:ext uri="{BB962C8B-B14F-4D97-AF65-F5344CB8AC3E}">
        <p14:creationId xmlns:p14="http://schemas.microsoft.com/office/powerpoint/2010/main" val="174393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89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20713"/>
            <a:ext cx="8229600" cy="5761037"/>
          </a:xfrm>
        </p:spPr>
        <p:txBody>
          <a:bodyPr/>
          <a:lstStyle/>
          <a:p>
            <a:pPr marL="514350" indent="-514350" algn="just" eaLnBrk="1" hangingPunct="1">
              <a:lnSpc>
                <a:spcPct val="140000"/>
              </a:lnSpc>
              <a:buFontTx/>
              <a:buAutoNum type="arabicParenR"/>
            </a:pPr>
            <a:r>
              <a:rPr lang="en-US" altLang="zh-CN" b="1" dirty="0" smtClean="0">
                <a:latin typeface="Times New Roman" pitchFamily="18" charset="0"/>
              </a:rPr>
              <a:t>Ker </a:t>
            </a:r>
            <a:r>
              <a:rPr lang="en-US" altLang="zh-CN" b="1" dirty="0" smtClean="0"/>
              <a:t>B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-</a:t>
            </a:r>
            <a:r>
              <a:rPr lang="zh-CN" altLang="en-US" b="1" dirty="0" smtClean="0">
                <a:latin typeface="Times New Roman" pitchFamily="18" charset="0"/>
              </a:rPr>
              <a:t>子空间 </a:t>
            </a:r>
            <a:r>
              <a:rPr lang="en-US" altLang="zh-CN" b="1" dirty="0" smtClean="0">
                <a:latin typeface="Times New Roman" pitchFamily="18" charset="0"/>
              </a:rPr>
              <a:t>:</a:t>
            </a:r>
          </a:p>
          <a:p>
            <a:pPr marL="514350" indent="-514350" eaLnBrk="1" hangingPunct="1">
              <a:lnSpc>
                <a:spcPct val="140000"/>
              </a:lnSpc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 </a:t>
            </a:r>
            <a:r>
              <a:rPr lang="en-US" altLang="zh-CN" b="1" dirty="0" smtClean="0">
                <a:latin typeface="Times New Roman" pitchFamily="18" charset="0"/>
              </a:rPr>
              <a:t>Ker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</a:rPr>
              <a:t>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</a:t>
            </a:r>
            <a:r>
              <a:rPr lang="en-US" altLang="zh-CN" b="1" dirty="0" smtClean="0"/>
              <a:t>   B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</a:rPr>
              <a:t> = 0</a:t>
            </a:r>
          </a:p>
          <a:p>
            <a:pPr marL="514350" indent="-514350" eaLnBrk="1" hangingPunct="1">
              <a:lnSpc>
                <a:spcPct val="140000"/>
              </a:lnSpc>
              <a:buNone/>
            </a:pPr>
            <a:r>
              <a:rPr lang="en-US" altLang="zh-CN" b="1" dirty="0" smtClean="0"/>
              <a:t>  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</a:t>
            </a:r>
            <a:r>
              <a:rPr lang="en-US" altLang="zh-CN" b="1" dirty="0" smtClean="0"/>
              <a:t>       B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</a:rPr>
              <a:t>) =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</a:rPr>
              <a:t>) = 0 </a:t>
            </a:r>
          </a:p>
          <a:p>
            <a:pPr marL="514350" indent="-514350" eaLnBrk="1" hangingPunct="1">
              <a:lnSpc>
                <a:spcPct val="140000"/>
              </a:lnSpc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        </a:t>
            </a:r>
            <a:r>
              <a:rPr lang="zh-CN" altLang="en-US" b="1" dirty="0" smtClean="0">
                <a:latin typeface="Times New Roman" pitchFamily="18" charset="0"/>
              </a:rPr>
              <a:t>   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 </a:t>
            </a:r>
            <a:r>
              <a:rPr lang="en-US" altLang="zh-CN" b="1" dirty="0" smtClean="0">
                <a:latin typeface="Times New Roman" pitchFamily="18" charset="0"/>
              </a:rPr>
              <a:t>Ker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endParaRPr lang="en-US" altLang="zh-CN" b="1" dirty="0" smtClean="0"/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2)</a:t>
            </a:r>
            <a:r>
              <a:rPr lang="en-US" altLang="zh-CN" b="1" i="1" dirty="0" smtClean="0">
                <a:solidFill>
                  <a:srgbClr val="0000FF"/>
                </a:solidFill>
              </a:rPr>
              <a:t> 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/>
              <a:t>B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-</a:t>
            </a:r>
            <a:r>
              <a:rPr lang="zh-CN" altLang="en-US" b="1" dirty="0" smtClean="0">
                <a:latin typeface="Times New Roman" pitchFamily="18" charset="0"/>
              </a:rPr>
              <a:t>子空间 </a:t>
            </a:r>
            <a:r>
              <a:rPr lang="en-US" altLang="zh-CN" b="1" dirty="0" smtClean="0">
                <a:latin typeface="Times New Roman" pitchFamily="18" charset="0"/>
              </a:rPr>
              <a:t>:</a:t>
            </a:r>
            <a:endParaRPr lang="en-US" altLang="zh-CN" b="1" dirty="0" smtClean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</a:t>
            </a:r>
            <a:r>
              <a:rPr lang="zh-CN" altLang="en-US" b="1" dirty="0" smtClean="0">
                <a:latin typeface="Times New Roman" pitchFamily="18" charset="0"/>
              </a:rPr>
              <a:t>若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=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</a:rPr>
              <a:t> ,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V</a:t>
            </a:r>
            <a:r>
              <a:rPr lang="en-US" altLang="zh-CN" b="1" dirty="0" smtClean="0">
                <a:latin typeface="Times New Roman" pitchFamily="18" charset="0"/>
              </a:rPr>
              <a:t> ,  </a:t>
            </a:r>
            <a:r>
              <a:rPr lang="zh-CN" altLang="en-US" b="1" dirty="0" smtClean="0">
                <a:latin typeface="Times New Roman" pitchFamily="18" charset="0"/>
              </a:rPr>
              <a:t>则    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=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en-US" altLang="zh-CN" b="1" dirty="0" smtClean="0">
                <a:latin typeface="Times New Roman" pitchFamily="18" charset="0"/>
              </a:rPr>
              <a:t>) =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err="1" smtClean="0">
                <a:latin typeface="Times New Roman" pitchFamily="18" charset="0"/>
              </a:rPr>
              <a:t>Im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/>
              <a:t>B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40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8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398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8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98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398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398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8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98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398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398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8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398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8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398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398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398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8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398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398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398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649913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W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W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-</a:t>
            </a:r>
            <a:r>
              <a:rPr lang="zh-CN" altLang="en-US" b="1" smtClean="0">
                <a:latin typeface="Times New Roman" pitchFamily="18" charset="0"/>
              </a:rPr>
              <a:t>子空间</a:t>
            </a:r>
            <a:r>
              <a:rPr lang="en-US" altLang="zh-CN" b="1" smtClean="0">
                <a:latin typeface="Times New Roman" pitchFamily="18" charset="0"/>
              </a:rPr>
              <a:t>,   V =  W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 W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</a:t>
            </a: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en-US" altLang="zh-CN" b="1" baseline="-30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220811" name="AutoShape 11"/>
          <p:cNvSpPr>
            <a:spLocks noChangeArrowheads="1"/>
          </p:cNvSpPr>
          <p:nvPr/>
        </p:nvSpPr>
        <p:spPr bwMode="auto">
          <a:xfrm>
            <a:off x="684213" y="1989138"/>
            <a:ext cx="2808287" cy="792162"/>
          </a:xfrm>
          <a:prstGeom prst="roundRect">
            <a:avLst>
              <a:gd name="adj" fmla="val 32352"/>
            </a:avLst>
          </a:prstGeom>
          <a:solidFill>
            <a:srgbClr val="FF0000">
              <a:alpha val="30980"/>
            </a:srgbClr>
          </a:solidFill>
          <a:ln w="50800" algn="ctr">
            <a:noFill/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220812" name="AutoShape 12"/>
          <p:cNvSpPr>
            <a:spLocks noChangeArrowheads="1"/>
          </p:cNvSpPr>
          <p:nvPr/>
        </p:nvSpPr>
        <p:spPr bwMode="auto">
          <a:xfrm>
            <a:off x="755650" y="4292600"/>
            <a:ext cx="2016125" cy="792163"/>
          </a:xfrm>
          <a:prstGeom prst="roundRect">
            <a:avLst>
              <a:gd name="adj" fmla="val 32352"/>
            </a:avLst>
          </a:prstGeom>
          <a:solidFill>
            <a:srgbClr val="FF0000">
              <a:alpha val="30196"/>
            </a:srgbClr>
          </a:solidFill>
          <a:ln w="50800" algn="ctr">
            <a:noFill/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220813" name="Rectangle 13"/>
          <p:cNvSpPr>
            <a:spLocks noChangeArrowheads="1"/>
          </p:cNvSpPr>
          <p:nvPr/>
        </p:nvSpPr>
        <p:spPr bwMode="auto">
          <a:xfrm>
            <a:off x="4356100" y="3141663"/>
            <a:ext cx="2736850" cy="2087562"/>
          </a:xfrm>
          <a:prstGeom prst="rect">
            <a:avLst/>
          </a:prstGeom>
          <a:solidFill>
            <a:srgbClr val="FF0000">
              <a:alpha val="30196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220814" name="Rectangle 14"/>
          <p:cNvSpPr>
            <a:spLocks noChangeArrowheads="1"/>
          </p:cNvSpPr>
          <p:nvPr/>
        </p:nvSpPr>
        <p:spPr bwMode="auto">
          <a:xfrm>
            <a:off x="7092950" y="5229225"/>
            <a:ext cx="1655763" cy="1368425"/>
          </a:xfrm>
          <a:prstGeom prst="rect">
            <a:avLst/>
          </a:prstGeom>
          <a:solidFill>
            <a:srgbClr val="0000FF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220815" name="AutoShape 15"/>
          <p:cNvSpPr>
            <a:spLocks noChangeArrowheads="1"/>
          </p:cNvSpPr>
          <p:nvPr/>
        </p:nvSpPr>
        <p:spPr bwMode="auto">
          <a:xfrm>
            <a:off x="3492500" y="1989138"/>
            <a:ext cx="1871663" cy="792162"/>
          </a:xfrm>
          <a:prstGeom prst="roundRect">
            <a:avLst>
              <a:gd name="adj" fmla="val 32352"/>
            </a:avLst>
          </a:prstGeom>
          <a:solidFill>
            <a:srgbClr val="0000FF">
              <a:alpha val="30980"/>
            </a:srgbClr>
          </a:solidFill>
          <a:ln w="50800" algn="ctr">
            <a:noFill/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220816" name="AutoShape 16"/>
          <p:cNvSpPr>
            <a:spLocks noChangeArrowheads="1"/>
          </p:cNvSpPr>
          <p:nvPr/>
        </p:nvSpPr>
        <p:spPr bwMode="auto">
          <a:xfrm>
            <a:off x="2843213" y="4292600"/>
            <a:ext cx="1295400" cy="792163"/>
          </a:xfrm>
          <a:prstGeom prst="roundRect">
            <a:avLst>
              <a:gd name="adj" fmla="val 32352"/>
            </a:avLst>
          </a:prstGeom>
          <a:solidFill>
            <a:srgbClr val="0000FF">
              <a:alpha val="30980"/>
            </a:srgbClr>
          </a:solidFill>
          <a:ln w="50800" algn="ctr">
            <a:noFill/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graphicFrame>
        <p:nvGraphicFramePr>
          <p:cNvPr id="6220817" name="Object 17"/>
          <p:cNvGraphicFramePr>
            <a:graphicFrameLocks noChangeAspect="1"/>
          </p:cNvGraphicFramePr>
          <p:nvPr/>
        </p:nvGraphicFramePr>
        <p:xfrm>
          <a:off x="4211638" y="3141663"/>
          <a:ext cx="4692650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850" name="公式" r:id="rId3" imgW="1765080" imgH="1168200" progId="Equation.3">
                  <p:embed/>
                </p:oleObj>
              </mc:Choice>
              <mc:Fallback>
                <p:oleObj name="公式" r:id="rId3" imgW="1765080" imgH="116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3141663"/>
                        <a:ext cx="4692650" cy="346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20818" name="Object 18"/>
          <p:cNvGraphicFramePr>
            <a:graphicFrameLocks noChangeAspect="1"/>
          </p:cNvGraphicFramePr>
          <p:nvPr/>
        </p:nvGraphicFramePr>
        <p:xfrm>
          <a:off x="468313" y="2060575"/>
          <a:ext cx="5440362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851" name="公式" r:id="rId5" imgW="2057400" imgH="228600" progId="Equation.3">
                  <p:embed/>
                </p:oleObj>
              </mc:Choice>
              <mc:Fallback>
                <p:oleObj name="公式" r:id="rId5" imgW="2057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060575"/>
                        <a:ext cx="5440362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6" name="Object 19"/>
          <p:cNvGraphicFramePr>
            <a:graphicFrameLocks noChangeAspect="1"/>
          </p:cNvGraphicFramePr>
          <p:nvPr/>
        </p:nvGraphicFramePr>
        <p:xfrm>
          <a:off x="539750" y="4365625"/>
          <a:ext cx="37750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852" name="公式" r:id="rId7" imgW="1218960" imgH="228600" progId="Equation.3">
                  <p:embed/>
                </p:oleObj>
              </mc:Choice>
              <mc:Fallback>
                <p:oleObj name="公式" r:id="rId7" imgW="1218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365625"/>
                        <a:ext cx="3775075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prstDash val="lgDash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748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20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20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0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208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208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0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6220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0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6220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0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20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20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0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6220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0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6220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0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20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20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20811" grpId="0" animBg="1"/>
      <p:bldP spid="6220812" grpId="0" animBg="1"/>
      <p:bldP spid="6220813" grpId="0" animBg="1"/>
      <p:bldP spid="6220814" grpId="0" animBg="1"/>
      <p:bldP spid="6220815" grpId="0" animBg="1"/>
      <p:bldP spid="6220816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定理 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V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上的</a:t>
            </a:r>
            <a:r>
              <a:rPr lang="zh-CN" altLang="en-US" b="1" dirty="0" smtClean="0">
                <a:latin typeface="Times New Roman" pitchFamily="18" charset="0"/>
              </a:rPr>
              <a:t>线性变换 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  <a:r>
              <a:rPr lang="zh-CN" altLang="en-US" b="1" dirty="0" smtClean="0">
                <a:latin typeface="Times New Roman" pitchFamily="18" charset="0"/>
              </a:rPr>
              <a:t>则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是一些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-</a:t>
            </a:r>
            <a:r>
              <a:rPr lang="zh-CN" altLang="en-US" b="1" dirty="0" smtClean="0">
                <a:latin typeface="Times New Roman" pitchFamily="18" charset="0"/>
              </a:rPr>
              <a:t>子空间的直和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   </a:t>
            </a:r>
            <a:r>
              <a:rPr lang="en-US" altLang="zh-CN" b="1" dirty="0" smtClean="0">
                <a:latin typeface="Times New Roman" pitchFamily="18" charset="0"/>
              </a:rPr>
              <a:t>V =  W</a:t>
            </a:r>
            <a:r>
              <a:rPr lang="en-US" altLang="zh-CN" b="1" baseline="-30000" dirty="0" smtClean="0"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 W</a:t>
            </a:r>
            <a:r>
              <a:rPr lang="en-US" altLang="zh-CN" b="1" baseline="-30000" dirty="0" smtClean="0"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 …  W</a:t>
            </a:r>
            <a:r>
              <a:rPr lang="en-US" altLang="zh-CN" sz="3600" b="1" baseline="-30000" dirty="0" smtClean="0">
                <a:latin typeface="Times New Roman" pitchFamily="18" charset="0"/>
              </a:rPr>
              <a:t>s</a:t>
            </a:r>
            <a:endParaRPr lang="en-US" altLang="zh-CN" sz="36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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存在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V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一组基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, 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使得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在此基下的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       矩阵为</a:t>
            </a: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baseline="-30000" dirty="0" smtClean="0">
              <a:latin typeface="Times New Roman" pitchFamily="18" charset="0"/>
            </a:endParaRPr>
          </a:p>
        </p:txBody>
      </p:sp>
      <p:sp>
        <p:nvSpPr>
          <p:cNvPr id="6219780" name="Rectangle 4"/>
          <p:cNvSpPr>
            <a:spLocks noChangeArrowheads="1"/>
          </p:cNvSpPr>
          <p:nvPr/>
        </p:nvSpPr>
        <p:spPr bwMode="auto">
          <a:xfrm>
            <a:off x="6659563" y="3789363"/>
            <a:ext cx="2232025" cy="5191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kumimoji="0" lang="en-US" altLang="zh-CN" sz="2800">
                <a:solidFill>
                  <a:srgbClr val="000000"/>
                </a:solidFill>
                <a:latin typeface="Arial" pitchFamily="34" charset="0"/>
              </a:rPr>
              <a:t>A</a:t>
            </a:r>
            <a:r>
              <a:rPr kumimoji="0" lang="en-US" altLang="zh-CN" sz="2800">
                <a:solidFill>
                  <a:srgbClr val="000000"/>
                </a:solidFill>
                <a:latin typeface="Arial" pitchFamily="34" charset="0"/>
                <a:sym typeface="Euclid Math One" pitchFamily="18" charset="2"/>
              </a:rPr>
              <a:t> </a:t>
            </a:r>
            <a:r>
              <a:rPr kumimoji="0" lang="en-US" altLang="zh-CN" sz="2800">
                <a:solidFill>
                  <a:srgbClr val="000000"/>
                </a:solidFill>
                <a:latin typeface="Arial" pitchFamily="34" charset="0"/>
              </a:rPr>
              <a:t>|</a:t>
            </a:r>
            <a:r>
              <a:rPr kumimoji="0" lang="en-US" altLang="zh-CN" sz="2800">
                <a:solidFill>
                  <a:srgbClr val="000000"/>
                </a:solidFill>
                <a:latin typeface="Times New Roman" pitchFamily="18" charset="0"/>
              </a:rPr>
              <a:t> W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kumimoji="0" lang="en-US" altLang="zh-CN" sz="28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zh-CN" altLang="en-US" sz="2800">
                <a:solidFill>
                  <a:srgbClr val="000000"/>
                </a:solidFill>
                <a:latin typeface="Times New Roman" pitchFamily="18" charset="0"/>
              </a:rPr>
              <a:t>矩阵</a:t>
            </a:r>
          </a:p>
        </p:txBody>
      </p:sp>
      <p:cxnSp>
        <p:nvCxnSpPr>
          <p:cNvPr id="6219781" name="AutoShape 5"/>
          <p:cNvCxnSpPr>
            <a:cxnSpLocks noChangeShapeType="1"/>
            <a:stCxn id="6219780" idx="1"/>
            <a:endCxn id="6219782" idx="3"/>
          </p:cNvCxnSpPr>
          <p:nvPr/>
        </p:nvCxnSpPr>
        <p:spPr bwMode="auto">
          <a:xfrm rot="10800000" flipV="1">
            <a:off x="4787900" y="4049713"/>
            <a:ext cx="1871663" cy="603250"/>
          </a:xfrm>
          <a:prstGeom prst="curvedConnector3">
            <a:avLst>
              <a:gd name="adj1" fmla="val 49958"/>
            </a:avLst>
          </a:prstGeom>
          <a:noFill/>
          <a:ln w="63500">
            <a:solidFill>
              <a:srgbClr val="0000FF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6219782" name="AutoShape 6"/>
          <p:cNvSpPr>
            <a:spLocks noChangeArrowheads="1"/>
          </p:cNvSpPr>
          <p:nvPr/>
        </p:nvSpPr>
        <p:spPr bwMode="auto">
          <a:xfrm>
            <a:off x="4140200" y="4292600"/>
            <a:ext cx="647700" cy="720725"/>
          </a:xfrm>
          <a:prstGeom prst="roundRect">
            <a:avLst>
              <a:gd name="adj" fmla="val 16667"/>
            </a:avLst>
          </a:prstGeom>
          <a:solidFill>
            <a:srgbClr val="00FF00">
              <a:alpha val="70195"/>
            </a:srgbClr>
          </a:solidFill>
          <a:ln w="50800" algn="ctr">
            <a:noFill/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graphicFrame>
        <p:nvGraphicFramePr>
          <p:cNvPr id="45058" name="Object 7"/>
          <p:cNvGraphicFramePr>
            <a:graphicFrameLocks noChangeAspect="1"/>
          </p:cNvGraphicFramePr>
          <p:nvPr/>
        </p:nvGraphicFramePr>
        <p:xfrm>
          <a:off x="3276600" y="3716338"/>
          <a:ext cx="3082925" cy="2424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26" name="公式" r:id="rId3" imgW="1333440" imgH="939600" progId="Equation.3">
                  <p:embed/>
                </p:oleObj>
              </mc:Choice>
              <mc:Fallback>
                <p:oleObj name="公式" r:id="rId3" imgW="133344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716338"/>
                        <a:ext cx="3082925" cy="2424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602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9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19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19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6219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9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219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219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219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9780" grpId="0"/>
      <p:bldP spid="6219782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22" name="Freeform 2"/>
          <p:cNvSpPr>
            <a:spLocks/>
          </p:cNvSpPr>
          <p:nvPr/>
        </p:nvSpPr>
        <p:spPr bwMode="auto">
          <a:xfrm>
            <a:off x="2843213" y="2636838"/>
            <a:ext cx="5256212" cy="3168650"/>
          </a:xfrm>
          <a:custGeom>
            <a:avLst/>
            <a:gdLst>
              <a:gd name="T0" fmla="*/ 0 w 3311"/>
              <a:gd name="T1" fmla="*/ 2147483647 h 1996"/>
              <a:gd name="T2" fmla="*/ 2147483647 w 3311"/>
              <a:gd name="T3" fmla="*/ 0 h 1996"/>
              <a:gd name="T4" fmla="*/ 2147483647 w 3311"/>
              <a:gd name="T5" fmla="*/ 2147483647 h 1996"/>
              <a:gd name="T6" fmla="*/ 2147483647 w 3311"/>
              <a:gd name="T7" fmla="*/ 2147483647 h 1996"/>
              <a:gd name="T8" fmla="*/ 0 w 3311"/>
              <a:gd name="T9" fmla="*/ 2147483647 h 19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11"/>
              <a:gd name="T16" fmla="*/ 0 h 1996"/>
              <a:gd name="T17" fmla="*/ 3311 w 3311"/>
              <a:gd name="T18" fmla="*/ 1996 h 19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11" h="1996">
                <a:moveTo>
                  <a:pt x="0" y="1134"/>
                </a:moveTo>
                <a:lnTo>
                  <a:pt x="1723" y="0"/>
                </a:lnTo>
                <a:lnTo>
                  <a:pt x="3311" y="680"/>
                </a:lnTo>
                <a:lnTo>
                  <a:pt x="1406" y="1996"/>
                </a:lnTo>
                <a:lnTo>
                  <a:pt x="0" y="1134"/>
                </a:lnTo>
                <a:close/>
              </a:path>
            </a:pathLst>
          </a:custGeom>
          <a:solidFill>
            <a:srgbClr val="FFCC99">
              <a:alpha val="39999"/>
            </a:srgbClr>
          </a:solidFill>
          <a:ln w="25400">
            <a:noFill/>
            <a:round/>
            <a:headEnd/>
            <a:tailEnd/>
          </a:ln>
        </p:spPr>
        <p:txBody>
          <a:bodyPr/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graphicFrame>
        <p:nvGraphicFramePr>
          <p:cNvPr id="46082" name="Object 3"/>
          <p:cNvGraphicFramePr>
            <a:graphicFrameLocks noChangeAspect="1"/>
          </p:cNvGraphicFramePr>
          <p:nvPr/>
        </p:nvGraphicFramePr>
        <p:xfrm>
          <a:off x="4932363" y="3716338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66" name="公式" r:id="rId3" imgW="126720" imgH="139680" progId="Equation.3">
                  <p:embed/>
                </p:oleObj>
              </mc:Choice>
              <mc:Fallback>
                <p:oleObj name="公式" r:id="rId3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3716338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16324" name="Line 4"/>
          <p:cNvSpPr>
            <a:spLocks noChangeShapeType="1"/>
          </p:cNvSpPr>
          <p:nvPr/>
        </p:nvSpPr>
        <p:spPr bwMode="auto">
          <a:xfrm flipH="1" flipV="1">
            <a:off x="5148263" y="2565400"/>
            <a:ext cx="215900" cy="14398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5816325" name="Line 5"/>
          <p:cNvSpPr>
            <a:spLocks noChangeShapeType="1"/>
          </p:cNvSpPr>
          <p:nvPr/>
        </p:nvSpPr>
        <p:spPr bwMode="auto">
          <a:xfrm flipV="1">
            <a:off x="5364163" y="3933825"/>
            <a:ext cx="1295400" cy="714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5816326" name="Line 6"/>
          <p:cNvSpPr>
            <a:spLocks noChangeShapeType="1"/>
          </p:cNvSpPr>
          <p:nvPr/>
        </p:nvSpPr>
        <p:spPr bwMode="auto">
          <a:xfrm flipV="1">
            <a:off x="5364163" y="3213100"/>
            <a:ext cx="360362" cy="7921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5816327" name="Line 7"/>
          <p:cNvSpPr>
            <a:spLocks noChangeShapeType="1"/>
          </p:cNvSpPr>
          <p:nvPr/>
        </p:nvSpPr>
        <p:spPr bwMode="auto">
          <a:xfrm flipH="1">
            <a:off x="4500563" y="4005263"/>
            <a:ext cx="863600" cy="64770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5816328" name="Line 8"/>
          <p:cNvSpPr>
            <a:spLocks noChangeShapeType="1"/>
          </p:cNvSpPr>
          <p:nvPr/>
        </p:nvSpPr>
        <p:spPr bwMode="auto">
          <a:xfrm>
            <a:off x="5364163" y="4005263"/>
            <a:ext cx="792162" cy="64770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graphicFrame>
        <p:nvGraphicFramePr>
          <p:cNvPr id="5816329" name="Object 9"/>
          <p:cNvGraphicFramePr>
            <a:graphicFrameLocks noChangeAspect="1"/>
          </p:cNvGraphicFramePr>
          <p:nvPr/>
        </p:nvGraphicFramePr>
        <p:xfrm>
          <a:off x="4445000" y="2509838"/>
          <a:ext cx="442913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67" name="公式" r:id="rId5" imgW="164880" imgH="215640" progId="Equation.3">
                  <p:embed/>
                </p:oleObj>
              </mc:Choice>
              <mc:Fallback>
                <p:oleObj name="公式" r:id="rId5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0" y="2509838"/>
                        <a:ext cx="442913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8" name="Rectangle 10"/>
          <p:cNvSpPr>
            <a:spLocks noChangeArrowheads="1"/>
          </p:cNvSpPr>
          <p:nvPr/>
        </p:nvSpPr>
        <p:spPr bwMode="auto">
          <a:xfrm>
            <a:off x="4284663" y="476250"/>
            <a:ext cx="4176712" cy="57943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i="1">
                <a:solidFill>
                  <a:srgbClr val="000000"/>
                </a:solidFill>
                <a:latin typeface="Arial" pitchFamily="34" charset="0"/>
              </a:rPr>
              <a:t>A</a:t>
            </a:r>
            <a:r>
              <a:rPr kumimoji="0" lang="en-US" altLang="zh-CN">
                <a:solidFill>
                  <a:srgbClr val="000000"/>
                </a:solidFill>
                <a:latin typeface="Arial" pitchFamily="34" charset="0"/>
                <a:sym typeface="Euclid Math One" pitchFamily="18" charset="2"/>
              </a:rPr>
              <a:t> </a:t>
            </a:r>
            <a:r>
              <a:rPr kumimoji="0" lang="zh-CN" altLang="en-US">
                <a:solidFill>
                  <a:srgbClr val="000000"/>
                </a:solidFill>
                <a:latin typeface="Times New Roman" pitchFamily="18" charset="0"/>
              </a:rPr>
              <a:t>的</a:t>
            </a:r>
            <a:r>
              <a:rPr kumimoji="0" lang="zh-CN" altLang="en-US">
                <a:solidFill>
                  <a:srgbClr val="333399"/>
                </a:solidFill>
                <a:latin typeface="Times New Roman" pitchFamily="18" charset="0"/>
              </a:rPr>
              <a:t>不变子空间</a:t>
            </a:r>
          </a:p>
        </p:txBody>
      </p:sp>
      <p:graphicFrame>
        <p:nvGraphicFramePr>
          <p:cNvPr id="46084" name="Object 13"/>
          <p:cNvGraphicFramePr>
            <a:graphicFrameLocks noChangeAspect="1"/>
          </p:cNvGraphicFramePr>
          <p:nvPr/>
        </p:nvGraphicFramePr>
        <p:xfrm>
          <a:off x="827088" y="620713"/>
          <a:ext cx="2320925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68" name="公式" r:id="rId7" imgW="888840" imgH="241200" progId="Equation.3">
                  <p:embed/>
                </p:oleObj>
              </mc:Choice>
              <mc:Fallback>
                <p:oleObj name="公式" r:id="rId7" imgW="8888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620713"/>
                        <a:ext cx="2320925" cy="63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16334" name="Object 14"/>
          <p:cNvGraphicFramePr>
            <a:graphicFrameLocks noChangeAspect="1"/>
          </p:cNvGraphicFramePr>
          <p:nvPr/>
        </p:nvGraphicFramePr>
        <p:xfrm>
          <a:off x="325438" y="3213100"/>
          <a:ext cx="3743325" cy="199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69" name="公式" r:id="rId9" imgW="1333440" imgH="711000" progId="Equation.3">
                  <p:embed/>
                </p:oleObj>
              </mc:Choice>
              <mc:Fallback>
                <p:oleObj name="公式" r:id="rId9" imgW="13334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8" y="3213100"/>
                        <a:ext cx="3743325" cy="199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16335" name="Object 15"/>
          <p:cNvGraphicFramePr>
            <a:graphicFrameLocks noChangeAspect="1"/>
          </p:cNvGraphicFramePr>
          <p:nvPr/>
        </p:nvGraphicFramePr>
        <p:xfrm>
          <a:off x="6804025" y="3573463"/>
          <a:ext cx="477838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70" name="公式" r:id="rId11" imgW="177480" imgH="215640" progId="Equation.3">
                  <p:embed/>
                </p:oleObj>
              </mc:Choice>
              <mc:Fallback>
                <p:oleObj name="公式" r:id="rId11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3573463"/>
                        <a:ext cx="477838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16336" name="Object 16"/>
          <p:cNvGraphicFramePr>
            <a:graphicFrameLocks noChangeAspect="1"/>
          </p:cNvGraphicFramePr>
          <p:nvPr/>
        </p:nvGraphicFramePr>
        <p:xfrm>
          <a:off x="5724525" y="2708275"/>
          <a:ext cx="47783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71" name="公式" r:id="rId13" imgW="177480" imgH="228600" progId="Equation.3">
                  <p:embed/>
                </p:oleObj>
              </mc:Choice>
              <mc:Fallback>
                <p:oleObj name="公式" r:id="rId13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2708275"/>
                        <a:ext cx="477838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16338" name="Object 18"/>
          <p:cNvGraphicFramePr>
            <a:graphicFrameLocks noChangeAspect="1"/>
          </p:cNvGraphicFramePr>
          <p:nvPr/>
        </p:nvGraphicFramePr>
        <p:xfrm>
          <a:off x="7740650" y="3860800"/>
          <a:ext cx="5461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72" name="公式" r:id="rId15" imgW="203040" imgH="177480" progId="Equation.3">
                  <p:embed/>
                </p:oleObj>
              </mc:Choice>
              <mc:Fallback>
                <p:oleObj name="公式" r:id="rId15" imgW="2030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650" y="3860800"/>
                        <a:ext cx="5461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16339" name="Object 19"/>
          <p:cNvGraphicFramePr>
            <a:graphicFrameLocks noChangeAspect="1"/>
          </p:cNvGraphicFramePr>
          <p:nvPr/>
        </p:nvGraphicFramePr>
        <p:xfrm>
          <a:off x="5003800" y="1341438"/>
          <a:ext cx="29019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73" name="公式" r:id="rId17" imgW="1079280" imgH="228600" progId="Equation.3">
                  <p:embed/>
                </p:oleObj>
              </mc:Choice>
              <mc:Fallback>
                <p:oleObj name="公式" r:id="rId17" imgW="1079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1341438"/>
                        <a:ext cx="29019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16340" name="Freeform 20"/>
          <p:cNvSpPr>
            <a:spLocks/>
          </p:cNvSpPr>
          <p:nvPr/>
        </p:nvSpPr>
        <p:spPr bwMode="auto">
          <a:xfrm>
            <a:off x="5292725" y="3716338"/>
            <a:ext cx="900113" cy="839787"/>
          </a:xfrm>
          <a:custGeom>
            <a:avLst/>
            <a:gdLst>
              <a:gd name="T0" fmla="*/ 2147483647 w 567"/>
              <a:gd name="T1" fmla="*/ 0 h 529"/>
              <a:gd name="T2" fmla="*/ 2147483647 w 567"/>
              <a:gd name="T3" fmla="*/ 2147483647 h 529"/>
              <a:gd name="T4" fmla="*/ 2147483647 w 567"/>
              <a:gd name="T5" fmla="*/ 2147483647 h 529"/>
              <a:gd name="T6" fmla="*/ 0 w 567"/>
              <a:gd name="T7" fmla="*/ 2147483647 h 529"/>
              <a:gd name="T8" fmla="*/ 0 60000 65536"/>
              <a:gd name="T9" fmla="*/ 0 60000 65536"/>
              <a:gd name="T10" fmla="*/ 0 60000 65536"/>
              <a:gd name="T11" fmla="*/ 0 60000 65536"/>
              <a:gd name="T12" fmla="*/ 0 w 567"/>
              <a:gd name="T13" fmla="*/ 0 h 529"/>
              <a:gd name="T14" fmla="*/ 567 w 567"/>
              <a:gd name="T15" fmla="*/ 529 h 5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7" h="529">
                <a:moveTo>
                  <a:pt x="453" y="0"/>
                </a:moveTo>
                <a:cubicBezTo>
                  <a:pt x="510" y="117"/>
                  <a:pt x="567" y="235"/>
                  <a:pt x="544" y="318"/>
                </a:cubicBezTo>
                <a:cubicBezTo>
                  <a:pt x="521" y="401"/>
                  <a:pt x="408" y="469"/>
                  <a:pt x="317" y="499"/>
                </a:cubicBezTo>
                <a:cubicBezTo>
                  <a:pt x="226" y="529"/>
                  <a:pt x="113" y="514"/>
                  <a:pt x="0" y="499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graphicFrame>
        <p:nvGraphicFramePr>
          <p:cNvPr id="5816341" name="Object 21"/>
          <p:cNvGraphicFramePr>
            <a:graphicFrameLocks noChangeAspect="1"/>
          </p:cNvGraphicFramePr>
          <p:nvPr/>
        </p:nvGraphicFramePr>
        <p:xfrm>
          <a:off x="5360988" y="4487863"/>
          <a:ext cx="34131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74" name="公式" r:id="rId19" imgW="126720" imgH="177480" progId="Equation.3">
                  <p:embed/>
                </p:oleObj>
              </mc:Choice>
              <mc:Fallback>
                <p:oleObj name="公式" r:id="rId19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0988" y="4487863"/>
                        <a:ext cx="341312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1" name="Object 22"/>
          <p:cNvGraphicFramePr>
            <a:graphicFrameLocks noChangeAspect="1"/>
          </p:cNvGraphicFramePr>
          <p:nvPr/>
        </p:nvGraphicFramePr>
        <p:xfrm>
          <a:off x="1476375" y="1412875"/>
          <a:ext cx="16573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75" name="公式" r:id="rId21" imgW="634680" imgH="203040" progId="Equation.3">
                  <p:embed/>
                </p:oleObj>
              </mc:Choice>
              <mc:Fallback>
                <p:oleObj name="公式" r:id="rId21" imgW="6346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412875"/>
                        <a:ext cx="165735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00" name="Rectangle 23"/>
          <p:cNvSpPr>
            <a:spLocks noChangeArrowheads="1"/>
          </p:cNvSpPr>
          <p:nvPr/>
        </p:nvSpPr>
        <p:spPr bwMode="auto">
          <a:xfrm>
            <a:off x="755650" y="2060575"/>
            <a:ext cx="2808288" cy="7747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lnSpc>
                <a:spcPct val="140000"/>
              </a:lnSpc>
              <a:spcBef>
                <a:spcPct val="20000"/>
              </a:spcBef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kumimoji="0" lang="en-US" altLang="zh-CN">
                <a:solidFill>
                  <a:srgbClr val="000000"/>
                </a:solidFill>
              </a:rPr>
              <a:t> </a:t>
            </a:r>
            <a:r>
              <a:rPr kumimoji="0" lang="zh-CN" altLang="en-US">
                <a:solidFill>
                  <a:srgbClr val="000000"/>
                </a:solidFill>
              </a:rPr>
              <a:t>是正交矩阵</a:t>
            </a:r>
          </a:p>
        </p:txBody>
      </p:sp>
    </p:spTree>
    <p:extLst>
      <p:ext uri="{BB962C8B-B14F-4D97-AF65-F5344CB8AC3E}">
        <p14:creationId xmlns:p14="http://schemas.microsoft.com/office/powerpoint/2010/main" val="281512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81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16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16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16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16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16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16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81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81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16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16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16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16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816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816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816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81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81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816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816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816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816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816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816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6322" grpId="0" animBg="1"/>
      <p:bldP spid="5816324" grpId="0" animBg="1"/>
      <p:bldP spid="5816325" grpId="0" animBg="1"/>
      <p:bldP spid="5816326" grpId="0" animBg="1"/>
      <p:bldP spid="5816327" grpId="0" animBg="1"/>
      <p:bldP spid="5816328" grpId="0" animBg="1"/>
      <p:bldP spid="5816340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</a:t>
            </a:r>
            <a:r>
              <a:rPr lang="zh-CN" altLang="en-US" b="1" dirty="0" smtClean="0">
                <a:latin typeface="Times New Roman" pitchFamily="18" charset="0"/>
              </a:rPr>
              <a:t>怎样才能将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分解成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-</a:t>
            </a:r>
            <a:r>
              <a:rPr lang="zh-CN" altLang="en-US" b="1" dirty="0" smtClean="0">
                <a:latin typeface="Times New Roman" pitchFamily="18" charset="0"/>
              </a:rPr>
              <a:t>子空间的直和</a:t>
            </a:r>
            <a:r>
              <a:rPr lang="en-US" altLang="zh-CN" b="1" dirty="0" smtClean="0">
                <a:latin typeface="Times New Roman" pitchFamily="18" charset="0"/>
              </a:rPr>
              <a:t>?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(</a:t>
            </a:r>
            <a:r>
              <a:rPr lang="zh-CN" altLang="en-US" b="1" dirty="0" smtClean="0">
                <a:latin typeface="Times New Roman" pitchFamily="18" charset="0"/>
              </a:rPr>
              <a:t>分解得越细越好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solidFill>
                  <a:schemeClr val="accent2"/>
                </a:solidFill>
                <a:latin typeface="Times New Roman" pitchFamily="18" charset="0"/>
              </a:rPr>
              <a:t>                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V  =   W</a:t>
            </a:r>
            <a:r>
              <a:rPr lang="en-US" altLang="zh-CN" b="1" baseline="-30000" dirty="0" smtClean="0">
                <a:solidFill>
                  <a:srgbClr val="0000FF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 W</a:t>
            </a:r>
            <a:r>
              <a:rPr lang="en-US" altLang="zh-CN" b="1" baseline="-30000" dirty="0" smtClean="0">
                <a:solidFill>
                  <a:srgbClr val="0000FF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  …  W</a:t>
            </a:r>
            <a:r>
              <a:rPr lang="en-US" altLang="zh-CN" sz="3600" b="1" baseline="-30000" dirty="0" smtClean="0">
                <a:solidFill>
                  <a:srgbClr val="0000FF"/>
                </a:solidFill>
                <a:latin typeface="Times New Roman" pitchFamily="18" charset="0"/>
              </a:rPr>
              <a:t>s  </a:t>
            </a:r>
            <a:endParaRPr lang="en-US" altLang="zh-CN" b="1" dirty="0" smtClean="0">
              <a:solidFill>
                <a:srgbClr val="0000FF"/>
              </a:solidFill>
              <a:latin typeface="Times New Roman" pitchFamily="18" charset="0"/>
            </a:endParaRPr>
          </a:p>
        </p:txBody>
      </p:sp>
      <p:graphicFrame>
        <p:nvGraphicFramePr>
          <p:cNvPr id="5799940" name="Object 4"/>
          <p:cNvGraphicFramePr>
            <a:graphicFrameLocks noChangeAspect="1"/>
          </p:cNvGraphicFramePr>
          <p:nvPr/>
        </p:nvGraphicFramePr>
        <p:xfrm>
          <a:off x="3203575" y="3933825"/>
          <a:ext cx="3816350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917" name="公式" r:id="rId3" imgW="1333440" imgH="939600" progId="Equation.3">
                  <p:embed/>
                </p:oleObj>
              </mc:Choice>
              <mc:Fallback>
                <p:oleObj name="公式" r:id="rId3" imgW="133344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3933825"/>
                        <a:ext cx="3816350" cy="253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99941" name="Rectangle 5"/>
          <p:cNvSpPr>
            <a:spLocks noChangeArrowheads="1"/>
          </p:cNvSpPr>
          <p:nvPr/>
        </p:nvSpPr>
        <p:spPr bwMode="auto">
          <a:xfrm>
            <a:off x="468313" y="4941888"/>
            <a:ext cx="1800225" cy="5191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kumimoji="0" lang="en-US" altLang="zh-CN" sz="2800">
                <a:solidFill>
                  <a:srgbClr val="000000"/>
                </a:solidFill>
                <a:latin typeface="Arial" pitchFamily="34" charset="0"/>
              </a:rPr>
              <a:t>A</a:t>
            </a:r>
            <a:r>
              <a:rPr kumimoji="0" lang="en-US" altLang="zh-CN" sz="2800">
                <a:solidFill>
                  <a:srgbClr val="000000"/>
                </a:solidFill>
                <a:latin typeface="Euclid Math One" pitchFamily="18" charset="2"/>
                <a:sym typeface="Euclid Math One" pitchFamily="18" charset="2"/>
              </a:rPr>
              <a:t> </a:t>
            </a:r>
            <a:r>
              <a:rPr kumimoji="0" lang="zh-CN" altLang="en-US" sz="2800">
                <a:solidFill>
                  <a:srgbClr val="000000"/>
                </a:solidFill>
                <a:latin typeface="Times New Roman" pitchFamily="18" charset="0"/>
              </a:rPr>
              <a:t>的矩阵</a:t>
            </a:r>
          </a:p>
        </p:txBody>
      </p:sp>
      <p:pic>
        <p:nvPicPr>
          <p:cNvPr id="48133" name="Picture 6" descr="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4" name="Rectangle 9"/>
          <p:cNvSpPr>
            <a:spLocks noGrp="1" noChangeArrowheads="1"/>
          </p:cNvSpPr>
          <p:nvPr>
            <p:ph type="title"/>
          </p:nvPr>
        </p:nvSpPr>
        <p:spPr>
          <a:xfrm>
            <a:off x="539750" y="188913"/>
            <a:ext cx="8229600" cy="954087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怎样取基底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,</a:t>
            </a:r>
            <a:r>
              <a:rPr lang="en-US" altLang="zh-CN" sz="4000" b="1" smtClean="0">
                <a:solidFill>
                  <a:schemeClr val="bg1"/>
                </a:solidFill>
              </a:rPr>
              <a:t> </a:t>
            </a:r>
            <a:r>
              <a:rPr lang="zh-CN" altLang="en-US" sz="4000" b="1" smtClean="0">
                <a:solidFill>
                  <a:schemeClr val="bg1"/>
                </a:solidFill>
              </a:rPr>
              <a:t>使得 </a:t>
            </a:r>
            <a:r>
              <a:rPr lang="en-US" altLang="zh-CN" sz="4000" b="1" smtClean="0">
                <a:solidFill>
                  <a:schemeClr val="bg1"/>
                </a:solidFill>
              </a:rPr>
              <a:t>A</a:t>
            </a:r>
            <a:r>
              <a:rPr lang="en-US" altLang="zh-CN" sz="4000" b="1" smtClean="0">
                <a:solidFill>
                  <a:schemeClr val="bg1"/>
                </a:solidFill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sz="4000" b="1" smtClean="0">
                <a:solidFill>
                  <a:schemeClr val="bg1"/>
                </a:solidFill>
              </a:rPr>
              <a:t>的矩阵最简单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?</a:t>
            </a:r>
            <a:r>
              <a:rPr lang="en-US" altLang="zh-CN" b="1" smtClean="0">
                <a:latin typeface="Times New Roman" pitchFamily="18" charset="0"/>
              </a:rPr>
              <a:t> </a:t>
            </a:r>
          </a:p>
        </p:txBody>
      </p:sp>
      <p:cxnSp>
        <p:nvCxnSpPr>
          <p:cNvPr id="5799946" name="AutoShape 10"/>
          <p:cNvCxnSpPr>
            <a:cxnSpLocks noChangeShapeType="1"/>
            <a:stCxn id="5799941" idx="3"/>
          </p:cNvCxnSpPr>
          <p:nvPr/>
        </p:nvCxnSpPr>
        <p:spPr bwMode="auto">
          <a:xfrm>
            <a:off x="2268538" y="5202238"/>
            <a:ext cx="935037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28380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99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99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9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79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9941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90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210050"/>
          </a:xfrm>
        </p:spPr>
        <p:txBody>
          <a:bodyPr/>
          <a:lstStyle/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dirty="0" smtClean="0"/>
              <a:t>   A </a:t>
            </a:r>
            <a:r>
              <a:rPr lang="zh-CN" altLang="en-US" b="1" dirty="0" smtClean="0"/>
              <a:t>可对角化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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V = </a:t>
            </a:r>
            <a:r>
              <a:rPr lang="en-US" altLang="zh-CN" b="1" dirty="0" smtClean="0">
                <a:latin typeface="Times New Roman" pitchFamily="18" charset="0"/>
              </a:rPr>
              <a:t>Ker( </a:t>
            </a:r>
            <a:r>
              <a:rPr lang="en-US" altLang="zh-CN" b="1" dirty="0" smtClean="0"/>
              <a:t>A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/>
              <a:t>I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dirty="0" smtClean="0">
                <a:latin typeface="Times New Roman" pitchFamily="18" charset="0"/>
              </a:rPr>
              <a:t> …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dirty="0" smtClean="0">
                <a:latin typeface="Times New Roman" pitchFamily="18" charset="0"/>
              </a:rPr>
              <a:t> Ker( </a:t>
            </a:r>
            <a:r>
              <a:rPr lang="en-US" altLang="zh-CN" b="1" dirty="0" smtClean="0"/>
              <a:t>A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err="1" smtClean="0"/>
              <a:t>I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i="1" dirty="0" smtClean="0">
                <a:latin typeface="Times New Roman" pitchFamily="18" charset="0"/>
              </a:rPr>
              <a:t>  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i="1" dirty="0" smtClean="0">
                <a:latin typeface="Times New Roman" pitchFamily="18" charset="0"/>
              </a:rPr>
              <a:t>           </a:t>
            </a:r>
            <a:r>
              <a:rPr lang="en-US" altLang="zh-CN" b="1" i="1" dirty="0" err="1" smtClean="0">
                <a:latin typeface="Times New Roman" pitchFamily="18" charset="0"/>
              </a:rPr>
              <a:t>f</a:t>
            </a:r>
            <a:r>
              <a:rPr lang="en-US" altLang="zh-CN" b="1" baseline="-30000" dirty="0" err="1" smtClean="0">
                <a:solidFill>
                  <a:srgbClr val="000000"/>
                </a:solidFill>
              </a:rPr>
              <a:t>A</a:t>
            </a:r>
            <a:r>
              <a:rPr lang="en-US" altLang="zh-CN" b="1" i="1" baseline="-30000" dirty="0" smtClean="0">
                <a:solidFill>
                  <a:srgbClr val="000000"/>
                </a:solidFill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=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dirty="0" smtClean="0"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…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dirty="0" smtClean="0"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800" b="1" baseline="30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endParaRPr lang="en-US" altLang="zh-CN" sz="2800" b="1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V = </a:t>
            </a:r>
            <a:r>
              <a:rPr lang="en-US" altLang="zh-CN" b="1" dirty="0" smtClean="0">
                <a:latin typeface="Times New Roman" pitchFamily="18" charset="0"/>
              </a:rPr>
              <a:t>Ker( </a:t>
            </a:r>
            <a:r>
              <a:rPr lang="en-US" altLang="zh-CN" b="1" dirty="0" smtClean="0"/>
              <a:t>A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/>
              <a:t>I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r>
              <a:rPr lang="en-US" altLang="zh-CN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baseline="300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b="1" baseline="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dirty="0" smtClean="0">
                <a:latin typeface="Times New Roman" pitchFamily="18" charset="0"/>
              </a:rPr>
              <a:t> …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dirty="0" smtClean="0">
                <a:latin typeface="Times New Roman" pitchFamily="18" charset="0"/>
              </a:rPr>
              <a:t> Ker( </a:t>
            </a:r>
            <a:r>
              <a:rPr lang="en-US" altLang="zh-CN" b="1" dirty="0" smtClean="0"/>
              <a:t>A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err="1" smtClean="0"/>
              <a:t>I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r>
              <a:rPr lang="en-US" altLang="zh-CN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baseline="300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b="1" baseline="30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400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en-US" altLang="zh-CN" sz="3600" b="1" i="1" dirty="0" smtClean="0">
                <a:latin typeface="Times New Roman" pitchFamily="18" charset="0"/>
              </a:rPr>
              <a:t>?</a:t>
            </a:r>
            <a:endParaRPr lang="en-US" altLang="zh-CN" b="1" dirty="0" smtClean="0"/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    </a:t>
            </a:r>
          </a:p>
        </p:txBody>
      </p:sp>
      <p:pic>
        <p:nvPicPr>
          <p:cNvPr id="216067" name="Picture 3" descr="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98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6068" name="Rectangle 4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3600" b="1" i="1" smtClean="0">
                <a:solidFill>
                  <a:schemeClr val="bg1"/>
                </a:solidFill>
              </a:rPr>
              <a:t>研究 </a:t>
            </a:r>
            <a:r>
              <a:rPr lang="en-US" altLang="zh-CN" sz="3600" b="1" i="1" smtClean="0">
                <a:solidFill>
                  <a:schemeClr val="bg1"/>
                </a:solidFill>
              </a:rPr>
              <a:t>A </a:t>
            </a:r>
            <a:r>
              <a:rPr lang="en-US" altLang="zh-CN" sz="3600" b="1" i="1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zh-CN" altLang="en-US" sz="3600" b="1" i="1" smtClean="0">
                <a:solidFill>
                  <a:schemeClr val="bg1"/>
                </a:solidFill>
              </a:rPr>
              <a:t>子空间的</a:t>
            </a:r>
            <a:r>
              <a:rPr lang="zh-CN" altLang="en-US" sz="3600" b="1" i="1" smtClean="0">
                <a:solidFill>
                  <a:schemeClr val="bg1"/>
                </a:solidFill>
                <a:latin typeface="Times New Roman" pitchFamily="18" charset="0"/>
              </a:rPr>
              <a:t>直和分解</a:t>
            </a:r>
            <a:r>
              <a:rPr lang="en-US" altLang="zh-CN" sz="3600" b="1" i="1" smtClean="0">
                <a:solidFill>
                  <a:schemeClr val="bg1"/>
                </a:solidFill>
                <a:latin typeface="Times New Roman" pitchFamily="18" charset="0"/>
              </a:rPr>
              <a:t>, </a:t>
            </a:r>
            <a:br>
              <a:rPr lang="en-US" altLang="zh-CN" sz="3600" b="1" i="1" smtClean="0">
                <a:solidFill>
                  <a:schemeClr val="bg1"/>
                </a:solidFill>
                <a:latin typeface="Times New Roman" pitchFamily="18" charset="0"/>
              </a:rPr>
            </a:br>
            <a:r>
              <a:rPr lang="zh-CN" altLang="en-US" sz="3600" b="1" i="1" smtClean="0">
                <a:solidFill>
                  <a:schemeClr val="bg1"/>
                </a:solidFill>
                <a:latin typeface="Times New Roman" pitchFamily="18" charset="0"/>
              </a:rPr>
              <a:t>为什么要用多项式 </a:t>
            </a:r>
            <a:r>
              <a:rPr lang="en-US" altLang="zh-CN" sz="3600" b="1" i="1" smtClean="0">
                <a:solidFill>
                  <a:schemeClr val="bg1"/>
                </a:solidFill>
                <a:latin typeface="Times New Roman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561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90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890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890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890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9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89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89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89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9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89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89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89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9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489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489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489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90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4890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4890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890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44259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定理 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K-</a:t>
            </a:r>
            <a:r>
              <a:rPr lang="zh-CN" altLang="en-US" b="1" dirty="0" smtClean="0">
                <a:latin typeface="Times New Roman" pitchFamily="18" charset="0"/>
              </a:rPr>
              <a:t>线性空间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上的线性变换</a:t>
            </a:r>
            <a:r>
              <a:rPr lang="en-US" altLang="zh-CN" b="1" dirty="0" smtClean="0">
                <a:latin typeface="Times New Roman" pitchFamily="18" charset="0"/>
              </a:rPr>
              <a:t>.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若在 </a:t>
            </a:r>
            <a:r>
              <a:rPr lang="en-US" altLang="zh-CN" b="1" dirty="0" smtClean="0">
                <a:latin typeface="Times New Roman" pitchFamily="18" charset="0"/>
              </a:rPr>
              <a:t>K[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] </a:t>
            </a:r>
            <a:r>
              <a:rPr lang="zh-CN" altLang="en-US" b="1" dirty="0" smtClean="0">
                <a:latin typeface="Times New Roman" pitchFamily="18" charset="0"/>
              </a:rPr>
              <a:t>中有分解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i="1" dirty="0" smtClean="0">
                <a:latin typeface="Times New Roman" pitchFamily="18" charset="0"/>
              </a:rPr>
              <a:t>    f</a:t>
            </a: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=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…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,  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r>
              <a:rPr lang="zh-CN" altLang="en-US" b="1" dirty="0" smtClean="0">
                <a:solidFill>
                  <a:srgbClr val="1015D2"/>
                </a:solidFill>
                <a:latin typeface="Times New Roman" pitchFamily="18" charset="0"/>
              </a:rPr>
              <a:t>两两互素</a:t>
            </a:r>
            <a:endParaRPr lang="en-US" altLang="zh-CN" b="1" dirty="0" smtClean="0">
              <a:solidFill>
                <a:srgbClr val="1015D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则有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</a:t>
            </a:r>
            <a:r>
              <a:rPr lang="en-US" altLang="zh-CN" b="1" dirty="0" smtClean="0">
                <a:latin typeface="Times New Roman" pitchFamily="18" charset="0"/>
              </a:rPr>
              <a:t>Ker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) = Ker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 …</a:t>
            </a:r>
            <a:r>
              <a:rPr lang="en-US" altLang="zh-CN" b="1" dirty="0" smtClean="0">
                <a:latin typeface="Times New Roman" pitchFamily="18" charset="0"/>
              </a:rPr>
              <a:t> Ker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</a:p>
        </p:txBody>
      </p:sp>
      <p:pic>
        <p:nvPicPr>
          <p:cNvPr id="219139" name="Picture 3" descr="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40" name="Rectangle 4"/>
          <p:cNvSpPr>
            <a:spLocks noChangeArrowheads="1"/>
          </p:cNvSpPr>
          <p:nvPr/>
        </p:nvSpPr>
        <p:spPr bwMode="auto">
          <a:xfrm>
            <a:off x="2339752" y="188640"/>
            <a:ext cx="4608512" cy="8540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</a:pPr>
            <a:r>
              <a:rPr kumimoji="0" lang="zh-CN" altLang="en-US" sz="4000" dirty="0">
                <a:solidFill>
                  <a:srgbClr val="FFFFFF"/>
                </a:solidFill>
                <a:latin typeface="Times New Roman" pitchFamily="18" charset="0"/>
              </a:rPr>
              <a:t>核空间的直和分解</a:t>
            </a:r>
          </a:p>
        </p:txBody>
      </p:sp>
    </p:spTree>
    <p:extLst>
      <p:ext uri="{BB962C8B-B14F-4D97-AF65-F5344CB8AC3E}">
        <p14:creationId xmlns:p14="http://schemas.microsoft.com/office/powerpoint/2010/main" val="76109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50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14375"/>
            <a:ext cx="8229600" cy="55943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由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, 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j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) = 1 ,  </a:t>
            </a:r>
            <a:r>
              <a:rPr lang="en-US" altLang="zh-CN" b="1" dirty="0" err="1" smtClean="0">
                <a:latin typeface="Times New Roman" pitchFamily="18" charset="0"/>
                <a:ea typeface="华文楷体" pitchFamily="2" charset="-122"/>
              </a:rPr>
              <a:t>i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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j  </a:t>
            </a:r>
            <a:r>
              <a:rPr lang="zh-CN" altLang="en-US" b="1" dirty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推出</a:t>
            </a:r>
            <a:endParaRPr lang="zh-CN" altLang="en-US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       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,  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… 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) = 1 .</a:t>
            </a:r>
            <a:endParaRPr lang="en-US" altLang="zh-CN" b="1" baseline="-30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 于是存在 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u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, 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v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K[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] , 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使得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   u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+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v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…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 = 1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 将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带入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得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  u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+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v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… 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= </a:t>
            </a:r>
            <a:r>
              <a:rPr lang="en-US" altLang="zh-CN" b="1" dirty="0" smtClean="0"/>
              <a:t>I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endParaRPr lang="zh-CN" altLang="en-US" b="1" dirty="0" smtClean="0"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3" name="AutoShape 7"/>
          <p:cNvSpPr>
            <a:spLocks/>
          </p:cNvSpPr>
          <p:nvPr/>
        </p:nvSpPr>
        <p:spPr bwMode="auto">
          <a:xfrm rot="-5400000">
            <a:off x="5312569" y="3767931"/>
            <a:ext cx="285750" cy="4071938"/>
          </a:xfrm>
          <a:prstGeom prst="leftBrace">
            <a:avLst>
              <a:gd name="adj1" fmla="val 54361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</p:spPr>
        <p:txBody>
          <a:bodyPr rot="10800000" wrap="none" anchor="ctr"/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233478" name="Rectangle 6"/>
          <p:cNvSpPr>
            <a:spLocks noChangeArrowheads="1"/>
          </p:cNvSpPr>
          <p:nvPr/>
        </p:nvSpPr>
        <p:spPr bwMode="auto">
          <a:xfrm>
            <a:off x="5219700" y="5949950"/>
            <a:ext cx="59503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kumimoji="0" lang="en-US" altLang="zh-CN" dirty="0" smtClean="0">
                <a:solidFill>
                  <a:srgbClr val="000000"/>
                </a:solidFill>
                <a:latin typeface="Arial" pitchFamily="34" charset="0"/>
              </a:rPr>
              <a:t>P</a:t>
            </a:r>
            <a:r>
              <a:rPr lang="en-US" altLang="zh-CN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endParaRPr kumimoji="0" lang="zh-CN" altLang="en-US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0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65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86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86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8650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34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347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29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484438" y="4652963"/>
            <a:ext cx="3024187" cy="863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    </a:t>
            </a:r>
            <a:r>
              <a:rPr lang="en-US" altLang="zh-CN" sz="4400" b="1" smtClean="0">
                <a:latin typeface="Times New Roman" pitchFamily="18" charset="0"/>
              </a:rPr>
              <a:t>s</a:t>
            </a:r>
            <a:r>
              <a:rPr lang="en-US" altLang="zh-CN" sz="4000" b="1" smtClean="0">
                <a:latin typeface="Times New Roman" pitchFamily="18" charset="0"/>
              </a:rPr>
              <a:t>  </a:t>
            </a:r>
            <a:r>
              <a:rPr lang="en-US" altLang="zh-CN" sz="4000" b="1" smtClean="0">
                <a:latin typeface="宋体" pitchFamily="2" charset="-122"/>
              </a:rPr>
              <a:t>≥ </a:t>
            </a:r>
            <a:r>
              <a:rPr lang="en-US" altLang="zh-CN" sz="4400" b="1" smtClean="0">
                <a:latin typeface="Times New Roman" pitchFamily="18" charset="0"/>
              </a:rPr>
              <a:t>t</a:t>
            </a:r>
          </a:p>
        </p:txBody>
      </p:sp>
      <p:graphicFrame>
        <p:nvGraphicFramePr>
          <p:cNvPr id="124931" name="Object 3"/>
          <p:cNvGraphicFramePr>
            <a:graphicFrameLocks noChangeAspect="1"/>
          </p:cNvGraphicFramePr>
          <p:nvPr/>
        </p:nvGraphicFramePr>
        <p:xfrm>
          <a:off x="395288" y="2636838"/>
          <a:ext cx="2973387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38" name="公式" r:id="rId3" imgW="863225" imgH="228501" progId="Equation.3">
                  <p:embed/>
                </p:oleObj>
              </mc:Choice>
              <mc:Fallback>
                <p:oleObj name="公式" r:id="rId3" imgW="863225" imgH="22850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636838"/>
                        <a:ext cx="2973387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2" name="Object 4"/>
          <p:cNvGraphicFramePr>
            <a:graphicFrameLocks noChangeAspect="1"/>
          </p:cNvGraphicFramePr>
          <p:nvPr/>
        </p:nvGraphicFramePr>
        <p:xfrm>
          <a:off x="5867400" y="2708275"/>
          <a:ext cx="2808288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39" name="公式" r:id="rId5" imgW="850531" imgH="241195" progId="Equation.3">
                  <p:embed/>
                </p:oleObj>
              </mc:Choice>
              <mc:Fallback>
                <p:oleObj name="公式" r:id="rId5" imgW="850531" imgH="24119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708275"/>
                        <a:ext cx="2808288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3" name="Object 5"/>
          <p:cNvGraphicFramePr>
            <a:graphicFrameLocks noChangeAspect="1"/>
          </p:cNvGraphicFramePr>
          <p:nvPr/>
        </p:nvGraphicFramePr>
        <p:xfrm>
          <a:off x="6300788" y="4076700"/>
          <a:ext cx="1843087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40" name="公式" r:id="rId7" imgW="800100" imgH="228600" progId="Equation.3">
                  <p:embed/>
                </p:oleObj>
              </mc:Choice>
              <mc:Fallback>
                <p:oleObj name="公式" r:id="rId7" imgW="8001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4076700"/>
                        <a:ext cx="1843087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4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1797050"/>
          </a:xfrm>
          <a:solidFill>
            <a:srgbClr val="FFCC99"/>
          </a:solidFill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要表出线性无关组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所需向量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/>
            </a:r>
            <a:b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</a:br>
            <a:r>
              <a:rPr lang="zh-CN" altLang="en-US" sz="3600" b="1" smtClean="0">
                <a:latin typeface="Times New Roman" pitchFamily="18" charset="0"/>
                <a:ea typeface="华文楷体" pitchFamily="2" charset="-122"/>
              </a:rPr>
              <a:t>的个数不能比无关组少</a:t>
            </a:r>
            <a:endParaRPr lang="zh-CN" altLang="en-US" sz="3600" b="1" smtClean="0">
              <a:ea typeface="华文楷体" pitchFamily="2" charset="-122"/>
            </a:endParaRPr>
          </a:p>
        </p:txBody>
      </p:sp>
      <p:sp>
        <p:nvSpPr>
          <p:cNvPr id="124935" name="AutoShape 7"/>
          <p:cNvSpPr>
            <a:spLocks/>
          </p:cNvSpPr>
          <p:nvPr/>
        </p:nvSpPr>
        <p:spPr bwMode="auto">
          <a:xfrm rot="-5400000">
            <a:off x="7005638" y="2506663"/>
            <a:ext cx="388937" cy="2376487"/>
          </a:xfrm>
          <a:prstGeom prst="leftBrace">
            <a:avLst>
              <a:gd name="adj1" fmla="val 50918"/>
              <a:gd name="adj2" fmla="val 50000"/>
            </a:avLst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693000" name="AutoShape 8"/>
          <p:cNvSpPr>
            <a:spLocks noChangeArrowheads="1"/>
          </p:cNvSpPr>
          <p:nvPr/>
        </p:nvSpPr>
        <p:spPr bwMode="auto">
          <a:xfrm>
            <a:off x="3635375" y="2924175"/>
            <a:ext cx="2055813" cy="342900"/>
          </a:xfrm>
          <a:prstGeom prst="rightArrow">
            <a:avLst>
              <a:gd name="adj1" fmla="val 50000"/>
              <a:gd name="adj2" fmla="val 149884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4693001" name="Object 9"/>
          <p:cNvGraphicFramePr>
            <a:graphicFrameLocks noChangeAspect="1"/>
          </p:cNvGraphicFramePr>
          <p:nvPr/>
        </p:nvGraphicFramePr>
        <p:xfrm>
          <a:off x="3635375" y="2205038"/>
          <a:ext cx="185896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41" name="公式" r:id="rId9" imgW="774364" imgH="241195" progId="Equation.3">
                  <p:embed/>
                </p:oleObj>
              </mc:Choice>
              <mc:Fallback>
                <p:oleObj name="公式" r:id="rId9" imgW="774364" imgH="24119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2205038"/>
                        <a:ext cx="1858963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93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93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930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6930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69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2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92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92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92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2994" grpId="0" build="p"/>
      <p:bldP spid="4693000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50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04813"/>
            <a:ext cx="8229600" cy="59039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先证 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sym typeface="Symbol" pitchFamily="18" charset="2"/>
              </a:rPr>
              <a:t>Ker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1015D2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>
                <a:solidFill>
                  <a:srgbClr val="1015D2"/>
                </a:solidFill>
              </a:rPr>
              <a:t>A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 )</a:t>
            </a:r>
            <a:r>
              <a:rPr lang="zh-CN" altLang="en-US" b="1" dirty="0" smtClean="0">
                <a:solidFill>
                  <a:srgbClr val="1015D2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sym typeface="Symbol" pitchFamily="18" charset="2"/>
              </a:rPr>
              <a:t>+ …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sym typeface="Symbol" pitchFamily="18" charset="2"/>
              </a:rPr>
              <a:t>+ Ker</a:t>
            </a:r>
            <a:r>
              <a:rPr lang="en-US" altLang="zh-CN" b="1" i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dirty="0" err="1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err="1" smtClean="0">
                <a:solidFill>
                  <a:srgbClr val="1015D2"/>
                </a:solidFill>
                <a:latin typeface="Times New Roman" pitchFamily="18" charset="0"/>
              </a:rPr>
              <a:t>s</a:t>
            </a:r>
            <a:r>
              <a:rPr lang="en-US" altLang="zh-CN" b="1" baseline="-30000" dirty="0" smtClean="0">
                <a:solidFill>
                  <a:srgbClr val="1015D2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>
                <a:solidFill>
                  <a:srgbClr val="1015D2"/>
                </a:solidFill>
              </a:rPr>
              <a:t>A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 )</a:t>
            </a:r>
            <a:r>
              <a:rPr lang="zh-CN" altLang="en-US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 是直和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: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若有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 0 ,   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smtClean="0">
                <a:latin typeface="Times New Roman" pitchFamily="18" charset="0"/>
              </a:rPr>
              <a:t>Ker </a:t>
            </a:r>
            <a:r>
              <a:rPr lang="en-US" altLang="zh-CN" b="1" i="1" dirty="0" err="1" smtClean="0">
                <a:latin typeface="Times New Roman" pitchFamily="18" charset="0"/>
              </a:rPr>
              <a:t>f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endParaRPr lang="en-US" altLang="zh-CN" b="1" baseline="-30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0   =</a:t>
            </a:r>
            <a:r>
              <a:rPr lang="en-US" altLang="zh-CN" b="1" dirty="0" smtClean="0"/>
              <a:t>   P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)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  </a:t>
            </a:r>
            <a:r>
              <a:rPr lang="en-US" altLang="zh-CN" b="1" dirty="0" smtClean="0"/>
              <a:t>P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+  </a:t>
            </a:r>
            <a:r>
              <a:rPr lang="en-US" altLang="zh-CN" b="1" dirty="0" smtClean="0"/>
              <a:t>P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+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+  </a:t>
            </a:r>
            <a:r>
              <a:rPr lang="en-US" altLang="zh-CN" b="1" dirty="0" smtClean="0"/>
              <a:t>P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       =  ( </a:t>
            </a:r>
            <a:r>
              <a:rPr lang="en-US" altLang="zh-CN" b="1" dirty="0" smtClean="0"/>
              <a:t>I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dirty="0" smtClean="0">
                <a:sym typeface="MT Extra" pitchFamily="18" charset="2"/>
              </a:rPr>
              <a:t>–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u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 )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+ 0 +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+ 0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       =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 用类似的方法可证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=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0 .</a:t>
            </a:r>
          </a:p>
        </p:txBody>
      </p:sp>
    </p:spTree>
    <p:extLst>
      <p:ext uri="{BB962C8B-B14F-4D97-AF65-F5344CB8AC3E}">
        <p14:creationId xmlns:p14="http://schemas.microsoft.com/office/powerpoint/2010/main" val="157289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65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65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65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86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6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6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6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6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6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650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650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8650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650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8650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50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7594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 其次证明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 </a:t>
            </a:r>
            <a:endParaRPr lang="zh-CN" altLang="en-US" b="1" dirty="0" smtClean="0">
              <a:solidFill>
                <a:srgbClr val="1015D2"/>
              </a:solidFill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sym typeface="Symbol" pitchFamily="18" charset="2"/>
              </a:rPr>
              <a:t>Ker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1015D2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>
                <a:solidFill>
                  <a:srgbClr val="1015D2"/>
                </a:solidFill>
              </a:rPr>
              <a:t>A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 )</a:t>
            </a:r>
            <a:r>
              <a:rPr lang="zh-CN" altLang="en-US" b="1" dirty="0" smtClean="0">
                <a:solidFill>
                  <a:srgbClr val="1015D2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= 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sym typeface="Symbol" pitchFamily="18" charset="2"/>
              </a:rPr>
              <a:t>Ker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1015D2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>
                <a:solidFill>
                  <a:srgbClr val="1015D2"/>
                </a:solidFill>
              </a:rPr>
              <a:t>A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 )</a:t>
            </a:r>
            <a:r>
              <a:rPr lang="zh-CN" altLang="en-US" b="1" dirty="0" smtClean="0">
                <a:solidFill>
                  <a:srgbClr val="1015D2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sym typeface="Symbol" pitchFamily="18" charset="2"/>
              </a:rPr>
              <a:t>+ …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sym typeface="Symbol" pitchFamily="18" charset="2"/>
              </a:rPr>
              <a:t>+ Ker</a:t>
            </a:r>
            <a:r>
              <a:rPr lang="en-US" altLang="zh-CN" b="1" i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dirty="0" err="1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err="1" smtClean="0">
                <a:solidFill>
                  <a:srgbClr val="1015D2"/>
                </a:solidFill>
                <a:latin typeface="Times New Roman" pitchFamily="18" charset="0"/>
              </a:rPr>
              <a:t>s</a:t>
            </a:r>
            <a:r>
              <a:rPr lang="en-US" altLang="zh-CN" b="1" baseline="-30000" dirty="0" smtClean="0">
                <a:solidFill>
                  <a:srgbClr val="1015D2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>
                <a:solidFill>
                  <a:srgbClr val="1015D2"/>
                </a:solidFill>
              </a:rPr>
              <a:t>A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 )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endParaRPr lang="zh-CN" altLang="en-US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  任意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</a:t>
            </a:r>
            <a:r>
              <a:rPr lang="en-US" altLang="zh-CN" b="1" dirty="0" smtClean="0">
                <a:latin typeface="Times New Roman" pitchFamily="18" charset="0"/>
              </a:rPr>
              <a:t> Ker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… </a:t>
            </a:r>
            <a:r>
              <a:rPr lang="en-US" altLang="zh-CN" b="1" i="1" dirty="0" err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 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都能写成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    u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+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v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… </a:t>
            </a:r>
            <a:r>
              <a:rPr lang="en-US" altLang="zh-CN" b="1" i="1" dirty="0" err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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  Ker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 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… </a:t>
            </a:r>
            <a:r>
              <a:rPr lang="en-US" altLang="zh-CN" b="1" i="1" dirty="0" err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 Ker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 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</a:t>
            </a:r>
            <a:endParaRPr lang="zh-CN" altLang="en-US" b="1" dirty="0" smtClean="0">
              <a:latin typeface="Times New Roman" pitchFamily="18" charset="0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709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65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86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86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8650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50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00063"/>
            <a:ext cx="8229600" cy="580866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于是 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Ker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…  </a:t>
            </a:r>
            <a:r>
              <a:rPr lang="en-US" altLang="zh-CN" b="1" i="1" dirty="0" err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 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   =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Ker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 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+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Ker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 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… </a:t>
            </a:r>
            <a:r>
              <a:rPr lang="en-US" altLang="zh-CN" b="1" i="1" dirty="0" err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   =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Ker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 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+  Ker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 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Ker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 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…  </a:t>
            </a:r>
            <a:r>
              <a:rPr lang="en-US" altLang="zh-CN" b="1" i="1" dirty="0" err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   =       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          …            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=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Ker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Ker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…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Ker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dirty="0" err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</a:t>
            </a:r>
            <a:endParaRPr lang="zh-CN" altLang="en-US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06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65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86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86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8650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</a:t>
            </a: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en-US" altLang="zh-CN" b="1" baseline="-30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317636" name="Rectangle 4"/>
          <p:cNvSpPr>
            <a:spLocks noChangeArrowheads="1"/>
          </p:cNvSpPr>
          <p:nvPr/>
        </p:nvSpPr>
        <p:spPr bwMode="auto">
          <a:xfrm>
            <a:off x="6372225" y="1125538"/>
            <a:ext cx="2232025" cy="5191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kumimoji="0" lang="en-US" altLang="zh-CN" sz="2800" i="1">
                <a:solidFill>
                  <a:srgbClr val="000000"/>
                </a:solidFill>
                <a:latin typeface="Arial" pitchFamily="34" charset="0"/>
              </a:rPr>
              <a:t>A</a:t>
            </a:r>
            <a:r>
              <a:rPr kumimoji="0" lang="en-US" altLang="zh-CN" sz="2800">
                <a:solidFill>
                  <a:srgbClr val="000000"/>
                </a:solidFill>
                <a:latin typeface="Arial" pitchFamily="34" charset="0"/>
                <a:sym typeface="Euclid Math One" pitchFamily="18" charset="2"/>
              </a:rPr>
              <a:t> </a:t>
            </a:r>
            <a:r>
              <a:rPr kumimoji="0" lang="en-US" altLang="zh-CN" sz="2800">
                <a:solidFill>
                  <a:srgbClr val="000000"/>
                </a:solidFill>
                <a:latin typeface="Arial" pitchFamily="34" charset="0"/>
              </a:rPr>
              <a:t>|</a:t>
            </a:r>
            <a:r>
              <a:rPr kumimoji="0" lang="en-US" altLang="zh-CN" sz="2800">
                <a:solidFill>
                  <a:srgbClr val="000000"/>
                </a:solidFill>
                <a:latin typeface="Times New Roman" pitchFamily="18" charset="0"/>
              </a:rPr>
              <a:t> W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kumimoji="0" lang="en-US" altLang="zh-CN" sz="28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zh-CN" altLang="en-US" sz="2800">
                <a:solidFill>
                  <a:srgbClr val="000000"/>
                </a:solidFill>
                <a:latin typeface="Times New Roman" pitchFamily="18" charset="0"/>
              </a:rPr>
              <a:t>矩阵</a:t>
            </a:r>
          </a:p>
        </p:txBody>
      </p:sp>
      <p:cxnSp>
        <p:nvCxnSpPr>
          <p:cNvPr id="5317637" name="AutoShape 5"/>
          <p:cNvCxnSpPr>
            <a:cxnSpLocks noChangeShapeType="1"/>
            <a:stCxn id="5317636" idx="2"/>
            <a:endCxn id="5317645" idx="0"/>
          </p:cNvCxnSpPr>
          <p:nvPr/>
        </p:nvCxnSpPr>
        <p:spPr bwMode="auto">
          <a:xfrm rot="5400000">
            <a:off x="6065044" y="2491581"/>
            <a:ext cx="2270125" cy="576263"/>
          </a:xfrm>
          <a:prstGeom prst="curvedConnector3">
            <a:avLst>
              <a:gd name="adj1" fmla="val 50352"/>
            </a:avLst>
          </a:prstGeom>
          <a:noFill/>
          <a:ln w="63500">
            <a:solidFill>
              <a:srgbClr val="0000FF"/>
            </a:solidFill>
            <a:prstDash val="dash"/>
            <a:round/>
            <a:headEnd/>
            <a:tailEnd type="triangle" w="med" len="med"/>
          </a:ln>
        </p:spPr>
      </p:cxnSp>
      <p:graphicFrame>
        <p:nvGraphicFramePr>
          <p:cNvPr id="47106" name="Object 8"/>
          <p:cNvGraphicFramePr>
            <a:graphicFrameLocks noChangeAspect="1"/>
          </p:cNvGraphicFramePr>
          <p:nvPr/>
        </p:nvGraphicFramePr>
        <p:xfrm>
          <a:off x="611188" y="1773238"/>
          <a:ext cx="40989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398" name="公式" r:id="rId3" imgW="1612800" imgH="228600" progId="Equation.3">
                  <p:embed/>
                </p:oleObj>
              </mc:Choice>
              <mc:Fallback>
                <p:oleObj name="公式" r:id="rId3" imgW="1612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773238"/>
                        <a:ext cx="409892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17641" name="Rectangle 9"/>
          <p:cNvSpPr>
            <a:spLocks noChangeArrowheads="1"/>
          </p:cNvSpPr>
          <p:nvPr/>
        </p:nvSpPr>
        <p:spPr bwMode="auto">
          <a:xfrm>
            <a:off x="3995738" y="2636838"/>
            <a:ext cx="1655762" cy="1296987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47112" name="Rectangle 12"/>
          <p:cNvSpPr>
            <a:spLocks noChangeArrowheads="1"/>
          </p:cNvSpPr>
          <p:nvPr/>
        </p:nvSpPr>
        <p:spPr bwMode="auto">
          <a:xfrm>
            <a:off x="611188" y="620713"/>
            <a:ext cx="4032250" cy="5794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V =  W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 W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 W</a:t>
            </a:r>
            <a:r>
              <a:rPr kumimoji="0" lang="en-US" altLang="zh-CN" baseline="-300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5317645" name="Rectangle 13"/>
          <p:cNvSpPr>
            <a:spLocks noChangeArrowheads="1"/>
          </p:cNvSpPr>
          <p:nvPr/>
        </p:nvSpPr>
        <p:spPr bwMode="auto">
          <a:xfrm>
            <a:off x="5651500" y="3933825"/>
            <a:ext cx="2520950" cy="1943100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5317646" name="Rectangle 14"/>
          <p:cNvSpPr>
            <a:spLocks noChangeArrowheads="1"/>
          </p:cNvSpPr>
          <p:nvPr/>
        </p:nvSpPr>
        <p:spPr bwMode="auto">
          <a:xfrm>
            <a:off x="8172450" y="5876925"/>
            <a:ext cx="792163" cy="649288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graphicFrame>
        <p:nvGraphicFramePr>
          <p:cNvPr id="5317647" name="Object 15"/>
          <p:cNvGraphicFramePr>
            <a:graphicFrameLocks noChangeAspect="1"/>
          </p:cNvGraphicFramePr>
          <p:nvPr/>
        </p:nvGraphicFramePr>
        <p:xfrm>
          <a:off x="139700" y="2565400"/>
          <a:ext cx="88773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399" name="公式" r:id="rId5" imgW="3492360" imgH="1396800" progId="Equation.3">
                  <p:embed/>
                </p:oleObj>
              </mc:Choice>
              <mc:Fallback>
                <p:oleObj name="公式" r:id="rId5" imgW="3492360" imgH="139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" y="2565400"/>
                        <a:ext cx="8877300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499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17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17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17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17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317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17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7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17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17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17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17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000"/>
                                        <p:tgtEl>
                                          <p:spTgt spid="5317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7636" grpId="0"/>
      <p:bldP spid="5317641" grpId="0" animBg="1"/>
      <p:bldP spid="5317645" grpId="0" animBg="1"/>
      <p:bldP spid="5317646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</a:t>
            </a:r>
            <a:r>
              <a:rPr lang="zh-CN" altLang="en-US" b="1" dirty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     将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分解成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-</a:t>
            </a:r>
            <a:r>
              <a:rPr lang="zh-CN" altLang="en-US" b="1" dirty="0" smtClean="0">
                <a:latin typeface="Times New Roman" pitchFamily="18" charset="0"/>
              </a:rPr>
              <a:t>子空间的直和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                    </a:t>
            </a:r>
            <a:r>
              <a:rPr lang="zh-CN" altLang="en-US" b="1" dirty="0" smtClean="0">
                <a:latin typeface="Times New Roman" pitchFamily="18" charset="0"/>
              </a:rPr>
              <a:t>分解得越细越好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solidFill>
                  <a:schemeClr val="accent2"/>
                </a:solidFill>
                <a:latin typeface="Times New Roman" pitchFamily="18" charset="0"/>
              </a:rPr>
              <a:t>                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V  =   W</a:t>
            </a:r>
            <a:r>
              <a:rPr lang="en-US" altLang="zh-CN" b="1" baseline="-30000" dirty="0" smtClean="0">
                <a:solidFill>
                  <a:srgbClr val="0000FF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 W</a:t>
            </a:r>
            <a:r>
              <a:rPr lang="en-US" altLang="zh-CN" b="1" baseline="-30000" dirty="0" smtClean="0">
                <a:solidFill>
                  <a:srgbClr val="0000FF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  …  W</a:t>
            </a:r>
            <a:r>
              <a:rPr lang="en-US" altLang="zh-CN" sz="3600" b="1" baseline="-30000" dirty="0" smtClean="0">
                <a:solidFill>
                  <a:srgbClr val="0000FF"/>
                </a:solidFill>
                <a:latin typeface="Times New Roman" pitchFamily="18" charset="0"/>
              </a:rPr>
              <a:t>s  </a:t>
            </a:r>
            <a:endParaRPr lang="en-US" altLang="zh-CN" b="1" dirty="0" smtClean="0">
              <a:solidFill>
                <a:srgbClr val="0000FF"/>
              </a:solidFill>
              <a:latin typeface="Times New Roman" pitchFamily="18" charset="0"/>
            </a:endParaRPr>
          </a:p>
        </p:txBody>
      </p:sp>
      <p:graphicFrame>
        <p:nvGraphicFramePr>
          <p:cNvPr id="5799940" name="Object 4"/>
          <p:cNvGraphicFramePr>
            <a:graphicFrameLocks noChangeAspect="1"/>
          </p:cNvGraphicFramePr>
          <p:nvPr/>
        </p:nvGraphicFramePr>
        <p:xfrm>
          <a:off x="3203575" y="3933825"/>
          <a:ext cx="3816350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412" name="公式" r:id="rId3" imgW="1333440" imgH="939600" progId="Equation.3">
                  <p:embed/>
                </p:oleObj>
              </mc:Choice>
              <mc:Fallback>
                <p:oleObj name="公式" r:id="rId3" imgW="133344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3933825"/>
                        <a:ext cx="3816350" cy="253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99941" name="Rectangle 5"/>
          <p:cNvSpPr>
            <a:spLocks noChangeArrowheads="1"/>
          </p:cNvSpPr>
          <p:nvPr/>
        </p:nvSpPr>
        <p:spPr bwMode="auto">
          <a:xfrm>
            <a:off x="468313" y="4941888"/>
            <a:ext cx="1800225" cy="5191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kumimoji="0" lang="en-US" altLang="zh-CN" sz="2800">
                <a:solidFill>
                  <a:srgbClr val="000000"/>
                </a:solidFill>
                <a:latin typeface="Arial" pitchFamily="34" charset="0"/>
              </a:rPr>
              <a:t>A</a:t>
            </a:r>
            <a:r>
              <a:rPr kumimoji="0" lang="en-US" altLang="zh-CN" sz="2800">
                <a:solidFill>
                  <a:srgbClr val="000000"/>
                </a:solidFill>
                <a:latin typeface="Euclid Math One" pitchFamily="18" charset="2"/>
                <a:sym typeface="Euclid Math One" pitchFamily="18" charset="2"/>
              </a:rPr>
              <a:t> </a:t>
            </a:r>
            <a:r>
              <a:rPr kumimoji="0" lang="zh-CN" altLang="en-US" sz="2800">
                <a:solidFill>
                  <a:srgbClr val="000000"/>
                </a:solidFill>
                <a:latin typeface="Times New Roman" pitchFamily="18" charset="0"/>
              </a:rPr>
              <a:t>的矩阵</a:t>
            </a:r>
          </a:p>
        </p:txBody>
      </p:sp>
      <p:pic>
        <p:nvPicPr>
          <p:cNvPr id="48133" name="Picture 6" descr="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4" name="Rectangle 9"/>
          <p:cNvSpPr>
            <a:spLocks noGrp="1" noChangeArrowheads="1"/>
          </p:cNvSpPr>
          <p:nvPr>
            <p:ph type="title"/>
          </p:nvPr>
        </p:nvSpPr>
        <p:spPr>
          <a:xfrm>
            <a:off x="539750" y="188913"/>
            <a:ext cx="8229600" cy="954087"/>
          </a:xfrm>
        </p:spPr>
        <p:txBody>
          <a:bodyPr/>
          <a:lstStyle/>
          <a:p>
            <a:pPr eaLnBrk="1" hangingPunct="1"/>
            <a:r>
              <a:rPr lang="zh-CN" altLang="en-US" sz="4000" b="1" dirty="0" smtClean="0">
                <a:solidFill>
                  <a:schemeClr val="bg1"/>
                </a:solidFill>
              </a:rPr>
              <a:t>怎样取基底</a:t>
            </a:r>
            <a:r>
              <a:rPr lang="en-US" altLang="zh-CN" sz="4000" b="1" dirty="0" smtClean="0">
                <a:solidFill>
                  <a:schemeClr val="bg1"/>
                </a:solidFill>
                <a:latin typeface="Times New Roman" pitchFamily="18" charset="0"/>
              </a:rPr>
              <a:t>,</a:t>
            </a:r>
            <a:r>
              <a:rPr lang="en-US" altLang="zh-CN" sz="4000" b="1" dirty="0" smtClean="0">
                <a:solidFill>
                  <a:schemeClr val="bg1"/>
                </a:solidFill>
              </a:rPr>
              <a:t> 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使得 </a:t>
            </a:r>
            <a:r>
              <a:rPr lang="en-US" altLang="zh-CN" sz="4000" b="1" dirty="0" smtClean="0">
                <a:solidFill>
                  <a:schemeClr val="bg1"/>
                </a:solidFill>
              </a:rPr>
              <a:t>A</a:t>
            </a:r>
            <a:r>
              <a:rPr lang="en-US" altLang="zh-CN" sz="4000" b="1" dirty="0" smtClean="0">
                <a:solidFill>
                  <a:schemeClr val="bg1"/>
                </a:solidFill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的矩阵最简单</a:t>
            </a:r>
            <a:r>
              <a:rPr lang="en-US" altLang="zh-CN" sz="4000" b="1" dirty="0" smtClean="0">
                <a:solidFill>
                  <a:schemeClr val="bg1"/>
                </a:solidFill>
                <a:latin typeface="Times New Roman" pitchFamily="18" charset="0"/>
              </a:rPr>
              <a:t>?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</a:p>
        </p:txBody>
      </p:sp>
      <p:cxnSp>
        <p:nvCxnSpPr>
          <p:cNvPr id="5799946" name="AutoShape 10"/>
          <p:cNvCxnSpPr>
            <a:cxnSpLocks noChangeShapeType="1"/>
            <a:stCxn id="5799941" idx="3"/>
          </p:cNvCxnSpPr>
          <p:nvPr/>
        </p:nvCxnSpPr>
        <p:spPr bwMode="auto">
          <a:xfrm>
            <a:off x="2268538" y="5202238"/>
            <a:ext cx="935037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6179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99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99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9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79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9941" grpId="0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44259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定理 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K-</a:t>
            </a:r>
            <a:r>
              <a:rPr lang="zh-CN" altLang="en-US" b="1" dirty="0" smtClean="0">
                <a:latin typeface="Times New Roman" pitchFamily="18" charset="0"/>
              </a:rPr>
              <a:t>线性空间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上的线性变换</a:t>
            </a:r>
            <a:r>
              <a:rPr lang="en-US" altLang="zh-CN" b="1" dirty="0" smtClean="0">
                <a:latin typeface="Times New Roman" pitchFamily="18" charset="0"/>
              </a:rPr>
              <a:t>.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若在 </a:t>
            </a:r>
            <a:r>
              <a:rPr lang="en-US" altLang="zh-CN" b="1" dirty="0" smtClean="0">
                <a:latin typeface="Times New Roman" pitchFamily="18" charset="0"/>
              </a:rPr>
              <a:t>K[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] </a:t>
            </a:r>
            <a:r>
              <a:rPr lang="zh-CN" altLang="en-US" b="1" dirty="0" smtClean="0">
                <a:latin typeface="Times New Roman" pitchFamily="18" charset="0"/>
              </a:rPr>
              <a:t>中有分解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i="1" dirty="0" smtClean="0">
                <a:latin typeface="Times New Roman" pitchFamily="18" charset="0"/>
              </a:rPr>
              <a:t>    f</a:t>
            </a: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=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…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,  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r>
              <a:rPr lang="zh-CN" altLang="en-US" b="1" dirty="0" smtClean="0">
                <a:solidFill>
                  <a:srgbClr val="1015D2"/>
                </a:solidFill>
                <a:latin typeface="Times New Roman" pitchFamily="18" charset="0"/>
              </a:rPr>
              <a:t>两两互素</a:t>
            </a:r>
            <a:endParaRPr lang="en-US" altLang="zh-CN" b="1" dirty="0" smtClean="0">
              <a:solidFill>
                <a:srgbClr val="1015D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则有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</a:t>
            </a:r>
            <a:r>
              <a:rPr lang="en-US" altLang="zh-CN" b="1" dirty="0" smtClean="0">
                <a:latin typeface="Times New Roman" pitchFamily="18" charset="0"/>
              </a:rPr>
              <a:t>Ker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) = Ker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 …</a:t>
            </a:r>
            <a:r>
              <a:rPr lang="en-US" altLang="zh-CN" b="1" dirty="0" smtClean="0">
                <a:latin typeface="Times New Roman" pitchFamily="18" charset="0"/>
              </a:rPr>
              <a:t> Ker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</a:p>
        </p:txBody>
      </p:sp>
      <p:pic>
        <p:nvPicPr>
          <p:cNvPr id="219139" name="Picture 3" descr="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40" name="Rectangle 4"/>
          <p:cNvSpPr>
            <a:spLocks noChangeArrowheads="1"/>
          </p:cNvSpPr>
          <p:nvPr/>
        </p:nvSpPr>
        <p:spPr bwMode="auto">
          <a:xfrm>
            <a:off x="2339752" y="188640"/>
            <a:ext cx="4608512" cy="785601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</a:pPr>
            <a:r>
              <a:rPr kumimoji="0" lang="zh-CN" altLang="en-US" sz="4000" dirty="0">
                <a:solidFill>
                  <a:schemeClr val="bg1"/>
                </a:solidFill>
                <a:latin typeface="Times New Roman" pitchFamily="18" charset="0"/>
              </a:rPr>
              <a:t>核空间的直和分解</a:t>
            </a:r>
          </a:p>
        </p:txBody>
      </p:sp>
    </p:spTree>
    <p:extLst>
      <p:ext uri="{BB962C8B-B14F-4D97-AF65-F5344CB8AC3E}">
        <p14:creationId xmlns:p14="http://schemas.microsoft.com/office/powerpoint/2010/main" val="141597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99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844823"/>
            <a:ext cx="8229600" cy="4281339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err="1" smtClean="0">
                <a:latin typeface="Times New Roman" pitchFamily="18" charset="0"/>
                <a:sym typeface="Symbol" pitchFamily="18" charset="2"/>
              </a:rPr>
              <a:t>Hom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V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.   </a:t>
            </a:r>
            <a:r>
              <a:rPr lang="zh-CN" altLang="en-US" b="1" dirty="0" smtClean="0">
                <a:latin typeface="Times New Roman" pitchFamily="18" charset="0"/>
              </a:rPr>
              <a:t>若有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dirty="0" smtClean="0">
                <a:latin typeface="Times New Roman" pitchFamily="18" charset="0"/>
              </a:rPr>
              <a:t> K[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] 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使得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 =  </a:t>
            </a:r>
            <a:r>
              <a:rPr lang="en-US" altLang="zh-CN" b="1" dirty="0" smtClean="0"/>
              <a:t>0</a:t>
            </a:r>
            <a:r>
              <a:rPr lang="en-US" altLang="zh-CN" b="1" dirty="0" smtClean="0">
                <a:latin typeface="Times New Roman" pitchFamily="18" charset="0"/>
              </a:rPr>
              <a:t> ,  </a:t>
            </a:r>
            <a:r>
              <a:rPr lang="zh-CN" altLang="en-US" b="1" dirty="0" smtClean="0">
                <a:latin typeface="Times New Roman" pitchFamily="18" charset="0"/>
              </a:rPr>
              <a:t>则称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一个零化多项式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</a:t>
            </a:r>
            <a:r>
              <a:rPr lang="zh-CN" altLang="en-US" b="1" dirty="0" smtClean="0">
                <a:latin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</a:rPr>
              <a:t>:  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x </a:t>
            </a:r>
            <a:r>
              <a:rPr lang="en-US" altLang="zh-CN" sz="40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是投影变换的零化多项式</a:t>
            </a:r>
          </a:p>
        </p:txBody>
      </p:sp>
      <p:pic>
        <p:nvPicPr>
          <p:cNvPr id="224259" name="Picture 3" descr="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1700808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</p:pic>
      <p:sp>
        <p:nvSpPr>
          <p:cNvPr id="224260" name="Rectangle 5"/>
          <p:cNvSpPr>
            <a:spLocks noChangeArrowheads="1"/>
          </p:cNvSpPr>
          <p:nvPr/>
        </p:nvSpPr>
        <p:spPr bwMode="auto">
          <a:xfrm>
            <a:off x="1835150" y="188913"/>
            <a:ext cx="5616575" cy="86395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</a:pPr>
            <a:r>
              <a:rPr kumimoji="0" lang="zh-CN" altLang="en-US" sz="4000" dirty="0" smtClean="0">
                <a:solidFill>
                  <a:srgbClr val="FFFFFF"/>
                </a:solidFill>
                <a:latin typeface="Times New Roman" pitchFamily="18" charset="0"/>
              </a:rPr>
              <a:t>线性变换的零</a:t>
            </a:r>
            <a:r>
              <a:rPr kumimoji="0" lang="zh-CN" altLang="en-US" sz="4000" dirty="0">
                <a:solidFill>
                  <a:srgbClr val="FFFFFF"/>
                </a:solidFill>
                <a:latin typeface="Times New Roman" pitchFamily="18" charset="0"/>
              </a:rPr>
              <a:t>化多项式</a:t>
            </a:r>
          </a:p>
        </p:txBody>
      </p:sp>
    </p:spTree>
    <p:extLst>
      <p:ext uri="{BB962C8B-B14F-4D97-AF65-F5344CB8AC3E}">
        <p14:creationId xmlns:p14="http://schemas.microsoft.com/office/powerpoint/2010/main" val="151907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99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2699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699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2699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1773238"/>
            <a:ext cx="8229600" cy="449738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若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err="1" smtClean="0">
                <a:latin typeface="Times New Roman" pitchFamily="18" charset="0"/>
                <a:sym typeface="Symbol" pitchFamily="18" charset="2"/>
              </a:rPr>
              <a:t>Hom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V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zh-CN" altLang="en-US" b="1" dirty="0" smtClean="0">
                <a:latin typeface="Times New Roman" pitchFamily="18" charset="0"/>
              </a:rPr>
              <a:t>的零化多项式 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在域 </a:t>
            </a:r>
            <a:r>
              <a:rPr lang="en-US" altLang="zh-CN" b="1" dirty="0" smtClean="0">
                <a:latin typeface="Times New Roman" pitchFamily="18" charset="0"/>
              </a:rPr>
              <a:t>K </a:t>
            </a:r>
            <a:r>
              <a:rPr lang="zh-CN" altLang="en-US" b="1" dirty="0" smtClean="0">
                <a:latin typeface="Times New Roman" pitchFamily="18" charset="0"/>
              </a:rPr>
              <a:t>上有分解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i="1" dirty="0" smtClean="0">
                <a:solidFill>
                  <a:srgbClr val="0000FF"/>
                </a:solidFill>
                <a:latin typeface="Times New Roman" pitchFamily="18" charset="0"/>
              </a:rPr>
              <a:t>f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 ( </a:t>
            </a:r>
            <a:r>
              <a:rPr lang="en-US" altLang="zh-CN" b="1" i="1" dirty="0" smtClean="0">
                <a:solidFill>
                  <a:srgbClr val="0000FF"/>
                </a:solidFill>
                <a:latin typeface="Times New Roman" pitchFamily="18" charset="0"/>
              </a:rPr>
              <a:t>x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 ) = </a:t>
            </a:r>
            <a:r>
              <a:rPr lang="en-US" altLang="zh-CN" b="1" i="1" dirty="0" smtClean="0">
                <a:solidFill>
                  <a:srgbClr val="0000FF"/>
                </a:solidFill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FF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( </a:t>
            </a:r>
            <a:r>
              <a:rPr lang="en-US" altLang="zh-CN" b="1" i="1" dirty="0" smtClean="0">
                <a:solidFill>
                  <a:srgbClr val="0000FF"/>
                </a:solidFill>
                <a:latin typeface="Times New Roman" pitchFamily="18" charset="0"/>
              </a:rPr>
              <a:t>x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 ) …  </a:t>
            </a:r>
            <a:r>
              <a:rPr lang="en-US" altLang="zh-CN" b="1" i="1" dirty="0" smtClean="0">
                <a:solidFill>
                  <a:srgbClr val="0000FF"/>
                </a:solidFill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FF"/>
                </a:solidFill>
                <a:latin typeface="Times New Roman" pitchFamily="18" charset="0"/>
              </a:rPr>
              <a:t>s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( </a:t>
            </a:r>
            <a:r>
              <a:rPr lang="en-US" altLang="zh-CN" b="1" i="1" dirty="0" smtClean="0">
                <a:solidFill>
                  <a:srgbClr val="0000FF"/>
                </a:solidFill>
                <a:latin typeface="Times New Roman" pitchFamily="18" charset="0"/>
              </a:rPr>
              <a:t>x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 ) ,    </a:t>
            </a:r>
            <a:r>
              <a:rPr lang="en-US" altLang="zh-CN" b="1" i="1" dirty="0" smtClean="0">
                <a:solidFill>
                  <a:srgbClr val="0000FF"/>
                </a:solidFill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FF"/>
                </a:solidFill>
                <a:latin typeface="Times New Roman" pitchFamily="18" charset="0"/>
              </a:rPr>
              <a:t>i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( </a:t>
            </a:r>
            <a:r>
              <a:rPr lang="en-US" altLang="zh-CN" b="1" i="1" dirty="0" smtClean="0">
                <a:solidFill>
                  <a:srgbClr val="0000FF"/>
                </a:solidFill>
                <a:latin typeface="Times New Roman" pitchFamily="18" charset="0"/>
              </a:rPr>
              <a:t>x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 ) 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</a:rPr>
              <a:t>两两互素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.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则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可分解成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-</a:t>
            </a:r>
            <a:r>
              <a:rPr lang="zh-CN" altLang="en-US" b="1" dirty="0" smtClean="0">
                <a:latin typeface="Times New Roman" pitchFamily="18" charset="0"/>
              </a:rPr>
              <a:t>子空间的直和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V = Ker </a:t>
            </a:r>
            <a:r>
              <a:rPr lang="en-US" altLang="zh-CN" b="1" i="1" dirty="0" smtClean="0">
                <a:solidFill>
                  <a:srgbClr val="0000FF"/>
                </a:solidFill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FF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( </a:t>
            </a:r>
            <a:r>
              <a:rPr lang="en-US" altLang="zh-CN" b="1" dirty="0" smtClean="0">
                <a:solidFill>
                  <a:srgbClr val="0000FF"/>
                </a:solidFill>
              </a:rPr>
              <a:t>A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 )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 … 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 Ker </a:t>
            </a:r>
            <a:r>
              <a:rPr lang="en-US" altLang="zh-CN" b="1" i="1" dirty="0" smtClean="0">
                <a:solidFill>
                  <a:srgbClr val="0000FF"/>
                </a:solidFill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FF"/>
                </a:solidFill>
                <a:latin typeface="Times New Roman" pitchFamily="18" charset="0"/>
              </a:rPr>
              <a:t>s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( </a:t>
            </a:r>
            <a:r>
              <a:rPr lang="en-US" altLang="zh-CN" b="1" dirty="0" smtClean="0">
                <a:solidFill>
                  <a:srgbClr val="0000FF"/>
                </a:solidFill>
              </a:rPr>
              <a:t>A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 ) </a:t>
            </a:r>
          </a:p>
        </p:txBody>
      </p:sp>
      <p:pic>
        <p:nvPicPr>
          <p:cNvPr id="225283" name="Picture 3" descr="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700807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</p:pic>
      <p:sp>
        <p:nvSpPr>
          <p:cNvPr id="225284" name="Rectangle 4"/>
          <p:cNvSpPr>
            <a:spLocks noChangeArrowheads="1"/>
          </p:cNvSpPr>
          <p:nvPr/>
        </p:nvSpPr>
        <p:spPr bwMode="auto">
          <a:xfrm>
            <a:off x="642938" y="214313"/>
            <a:ext cx="8135937" cy="86395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</a:pPr>
            <a:r>
              <a:rPr kumimoji="0" lang="zh-CN" altLang="en-US" sz="4000" dirty="0">
                <a:solidFill>
                  <a:srgbClr val="FFFFFF"/>
                </a:solidFill>
                <a:latin typeface="Times New Roman" pitchFamily="18" charset="0"/>
              </a:rPr>
              <a:t>零化多项式的分</a:t>
            </a:r>
            <a:r>
              <a:rPr kumimoji="0" lang="zh-CN" altLang="en-US" sz="4000" dirty="0" smtClean="0">
                <a:solidFill>
                  <a:srgbClr val="FFFFFF"/>
                </a:solidFill>
                <a:latin typeface="Times New Roman" pitchFamily="18" charset="0"/>
              </a:rPr>
              <a:t>解 </a:t>
            </a:r>
            <a:r>
              <a:rPr kumimoji="0" lang="zh-CN" altLang="en-US" sz="4000" dirty="0" smtClean="0">
                <a:solidFill>
                  <a:srgbClr val="FFFFFF"/>
                </a:solidFill>
                <a:latin typeface="Times New Roman" pitchFamily="18" charset="0"/>
                <a:sym typeface="Symbol"/>
              </a:rPr>
              <a:t> </a:t>
            </a:r>
            <a:r>
              <a:rPr kumimoji="0" lang="zh-CN" altLang="en-US" sz="4000" dirty="0" smtClean="0">
                <a:solidFill>
                  <a:srgbClr val="FFFFFF"/>
                </a:solidFill>
                <a:latin typeface="Times New Roman" pitchFamily="18" charset="0"/>
              </a:rPr>
              <a:t>空</a:t>
            </a:r>
            <a:r>
              <a:rPr kumimoji="0" lang="zh-CN" altLang="en-US" sz="4000" dirty="0">
                <a:solidFill>
                  <a:srgbClr val="FFFFFF"/>
                </a:solidFill>
                <a:latin typeface="Times New Roman" pitchFamily="18" charset="0"/>
              </a:rPr>
              <a:t>间的分解</a:t>
            </a:r>
          </a:p>
        </p:txBody>
      </p:sp>
    </p:spTree>
    <p:extLst>
      <p:ext uri="{BB962C8B-B14F-4D97-AF65-F5344CB8AC3E}">
        <p14:creationId xmlns:p14="http://schemas.microsoft.com/office/powerpoint/2010/main" val="130860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altLang="zh-CN" b="1" smtClean="0"/>
              <a:t>            </a:t>
            </a:r>
            <a:r>
              <a:rPr lang="zh-CN" altLang="en-US" b="1" smtClean="0"/>
              <a:t>第九章 </a:t>
            </a:r>
            <a:r>
              <a:rPr lang="zh-CN" altLang="en-US" b="1" smtClean="0">
                <a:solidFill>
                  <a:schemeClr val="hlink"/>
                </a:solidFill>
                <a:latin typeface="Times New Roman" pitchFamily="18" charset="0"/>
              </a:rPr>
              <a:t>线性变换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467225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zh-CN" b="1" dirty="0" smtClean="0">
                <a:solidFill>
                  <a:srgbClr val="FFFF00"/>
                </a:solidFill>
                <a:latin typeface="Times New Roman" pitchFamily="18" charset="0"/>
              </a:rPr>
              <a:t>   5  </a:t>
            </a:r>
            <a:r>
              <a:rPr lang="en-US" altLang="zh-CN" b="1" dirty="0" smtClean="0">
                <a:solidFill>
                  <a:srgbClr val="FFFF00"/>
                </a:solidFill>
              </a:rPr>
              <a:t>Hamilton-</a:t>
            </a:r>
            <a:r>
              <a:rPr lang="en-US" altLang="zh-CN" b="1" dirty="0" err="1" smtClean="0">
                <a:solidFill>
                  <a:srgbClr val="FFFF00"/>
                </a:solidFill>
              </a:rPr>
              <a:t>Cayley</a:t>
            </a:r>
            <a:r>
              <a:rPr lang="en-US" altLang="zh-CN" b="1" dirty="0" smtClean="0">
                <a:solidFill>
                  <a:srgbClr val="FFFF00"/>
                </a:solidFill>
              </a:rPr>
              <a:t> </a:t>
            </a:r>
            <a:r>
              <a:rPr lang="zh-CN" altLang="en-US" b="1" dirty="0" smtClean="0">
                <a:solidFill>
                  <a:srgbClr val="FFFF00"/>
                </a:solidFill>
              </a:rPr>
              <a:t>定理</a:t>
            </a:r>
            <a:endParaRPr lang="zh-CN" altLang="en-US" b="1" dirty="0" smtClean="0">
              <a:solidFill>
                <a:srgbClr val="FFFF00"/>
              </a:solidFill>
              <a:latin typeface="Times New Roman" pitchFamily="18" charset="0"/>
            </a:endParaRPr>
          </a:p>
          <a:p>
            <a:pPr marL="609600" indent="-609600" eaLnBrk="1" hangingPunct="1">
              <a:buFontTx/>
              <a:buNone/>
            </a:pPr>
            <a:r>
              <a:rPr lang="zh-CN" altLang="en-US" b="1" dirty="0" smtClean="0">
                <a:solidFill>
                  <a:srgbClr val="FFFF00"/>
                </a:solidFill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6  </a:t>
            </a:r>
            <a:r>
              <a:rPr lang="zh-CN" altLang="en-US" b="1" dirty="0" smtClean="0">
                <a:latin typeface="Times New Roman" pitchFamily="18" charset="0"/>
              </a:rPr>
              <a:t>最小多项式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7  </a:t>
            </a:r>
            <a:r>
              <a:rPr lang="zh-CN" altLang="en-US" b="1" dirty="0" smtClean="0">
                <a:latin typeface="Times New Roman" pitchFamily="18" charset="0"/>
              </a:rPr>
              <a:t>幂零变换的结构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8  Jordan </a:t>
            </a:r>
            <a:r>
              <a:rPr lang="zh-CN" altLang="en-US" b="1" dirty="0" smtClean="0">
                <a:latin typeface="Times New Roman" pitchFamily="18" charset="0"/>
              </a:rPr>
              <a:t>标准型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9  </a:t>
            </a:r>
            <a:r>
              <a:rPr lang="zh-CN" altLang="en-US" b="1" dirty="0" smtClean="0">
                <a:latin typeface="Times New Roman" pitchFamily="18" charset="0"/>
              </a:rPr>
              <a:t>对偶空间</a:t>
            </a:r>
          </a:p>
        </p:txBody>
      </p:sp>
    </p:spTree>
    <p:extLst>
      <p:ext uri="{BB962C8B-B14F-4D97-AF65-F5344CB8AC3E}">
        <p14:creationId xmlns:p14="http://schemas.microsoft.com/office/powerpoint/2010/main" val="8385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21005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K - </a:t>
            </a:r>
            <a:r>
              <a:rPr lang="zh-CN" altLang="en-US" b="1" dirty="0" smtClean="0">
                <a:latin typeface="Times New Roman" pitchFamily="18" charset="0"/>
              </a:rPr>
              <a:t>线性空间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上的线性变换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i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的特征多项式</a:t>
            </a:r>
            <a:r>
              <a:rPr lang="en-US" altLang="zh-CN" b="1" dirty="0" smtClean="0">
                <a:latin typeface="Times New Roman" pitchFamily="18" charset="0"/>
              </a:rPr>
              <a:t>.   </a:t>
            </a:r>
            <a:r>
              <a:rPr lang="zh-CN" altLang="en-US" b="1" dirty="0" smtClean="0">
                <a:latin typeface="Times New Roman" pitchFamily="18" charset="0"/>
              </a:rPr>
              <a:t>则有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            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 </a:t>
            </a:r>
            <a:r>
              <a:rPr lang="en-US" altLang="zh-CN" b="1" dirty="0" smtClean="0">
                <a:sym typeface="Symbol" pitchFamily="18" charset="2"/>
              </a:rPr>
              <a:t>0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.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</a:rPr>
              <a:t>   特征多项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式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</a:rPr>
              <a:t>是线性变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换的</a:t>
            </a:r>
            <a:r>
              <a:rPr lang="zh-CN" altLang="en-US" b="1" dirty="0" smtClean="0">
                <a:solidFill>
                  <a:srgbClr val="0000FF"/>
                </a:solidFill>
              </a:rPr>
              <a:t>零化多项式</a:t>
            </a:r>
          </a:p>
        </p:txBody>
      </p:sp>
      <p:pic>
        <p:nvPicPr>
          <p:cNvPr id="227331" name="Picture 3" descr="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7332" name="Rectangle 4"/>
          <p:cNvSpPr>
            <a:spLocks noChangeArrowheads="1"/>
          </p:cNvSpPr>
          <p:nvPr/>
        </p:nvSpPr>
        <p:spPr bwMode="auto">
          <a:xfrm>
            <a:off x="1476375" y="188913"/>
            <a:ext cx="5976938" cy="8540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</a:pPr>
            <a:r>
              <a:rPr kumimoji="0" lang="en-US" altLang="zh-CN" sz="4000">
                <a:solidFill>
                  <a:srgbClr val="FFFFFF"/>
                </a:solidFill>
                <a:latin typeface="Arial" pitchFamily="34" charset="0"/>
              </a:rPr>
              <a:t>Hamilton-Cayley </a:t>
            </a:r>
            <a:r>
              <a:rPr kumimoji="0" lang="zh-CN" altLang="en-US" sz="4000">
                <a:solidFill>
                  <a:srgbClr val="FFFFFF"/>
                </a:solidFill>
              </a:rPr>
              <a:t>定理</a:t>
            </a:r>
          </a:p>
        </p:txBody>
      </p:sp>
    </p:spTree>
    <p:extLst>
      <p:ext uri="{BB962C8B-B14F-4D97-AF65-F5344CB8AC3E}">
        <p14:creationId xmlns:p14="http://schemas.microsoft.com/office/powerpoint/2010/main" val="339994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851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65175"/>
            <a:ext cx="8229600" cy="5360988"/>
          </a:xfrm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</a:pPr>
            <a:r>
              <a:rPr lang="zh-CN" altLang="en-US" b="1" smtClean="0">
                <a:latin typeface="Times New Roman" pitchFamily="18" charset="0"/>
              </a:rPr>
              <a:t>若线性空间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的非空子集  </a:t>
            </a:r>
            <a:r>
              <a:rPr lang="en-US" altLang="zh-CN" b="1" smtClean="0"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既</a:t>
            </a:r>
            <a:r>
              <a:rPr lang="zh-CN" altLang="en-US" b="1" smtClean="0">
                <a:solidFill>
                  <a:srgbClr val="000099"/>
                </a:solidFill>
                <a:latin typeface="Times New Roman" pitchFamily="18" charset="0"/>
              </a:rPr>
              <a:t>线性无关 </a:t>
            </a:r>
            <a:endParaRPr lang="en-US" altLang="zh-CN" b="1" smtClean="0">
              <a:solidFill>
                <a:srgbClr val="000099"/>
              </a:solidFill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      </a:t>
            </a:r>
            <a:r>
              <a:rPr lang="zh-CN" altLang="en-US" b="1" smtClean="0">
                <a:latin typeface="Times New Roman" pitchFamily="18" charset="0"/>
              </a:rPr>
              <a:t>又能 </a:t>
            </a:r>
            <a:r>
              <a:rPr lang="zh-CN" altLang="en-US" b="1" smtClean="0">
                <a:solidFill>
                  <a:srgbClr val="000099"/>
                </a:solidFill>
                <a:latin typeface="Times New Roman" pitchFamily="18" charset="0"/>
              </a:rPr>
              <a:t>线性表出</a:t>
            </a:r>
            <a:r>
              <a:rPr lang="zh-CN" altLang="en-US" b="1" smtClean="0">
                <a:solidFill>
                  <a:schemeClr val="accent2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V ,  </a:t>
            </a:r>
            <a:r>
              <a:rPr lang="zh-CN" altLang="en-US" b="1" smtClean="0">
                <a:latin typeface="Times New Roman" pitchFamily="18" charset="0"/>
              </a:rPr>
              <a:t>则称 </a:t>
            </a:r>
            <a:r>
              <a:rPr lang="en-US" altLang="zh-CN" b="1" smtClean="0"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的基底 </a:t>
            </a:r>
            <a:r>
              <a:rPr lang="en-US" altLang="zh-CN" b="1" smtClean="0">
                <a:latin typeface="Times New Roman" pitchFamily="18" charset="0"/>
              </a:rPr>
              <a:t>. </a:t>
            </a:r>
          </a:p>
          <a:p>
            <a:pPr marL="609600" indent="-609600" eaLnBrk="1" hangingPunct="1">
              <a:lnSpc>
                <a:spcPct val="150000"/>
              </a:lnSpc>
            </a:pPr>
            <a:r>
              <a:rPr lang="zh-CN" altLang="en-US" b="1" smtClean="0">
                <a:latin typeface="Times New Roman" pitchFamily="18" charset="0"/>
              </a:rPr>
              <a:t>有限维线性空间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中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任意两组基底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的向量个数相同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称为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的维数</a:t>
            </a:r>
            <a:r>
              <a:rPr lang="en-US" altLang="zh-CN" b="1" smtClean="0">
                <a:latin typeface="Times New Roman" pitchFamily="18" charset="0"/>
              </a:rPr>
              <a:t>, 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记为 </a:t>
            </a:r>
            <a:r>
              <a:rPr lang="en-US" altLang="zh-CN" b="1" smtClean="0">
                <a:latin typeface="Times New Roman" pitchFamily="18" charset="0"/>
              </a:rPr>
              <a:t>dim V .  </a:t>
            </a:r>
            <a:r>
              <a:rPr lang="zh-CN" altLang="en-US" b="1" smtClean="0">
                <a:latin typeface="Times New Roman" pitchFamily="18" charset="0"/>
              </a:rPr>
              <a:t>零空间的维数规定为 </a:t>
            </a:r>
            <a:r>
              <a:rPr lang="en-US" altLang="zh-CN" b="1" smtClean="0">
                <a:latin typeface="Times New Roman" pitchFamily="18" charset="0"/>
              </a:rPr>
              <a:t>0 .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8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28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8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928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8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928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836613"/>
            <a:ext cx="8229600" cy="528955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</a:rPr>
              <a:t>A </a:t>
            </a:r>
            <a:r>
              <a:rPr lang="zh-CN" altLang="en-US" b="1" dirty="0" smtClean="0">
                <a:latin typeface="Times New Roman" pitchFamily="18" charset="0"/>
              </a:rPr>
              <a:t>是域 </a:t>
            </a:r>
            <a:r>
              <a:rPr lang="en-US" altLang="zh-CN" b="1" dirty="0" smtClean="0">
                <a:latin typeface="Times New Roman" pitchFamily="18" charset="0"/>
              </a:rPr>
              <a:t>K </a:t>
            </a:r>
            <a:r>
              <a:rPr lang="zh-CN" altLang="en-US" b="1" dirty="0" smtClean="0">
                <a:latin typeface="Times New Roman" pitchFamily="18" charset="0"/>
              </a:rPr>
              <a:t>上的 </a:t>
            </a:r>
            <a:r>
              <a:rPr lang="en-US" altLang="zh-CN" b="1" dirty="0" smtClean="0">
                <a:latin typeface="Times New Roman" pitchFamily="18" charset="0"/>
              </a:rPr>
              <a:t>n </a:t>
            </a:r>
            <a:r>
              <a:rPr lang="zh-CN" altLang="en-US" b="1" dirty="0" smtClean="0">
                <a:latin typeface="Times New Roman" pitchFamily="18" charset="0"/>
              </a:rPr>
              <a:t>阶矩阵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 smtClean="0">
                <a:latin typeface="Times New Roman" pitchFamily="18" charset="0"/>
              </a:rPr>
              <a:t>) = |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I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A | =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+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 </a:t>
            </a:r>
            <a:r>
              <a:rPr lang="en-US" altLang="zh-CN" b="1" dirty="0" smtClean="0">
                <a:latin typeface="Times New Roman" pitchFamily="18" charset="0"/>
              </a:rPr>
              <a:t>+ … +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A </a:t>
            </a:r>
            <a:r>
              <a:rPr lang="zh-CN" altLang="en-US" b="1" dirty="0" smtClean="0">
                <a:latin typeface="Times New Roman" pitchFamily="18" charset="0"/>
              </a:rPr>
              <a:t>的特征多项式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证明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A </a:t>
            </a:r>
            <a:r>
              <a:rPr lang="en-US" altLang="zh-CN" b="1" dirty="0" smtClean="0">
                <a:latin typeface="Times New Roman" pitchFamily="18" charset="0"/>
              </a:rPr>
              <a:t>)  =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+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+ …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I  =  0 .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5308419" name="Rectangle 3" descr="蓝色面巾纸"/>
          <p:cNvSpPr>
            <a:spLocks noChangeArrowheads="1"/>
          </p:cNvSpPr>
          <p:nvPr/>
        </p:nvSpPr>
        <p:spPr bwMode="auto">
          <a:xfrm>
            <a:off x="611188" y="5157788"/>
            <a:ext cx="7889875" cy="734689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</a:pPr>
            <a:r>
              <a:rPr kumimoji="0" lang="zh-CN" altLang="en-US" dirty="0">
                <a:solidFill>
                  <a:srgbClr val="000000"/>
                </a:solidFill>
                <a:latin typeface="Times New Roman" pitchFamily="18" charset="0"/>
              </a:rPr>
              <a:t>在代数意义</a:t>
            </a:r>
            <a:r>
              <a:rPr kumimoji="0" lang="zh-CN" altLang="en-US" dirty="0" smtClean="0">
                <a:solidFill>
                  <a:srgbClr val="000000"/>
                </a:solidFill>
                <a:latin typeface="Times New Roman" pitchFamily="18" charset="0"/>
              </a:rPr>
              <a:t>上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,  </a:t>
            </a:r>
            <a:r>
              <a:rPr kumimoji="0" lang="zh-CN" altLang="en-US" dirty="0">
                <a:solidFill>
                  <a:srgbClr val="000000"/>
                </a:solidFill>
                <a:latin typeface="Times New Roman" pitchFamily="18" charset="0"/>
              </a:rPr>
              <a:t>如何理解 “ </a:t>
            </a:r>
            <a:r>
              <a:rPr kumimoji="0" lang="en-US" altLang="zh-CN" dirty="0">
                <a:solidFill>
                  <a:srgbClr val="E20000"/>
                </a:solidFill>
                <a:latin typeface="Times New Roman" pitchFamily="18" charset="0"/>
                <a:sym typeface="Symbol" pitchFamily="18" charset="2"/>
              </a:rPr>
              <a:t>x </a:t>
            </a:r>
            <a:r>
              <a:rPr kumimoji="0" lang="zh-CN" altLang="en-US" dirty="0">
                <a:solidFill>
                  <a:srgbClr val="E20000"/>
                </a:solidFill>
                <a:latin typeface="Times New Roman" pitchFamily="18" charset="0"/>
              </a:rPr>
              <a:t>用 </a:t>
            </a:r>
            <a:r>
              <a:rPr kumimoji="0" lang="en-US" altLang="zh-CN" dirty="0">
                <a:solidFill>
                  <a:srgbClr val="E20000"/>
                </a:solidFill>
                <a:latin typeface="Times New Roman" pitchFamily="18" charset="0"/>
              </a:rPr>
              <a:t>A </a:t>
            </a:r>
            <a:r>
              <a:rPr kumimoji="0" lang="zh-CN" altLang="en-US" dirty="0">
                <a:solidFill>
                  <a:srgbClr val="E20000"/>
                </a:solidFill>
                <a:latin typeface="Times New Roman" pitchFamily="18" charset="0"/>
              </a:rPr>
              <a:t>带入</a:t>
            </a:r>
            <a:r>
              <a:rPr kumimoji="0" lang="zh-CN" altLang="en-US" dirty="0" smtClean="0">
                <a:solidFill>
                  <a:srgbClr val="000000"/>
                </a:solidFill>
                <a:latin typeface="Times New Roman" pitchFamily="18" charset="0"/>
              </a:rPr>
              <a:t>”</a:t>
            </a:r>
            <a:r>
              <a:rPr kumimoji="0"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?</a:t>
            </a:r>
            <a:endParaRPr kumimoji="0" lang="en-US" altLang="zh-CN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8356" name="Rectangle 4"/>
          <p:cNvSpPr>
            <a:spLocks noChangeArrowheads="1"/>
          </p:cNvSpPr>
          <p:nvPr/>
        </p:nvSpPr>
        <p:spPr bwMode="auto">
          <a:xfrm>
            <a:off x="1428750" y="428625"/>
            <a:ext cx="6072188" cy="81438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</a:pPr>
            <a:r>
              <a:rPr kumimoji="0" lang="en-US" altLang="zh-CN" sz="3600" dirty="0">
                <a:solidFill>
                  <a:srgbClr val="333399"/>
                </a:solidFill>
                <a:latin typeface="Arial" pitchFamily="34" charset="0"/>
              </a:rPr>
              <a:t>Hamilton-Cayley </a:t>
            </a:r>
            <a:r>
              <a:rPr kumimoji="0" lang="zh-CN" altLang="en-US" sz="3600" dirty="0">
                <a:solidFill>
                  <a:srgbClr val="000000"/>
                </a:solidFill>
              </a:rPr>
              <a:t>定理初探</a:t>
            </a:r>
            <a:r>
              <a:rPr kumimoji="0" lang="zh-CN" altLang="en-US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134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308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08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308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8419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2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759450"/>
          </a:xfrm>
        </p:spPr>
        <p:txBody>
          <a:bodyPr/>
          <a:lstStyle/>
          <a:p>
            <a:pPr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solidFill>
                  <a:schemeClr val="bg2"/>
                </a:solidFill>
                <a:latin typeface="Times New Roman" pitchFamily="18" charset="0"/>
              </a:rPr>
              <a:t>多项式</a:t>
            </a:r>
            <a:r>
              <a:rPr lang="zh-CN" altLang="en-US" b="1" dirty="0">
                <a:solidFill>
                  <a:schemeClr val="bg2"/>
                </a:solidFill>
                <a:latin typeface="Times New Roman" pitchFamily="18" charset="0"/>
              </a:rPr>
              <a:t>的带入通常是</a:t>
            </a:r>
            <a:r>
              <a:rPr lang="zh-CN" altLang="en-US" b="1" dirty="0" smtClean="0">
                <a:solidFill>
                  <a:schemeClr val="bg2"/>
                </a:solidFill>
                <a:latin typeface="Times New Roman" pitchFamily="18" charset="0"/>
              </a:rPr>
              <a:t>指数</a:t>
            </a:r>
            <a:r>
              <a:rPr lang="zh-CN" altLang="en-US" b="1" dirty="0">
                <a:solidFill>
                  <a:schemeClr val="bg2"/>
                </a:solidFill>
                <a:latin typeface="Times New Roman" pitchFamily="18" charset="0"/>
              </a:rPr>
              <a:t>的带</a:t>
            </a:r>
            <a:r>
              <a:rPr lang="zh-CN" altLang="en-US" b="1" dirty="0" smtClean="0">
                <a:solidFill>
                  <a:schemeClr val="bg2"/>
                </a:solidFill>
                <a:latin typeface="Times New Roman" pitchFamily="18" charset="0"/>
              </a:rPr>
              <a:t>入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chemeClr val="bg2"/>
                </a:solidFill>
                <a:latin typeface="Times New Roman" pitchFamily="18" charset="0"/>
              </a:rPr>
              <a:t>:</a:t>
            </a:r>
            <a:endParaRPr lang="zh-CN" altLang="en-US" b="1" dirty="0">
              <a:solidFill>
                <a:schemeClr val="bg2"/>
              </a:solidFill>
              <a:latin typeface="Times New Roman" pitchFamily="18" charset="0"/>
            </a:endParaRPr>
          </a:p>
          <a:p>
            <a:pPr>
              <a:lnSpc>
                <a:spcPct val="130000"/>
              </a:lnSpc>
              <a:buFontTx/>
              <a:buNone/>
            </a:pPr>
            <a:r>
              <a:rPr lang="zh-CN" altLang="en-US" b="1" i="1" dirty="0">
                <a:solidFill>
                  <a:schemeClr val="bg2"/>
                </a:solidFill>
                <a:latin typeface="Times New Roman" pitchFamily="18" charset="0"/>
              </a:rPr>
              <a:t>       </a:t>
            </a:r>
            <a:r>
              <a:rPr lang="zh-CN" altLang="en-US" b="1" dirty="0">
                <a:solidFill>
                  <a:schemeClr val="bg2"/>
                </a:solidFill>
                <a:latin typeface="Times New Roman" pitchFamily="18" charset="0"/>
              </a:rPr>
              <a:t>将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x = 2  </a:t>
            </a:r>
            <a:r>
              <a:rPr lang="zh-CN" altLang="en-US" b="1" dirty="0">
                <a:solidFill>
                  <a:schemeClr val="bg2"/>
                </a:solidFill>
                <a:latin typeface="Times New Roman" pitchFamily="18" charset="0"/>
              </a:rPr>
              <a:t>带入到 </a:t>
            </a:r>
            <a:r>
              <a:rPr lang="zh-CN" altLang="en-US" b="1" i="1" dirty="0">
                <a:solidFill>
                  <a:schemeClr val="bg2"/>
                </a:solidFill>
                <a:latin typeface="Times New Roman" pitchFamily="18" charset="0"/>
              </a:rPr>
              <a:t>  </a:t>
            </a:r>
            <a:r>
              <a:rPr lang="en-US" altLang="zh-CN" b="1" i="1" dirty="0">
                <a:solidFill>
                  <a:schemeClr val="bg2"/>
                </a:solidFill>
                <a:latin typeface="Times New Roman" pitchFamily="18" charset="0"/>
              </a:rPr>
              <a:t>f</a:t>
            </a:r>
            <a:r>
              <a:rPr lang="en-US" altLang="zh-CN" b="1" baseline="-30000" dirty="0">
                <a:solidFill>
                  <a:schemeClr val="bg2"/>
                </a:solidFill>
                <a:latin typeface="Times New Roman" pitchFamily="18" charset="0"/>
              </a:rPr>
              <a:t>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(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) = x </a:t>
            </a:r>
            <a:r>
              <a:rPr lang="en-US" altLang="zh-CN" sz="3600" b="1" baseline="30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 + x </a:t>
            </a:r>
            <a:r>
              <a:rPr lang="en-US" altLang="zh-CN" sz="3600" b="1" baseline="30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 </a:t>
            </a:r>
            <a:r>
              <a:rPr lang="en-US" altLang="zh-CN" dirty="0">
                <a:solidFill>
                  <a:schemeClr val="bg2"/>
                </a:solidFill>
                <a:sym typeface="MT Extra" pitchFamily="18" charset="2"/>
              </a:rPr>
              <a:t>–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 12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       </a:t>
            </a:r>
            <a:r>
              <a:rPr lang="zh-CN" altLang="en-US" b="1" dirty="0">
                <a:solidFill>
                  <a:schemeClr val="bg2"/>
                </a:solidFill>
                <a:latin typeface="Times New Roman" pitchFamily="18" charset="0"/>
              </a:rPr>
              <a:t>得   </a:t>
            </a:r>
            <a:r>
              <a:rPr lang="en-US" altLang="zh-CN" b="1" i="1" dirty="0">
                <a:solidFill>
                  <a:schemeClr val="bg2"/>
                </a:solidFill>
                <a:latin typeface="Times New Roman" pitchFamily="18" charset="0"/>
              </a:rPr>
              <a:t>f</a:t>
            </a:r>
            <a:r>
              <a:rPr lang="en-US" altLang="zh-CN" b="1" baseline="-30000" dirty="0">
                <a:solidFill>
                  <a:schemeClr val="bg2"/>
                </a:solidFill>
                <a:latin typeface="Times New Roman" pitchFamily="18" charset="0"/>
              </a:rPr>
              <a:t>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(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  <a:sym typeface="Symbol" pitchFamily="18" charset="2"/>
              </a:rPr>
              <a:t>2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) = 2 </a:t>
            </a:r>
            <a:r>
              <a:rPr lang="en-US" altLang="zh-CN" sz="3600" b="1" baseline="30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 + 2 </a:t>
            </a:r>
            <a:r>
              <a:rPr lang="en-US" altLang="zh-CN" sz="3600" b="1" baseline="30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 </a:t>
            </a:r>
            <a:r>
              <a:rPr lang="en-US" altLang="zh-CN" dirty="0">
                <a:solidFill>
                  <a:schemeClr val="bg2"/>
                </a:solidFill>
                <a:sym typeface="MT Extra" pitchFamily="18" charset="2"/>
              </a:rPr>
              <a:t>–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 12 = </a:t>
            </a:r>
            <a:r>
              <a:rPr lang="en-US" altLang="zh-CN" b="1" dirty="0" smtClean="0">
                <a:solidFill>
                  <a:schemeClr val="bg2"/>
                </a:solidFill>
                <a:latin typeface="Times New Roman" pitchFamily="18" charset="0"/>
              </a:rPr>
              <a:t>0 .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solidFill>
                  <a:schemeClr val="bg2"/>
                </a:solidFill>
                <a:latin typeface="Times New Roman" pitchFamily="18" charset="0"/>
              </a:rPr>
              <a:t>  若  </a:t>
            </a:r>
            <a:r>
              <a:rPr lang="en-US" altLang="zh-CN" b="1" i="1" dirty="0" smtClean="0">
                <a:solidFill>
                  <a:schemeClr val="bg2"/>
                </a:solidFill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chemeClr val="bg2"/>
                </a:solidFill>
                <a:latin typeface="Times New Roman" pitchFamily="18" charset="0"/>
              </a:rPr>
              <a:t>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(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)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  <a:sym typeface="Symbol" pitchFamily="18" charset="2"/>
              </a:rPr>
              <a:t> K [ x ],  </a:t>
            </a:r>
            <a:r>
              <a:rPr lang="zh-CN" altLang="en-US" b="1" dirty="0">
                <a:solidFill>
                  <a:schemeClr val="bg2"/>
                </a:solidFill>
                <a:latin typeface="Times New Roman" pitchFamily="18" charset="0"/>
                <a:sym typeface="Symbol" pitchFamily="18" charset="2"/>
              </a:rPr>
              <a:t>则只能</a:t>
            </a:r>
            <a:r>
              <a:rPr lang="zh-CN" altLang="en-US" b="1" dirty="0">
                <a:solidFill>
                  <a:schemeClr val="bg2"/>
                </a:solidFill>
                <a:latin typeface="Times New Roman" pitchFamily="18" charset="0"/>
              </a:rPr>
              <a:t>将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  <a:sym typeface="Symbol" pitchFamily="18" charset="2"/>
              </a:rPr>
              <a:t>K </a:t>
            </a:r>
            <a:r>
              <a:rPr lang="zh-CN" altLang="en-US" b="1" dirty="0">
                <a:solidFill>
                  <a:schemeClr val="bg2"/>
                </a:solidFill>
                <a:latin typeface="Times New Roman" pitchFamily="18" charset="0"/>
                <a:sym typeface="Symbol" pitchFamily="18" charset="2"/>
              </a:rPr>
              <a:t>中的元素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solidFill>
                  <a:schemeClr val="bg2"/>
                </a:solidFill>
                <a:latin typeface="Times New Roman" pitchFamily="18" charset="0"/>
                <a:sym typeface="Symbol" pitchFamily="18" charset="2"/>
              </a:rPr>
              <a:t> 带到  </a:t>
            </a:r>
            <a:r>
              <a:rPr lang="en-US" altLang="zh-CN" b="1" i="1" dirty="0">
                <a:solidFill>
                  <a:schemeClr val="bg2"/>
                </a:solidFill>
                <a:latin typeface="Times New Roman" pitchFamily="18" charset="0"/>
              </a:rPr>
              <a:t>f</a:t>
            </a:r>
            <a:r>
              <a:rPr lang="en-US" altLang="zh-CN" b="1" baseline="-30000" dirty="0">
                <a:solidFill>
                  <a:schemeClr val="bg2"/>
                </a:solidFill>
                <a:latin typeface="Times New Roman" pitchFamily="18" charset="0"/>
              </a:rPr>
              <a:t>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(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) </a:t>
            </a:r>
            <a:r>
              <a:rPr lang="zh-CN" altLang="en-US" b="1" dirty="0">
                <a:solidFill>
                  <a:schemeClr val="bg2"/>
                </a:solidFill>
                <a:latin typeface="Times New Roman" pitchFamily="18" charset="0"/>
              </a:rPr>
              <a:t>中去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; </a:t>
            </a:r>
            <a:r>
              <a:rPr lang="en-US" altLang="zh-CN" b="1" dirty="0" smtClean="0">
                <a:solidFill>
                  <a:schemeClr val="bg2"/>
                </a:solidFill>
                <a:latin typeface="Times New Roman" pitchFamily="18" charset="0"/>
              </a:rPr>
              <a:t> </a:t>
            </a:r>
            <a:r>
              <a:rPr lang="zh-CN" altLang="en-US" b="1" dirty="0" smtClean="0">
                <a:solidFill>
                  <a:schemeClr val="bg2"/>
                </a:solidFill>
                <a:latin typeface="Times New Roman" pitchFamily="18" charset="0"/>
              </a:rPr>
              <a:t>要将某个</a:t>
            </a:r>
            <a:r>
              <a:rPr lang="zh-CN" altLang="en-US" b="1" dirty="0">
                <a:solidFill>
                  <a:schemeClr val="bg2"/>
                </a:solidFill>
                <a:latin typeface="Times New Roman" pitchFamily="18" charset="0"/>
              </a:rPr>
              <a:t>环 </a:t>
            </a:r>
            <a:r>
              <a:rPr lang="en-US" altLang="zh-CN" b="1" i="1" dirty="0">
                <a:solidFill>
                  <a:schemeClr val="bg2"/>
                </a:solidFill>
              </a:rPr>
              <a:t>R</a:t>
            </a:r>
            <a:r>
              <a:rPr lang="en-US" altLang="zh-CN" b="1" dirty="0">
                <a:solidFill>
                  <a:schemeClr val="bg2"/>
                </a:solidFill>
                <a:latin typeface="Lucida Calligraphy" pitchFamily="66" charset="0"/>
              </a:rPr>
              <a:t> </a:t>
            </a:r>
            <a:r>
              <a:rPr lang="zh-CN" altLang="en-US" b="1" dirty="0">
                <a:solidFill>
                  <a:schemeClr val="bg2"/>
                </a:solidFill>
                <a:latin typeface="Times New Roman" pitchFamily="18" charset="0"/>
              </a:rPr>
              <a:t>上的元素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solidFill>
                  <a:schemeClr val="bg2"/>
                </a:solidFill>
                <a:latin typeface="Times New Roman" pitchFamily="18" charset="0"/>
              </a:rPr>
              <a:t> 带</a:t>
            </a:r>
            <a:r>
              <a:rPr lang="zh-CN" altLang="en-US" b="1" dirty="0">
                <a:solidFill>
                  <a:schemeClr val="bg2"/>
                </a:solidFill>
                <a:latin typeface="Times New Roman" pitchFamily="18" charset="0"/>
              </a:rPr>
              <a:t>入 </a:t>
            </a:r>
            <a:r>
              <a:rPr lang="zh-CN" altLang="en-US" b="1" dirty="0" smtClean="0">
                <a:solidFill>
                  <a:schemeClr val="bg2"/>
                </a:solidFill>
                <a:latin typeface="Times New Roman" pitchFamily="18" charset="0"/>
              </a:rPr>
              <a:t> </a:t>
            </a:r>
            <a:r>
              <a:rPr lang="en-US" altLang="zh-CN" b="1" i="1" dirty="0" smtClean="0">
                <a:solidFill>
                  <a:schemeClr val="bg2"/>
                </a:solidFill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chemeClr val="bg2"/>
                </a:solidFill>
                <a:latin typeface="Times New Roman" pitchFamily="18" charset="0"/>
              </a:rPr>
              <a:t>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(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) , </a:t>
            </a:r>
            <a:r>
              <a:rPr lang="zh-CN" altLang="en-US" b="1" dirty="0">
                <a:solidFill>
                  <a:schemeClr val="bg2"/>
                </a:solidFill>
                <a:latin typeface="Times New Roman" pitchFamily="18" charset="0"/>
              </a:rPr>
              <a:t>必须先将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K </a:t>
            </a:r>
            <a:r>
              <a:rPr lang="zh-CN" altLang="en-US" b="1" dirty="0">
                <a:solidFill>
                  <a:schemeClr val="bg2"/>
                </a:solidFill>
                <a:latin typeface="Times New Roman" pitchFamily="18" charset="0"/>
              </a:rPr>
              <a:t>嵌入到 </a:t>
            </a:r>
            <a:r>
              <a:rPr lang="en-US" altLang="zh-CN" b="1" i="1" dirty="0">
                <a:solidFill>
                  <a:schemeClr val="bg2"/>
                </a:solidFill>
              </a:rPr>
              <a:t>R</a:t>
            </a:r>
            <a:r>
              <a:rPr lang="en-US" altLang="zh-CN" b="1" dirty="0">
                <a:solidFill>
                  <a:schemeClr val="bg2"/>
                </a:solidFill>
                <a:latin typeface="Lucida Calligraphy" pitchFamily="66" charset="0"/>
              </a:rPr>
              <a:t> </a:t>
            </a:r>
            <a:r>
              <a:rPr lang="zh-CN" altLang="en-US" b="1" dirty="0">
                <a:solidFill>
                  <a:schemeClr val="bg2"/>
                </a:solidFill>
                <a:latin typeface="Times New Roman" pitchFamily="18" charset="0"/>
              </a:rPr>
              <a:t>中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, </a:t>
            </a:r>
            <a:r>
              <a:rPr lang="zh-CN" altLang="en-US" b="1" dirty="0" smtClean="0">
                <a:solidFill>
                  <a:schemeClr val="bg2"/>
                </a:solidFill>
                <a:latin typeface="Times New Roman" pitchFamily="18" charset="0"/>
              </a:rPr>
              <a:t>把</a:t>
            </a:r>
            <a:endParaRPr lang="en-US" altLang="zh-CN" b="1" dirty="0" smtClean="0">
              <a:solidFill>
                <a:schemeClr val="bg2"/>
              </a:solidFill>
              <a:latin typeface="Times New Roman" pitchFamily="18" charset="0"/>
            </a:endParaRPr>
          </a:p>
          <a:p>
            <a:pPr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solidFill>
                  <a:schemeClr val="bg2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chemeClr val="bg2"/>
                </a:solidFill>
                <a:latin typeface="Times New Roman" pitchFamily="18" charset="0"/>
              </a:rPr>
              <a:t>  </a:t>
            </a:r>
            <a:r>
              <a:rPr lang="en-US" altLang="zh-CN" b="1" i="1" dirty="0" smtClean="0">
                <a:solidFill>
                  <a:schemeClr val="bg2"/>
                </a:solidFill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chemeClr val="bg2"/>
                </a:solidFill>
                <a:latin typeface="Times New Roman" pitchFamily="18" charset="0"/>
              </a:rPr>
              <a:t>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(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) </a:t>
            </a:r>
            <a:r>
              <a:rPr lang="zh-CN" altLang="en-US" b="1" dirty="0" smtClean="0">
                <a:solidFill>
                  <a:schemeClr val="bg2"/>
                </a:solidFill>
                <a:latin typeface="Times New Roman" pitchFamily="18" charset="0"/>
              </a:rPr>
              <a:t>看成 </a:t>
            </a:r>
            <a:r>
              <a:rPr lang="en-US" altLang="zh-CN" b="1" i="1" dirty="0">
                <a:solidFill>
                  <a:schemeClr val="bg2"/>
                </a:solidFill>
              </a:rPr>
              <a:t>R</a:t>
            </a:r>
            <a:r>
              <a:rPr lang="en-US" altLang="zh-CN" b="1" dirty="0">
                <a:solidFill>
                  <a:schemeClr val="bg2"/>
                </a:solidFill>
                <a:latin typeface="Lucida Calligraphy" pitchFamily="66" charset="0"/>
              </a:rPr>
              <a:t> </a:t>
            </a:r>
            <a:r>
              <a:rPr lang="zh-CN" altLang="en-US" b="1" dirty="0">
                <a:solidFill>
                  <a:schemeClr val="bg2"/>
                </a:solidFill>
                <a:latin typeface="Lucida Calligraphy" pitchFamily="66" charset="0"/>
              </a:rPr>
              <a:t>上的多项式</a:t>
            </a:r>
            <a:r>
              <a:rPr lang="zh-CN" altLang="en-US" b="1" dirty="0" smtClean="0">
                <a:solidFill>
                  <a:schemeClr val="bg2"/>
                </a:solidFill>
                <a:latin typeface="Lucida Calligraphy" pitchFamily="66" charset="0"/>
              </a:rPr>
              <a:t>后才可以带</a:t>
            </a:r>
            <a:r>
              <a:rPr lang="zh-CN" altLang="en-US" b="1" dirty="0">
                <a:solidFill>
                  <a:schemeClr val="bg2"/>
                </a:solidFill>
                <a:latin typeface="Lucida Calligraphy" pitchFamily="66" charset="0"/>
              </a:rPr>
              <a:t>入</a:t>
            </a:r>
          </a:p>
        </p:txBody>
      </p:sp>
    </p:spTree>
    <p:extLst>
      <p:ext uri="{BB962C8B-B14F-4D97-AF65-F5344CB8AC3E}">
        <p14:creationId xmlns:p14="http://schemas.microsoft.com/office/powerpoint/2010/main" val="325422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29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729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729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729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29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729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729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729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29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729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729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729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2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72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72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72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046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设 </a:t>
            </a:r>
            <a:r>
              <a:rPr lang="en-US" altLang="zh-CN" b="1" dirty="0" smtClean="0">
                <a:latin typeface="Times New Roman" pitchFamily="18" charset="0"/>
              </a:rPr>
              <a:t>A </a:t>
            </a:r>
            <a:r>
              <a:rPr lang="en-US" altLang="zh-CN" b="1" dirty="0" smtClean="0">
                <a:latin typeface="Times New Roman" pitchFamily="18" charset="0"/>
                <a:sym typeface="Symbol"/>
              </a:rPr>
              <a:t>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err="1" smtClean="0">
                <a:latin typeface="Times New Roman" pitchFamily="18" charset="0"/>
                <a:sym typeface="Symbol" pitchFamily="18" charset="2"/>
              </a:rPr>
              <a:t>M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K )</a:t>
            </a:r>
            <a:r>
              <a:rPr lang="en-US" altLang="zh-CN" b="1" dirty="0" smtClean="0">
                <a:latin typeface="Lucida Calligraphy" pitchFamily="66" charset="0"/>
              </a:rPr>
              <a:t>.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通过嵌入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        </a:t>
            </a:r>
            <a:r>
              <a:rPr lang="en-US" altLang="zh-CN" b="1" dirty="0" smtClean="0">
                <a:latin typeface="Times New Roman" pitchFamily="18" charset="0"/>
              </a:rPr>
              <a:t>K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 </a:t>
            </a:r>
            <a:r>
              <a:rPr lang="en-US" altLang="zh-CN" sz="3600" dirty="0" smtClean="0">
                <a:latin typeface="Times New Roman" pitchFamily="18" charset="0"/>
              </a:rPr>
              <a:t>{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I |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3600" dirty="0" smtClean="0">
                <a:latin typeface="Times New Roman" pitchFamily="18" charset="0"/>
              </a:rPr>
              <a:t>}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</a:t>
            </a:r>
            <a:r>
              <a:rPr lang="en-US" altLang="zh-CN" b="1" i="1" dirty="0" smtClean="0"/>
              <a:t> </a:t>
            </a:r>
            <a:r>
              <a:rPr lang="en-US" altLang="zh-CN" b="1" dirty="0" smtClean="0">
                <a:latin typeface="Times New Roman" pitchFamily="18" charset="0"/>
              </a:rPr>
              <a:t>K[ A ],  </a:t>
            </a:r>
            <a:r>
              <a:rPr lang="zh-CN" altLang="en-US" b="1" dirty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将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zh-CN" altLang="en-US" b="1" dirty="0" smtClean="0">
                <a:latin typeface="Times New Roman" pitchFamily="18" charset="0"/>
              </a:rPr>
              <a:t>看成交换环</a:t>
            </a:r>
            <a:r>
              <a:rPr lang="en-US" altLang="zh-CN" b="1" dirty="0" smtClean="0">
                <a:latin typeface="Times New Roman" pitchFamily="18" charset="0"/>
              </a:rPr>
              <a:t>  K[ A ]</a:t>
            </a:r>
            <a:r>
              <a:rPr lang="en-US" altLang="zh-CN" b="1" i="1" dirty="0" smtClean="0"/>
              <a:t>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上的多项式</a:t>
            </a:r>
            <a:endParaRPr lang="zh-CN" altLang="en-US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i="1" dirty="0" smtClean="0">
                <a:solidFill>
                  <a:schemeClr val="accent2"/>
                </a:solidFill>
                <a:latin typeface="Times New Roman" pitchFamily="18" charset="0"/>
              </a:rPr>
              <a:t>    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</a:rPr>
              <a:t>( x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</a:rPr>
              <a:t>)  =  I </a:t>
            </a:r>
            <a:r>
              <a:rPr lang="en-US" altLang="zh-CN" b="1" dirty="0" err="1" smtClean="0">
                <a:solidFill>
                  <a:srgbClr val="000099"/>
                </a:solidFill>
                <a:latin typeface="Times New Roman" pitchFamily="18" charset="0"/>
              </a:rPr>
              <a:t>x</a:t>
            </a:r>
            <a:r>
              <a:rPr lang="en-US" altLang="zh-CN" sz="4000" b="1" baseline="30000" dirty="0" err="1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</a:rPr>
              <a:t>+ ( </a:t>
            </a:r>
            <a:r>
              <a:rPr lang="en-US" altLang="zh-CN" b="1" i="1" dirty="0" smtClean="0">
                <a:solidFill>
                  <a:srgbClr val="000099"/>
                </a:solidFill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99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</a:rPr>
              <a:t>I )</a:t>
            </a:r>
            <a:r>
              <a:rPr lang="en-US" altLang="zh-CN" sz="3600" b="1" baseline="300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</a:rPr>
              <a:t>x</a:t>
            </a:r>
            <a:r>
              <a:rPr lang="en-US" altLang="zh-CN" sz="4000" b="1" baseline="300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altLang="zh-CN" sz="3600" b="1" baseline="300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</a:rPr>
              <a:t>+ …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</a:rPr>
              <a:t> ( </a:t>
            </a:r>
            <a:r>
              <a:rPr lang="en-US" altLang="zh-CN" b="1" i="1" dirty="0" smtClean="0">
                <a:solidFill>
                  <a:srgbClr val="000099"/>
                </a:solidFill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99"/>
                </a:solidFill>
                <a:latin typeface="Times New Roman" pitchFamily="18" charset="0"/>
              </a:rPr>
              <a:t>n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</a:rPr>
              <a:t>I ) 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问题转变为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:  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</a:t>
            </a:r>
            <a:r>
              <a:rPr lang="zh-CN" altLang="en-US" b="1" dirty="0" smtClean="0">
                <a:solidFill>
                  <a:srgbClr val="000099"/>
                </a:solidFill>
                <a:latin typeface="Times New Roman" pitchFamily="18" charset="0"/>
              </a:rPr>
              <a:t>将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</a:rPr>
              <a:t>x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 =</a:t>
            </a:r>
            <a:r>
              <a:rPr lang="zh-CN" altLang="en-US" b="1" dirty="0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A </a:t>
            </a:r>
            <a:r>
              <a:rPr lang="zh-CN" altLang="en-US" b="1" dirty="0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带入到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</a:rPr>
              <a:t>( x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</a:rPr>
              <a:t>) </a:t>
            </a:r>
            <a:r>
              <a:rPr lang="zh-CN" altLang="en-US" b="1" dirty="0" smtClean="0">
                <a:solidFill>
                  <a:srgbClr val="000099"/>
                </a:solidFill>
                <a:latin typeface="Times New Roman" pitchFamily="18" charset="0"/>
              </a:rPr>
              <a:t>中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</a:rPr>
              <a:t>,  </a:t>
            </a:r>
            <a:r>
              <a:rPr lang="zh-CN" altLang="en-US" b="1" dirty="0" smtClean="0">
                <a:solidFill>
                  <a:srgbClr val="000099"/>
                </a:solidFill>
                <a:latin typeface="Times New Roman" pitchFamily="18" charset="0"/>
              </a:rPr>
              <a:t>得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</a:rPr>
              <a:t>(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A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</a:rPr>
              <a:t>) = 0 ?</a:t>
            </a:r>
          </a:p>
        </p:txBody>
      </p:sp>
    </p:spTree>
    <p:extLst>
      <p:ext uri="{BB962C8B-B14F-4D97-AF65-F5344CB8AC3E}">
        <p14:creationId xmlns:p14="http://schemas.microsoft.com/office/powerpoint/2010/main" val="20475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04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104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104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104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04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104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104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104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76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88640"/>
            <a:ext cx="8229600" cy="61926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这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</a:rPr>
              <a:t>提示</a:t>
            </a:r>
            <a:r>
              <a:rPr lang="zh-CN" altLang="en-US" b="1" dirty="0" smtClean="0">
                <a:latin typeface="Times New Roman" pitchFamily="18" charset="0"/>
              </a:rPr>
              <a:t>我们证  </a:t>
            </a:r>
            <a:r>
              <a:rPr lang="en-US" altLang="zh-CN" b="1" dirty="0" smtClean="0">
                <a:latin typeface="Times New Roman" pitchFamily="18" charset="0"/>
              </a:rPr>
              <a:t>I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A  </a:t>
            </a:r>
            <a:r>
              <a:rPr lang="zh-CN" altLang="en-US" b="1" dirty="0" smtClean="0">
                <a:latin typeface="Times New Roman" pitchFamily="18" charset="0"/>
              </a:rPr>
              <a:t>是  </a:t>
            </a:r>
            <a:endParaRPr lang="zh-CN" altLang="en-US" b="1" i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i="1" dirty="0" smtClean="0">
                <a:latin typeface="Times New Roman" pitchFamily="18" charset="0"/>
              </a:rPr>
              <a:t>    </a:t>
            </a:r>
            <a:r>
              <a:rPr lang="en-US" altLang="zh-CN" b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</a:rPr>
              <a:t>( x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>
                <a:latin typeface="Times New Roman" pitchFamily="18" charset="0"/>
              </a:rPr>
              <a:t>)  =  I </a:t>
            </a:r>
            <a:r>
              <a:rPr lang="en-US" altLang="zh-CN" b="1" dirty="0" err="1" smtClean="0">
                <a:latin typeface="Times New Roman" pitchFamily="18" charset="0"/>
              </a:rPr>
              <a:t>x</a:t>
            </a:r>
            <a:r>
              <a:rPr lang="en-US" altLang="zh-CN" sz="4000" b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</a:rPr>
              <a:t>+ ( </a:t>
            </a:r>
            <a:r>
              <a:rPr lang="en-US" altLang="zh-CN" b="1" i="1" dirty="0">
                <a:latin typeface="Times New Roman" pitchFamily="18" charset="0"/>
              </a:rPr>
              <a:t>a</a:t>
            </a:r>
            <a:r>
              <a:rPr lang="en-US" altLang="zh-CN" b="1" baseline="-30000" dirty="0">
                <a:latin typeface="Times New Roman" pitchFamily="18" charset="0"/>
              </a:rPr>
              <a:t>1 </a:t>
            </a:r>
            <a:r>
              <a:rPr lang="en-US" altLang="zh-CN" b="1" dirty="0">
                <a:latin typeface="Times New Roman" pitchFamily="18" charset="0"/>
              </a:rPr>
              <a:t>I )</a:t>
            </a:r>
            <a:r>
              <a:rPr lang="en-US" altLang="zh-CN" sz="3600" b="1" baseline="30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x</a:t>
            </a:r>
            <a:r>
              <a:rPr lang="en-US" altLang="zh-CN" sz="4000" b="1" baseline="30000" dirty="0" smtClean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altLang="zh-CN" sz="3600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</a:rPr>
              <a:t>+ …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dirty="0">
                <a:latin typeface="Times New Roman" pitchFamily="18" charset="0"/>
              </a:rPr>
              <a:t> ( </a:t>
            </a:r>
            <a:r>
              <a:rPr lang="en-US" altLang="zh-CN" b="1" i="1" dirty="0">
                <a:latin typeface="Times New Roman" pitchFamily="18" charset="0"/>
              </a:rPr>
              <a:t>a</a:t>
            </a:r>
            <a:r>
              <a:rPr lang="en-US" altLang="zh-CN" b="1" baseline="-30000" dirty="0">
                <a:latin typeface="Times New Roman" pitchFamily="18" charset="0"/>
              </a:rPr>
              <a:t>n </a:t>
            </a:r>
            <a:r>
              <a:rPr lang="en-US" altLang="zh-CN" b="1" dirty="0">
                <a:latin typeface="Times New Roman" pitchFamily="18" charset="0"/>
              </a:rPr>
              <a:t>I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的因式</a:t>
            </a:r>
            <a:r>
              <a:rPr lang="en-US" altLang="zh-CN" b="1" dirty="0" smtClean="0">
                <a:latin typeface="Times New Roman" pitchFamily="18" charset="0"/>
              </a:rPr>
              <a:t>,   </a:t>
            </a:r>
            <a:r>
              <a:rPr lang="zh-CN" altLang="en-US" b="1" dirty="0" smtClean="0">
                <a:latin typeface="Times New Roman" pitchFamily="18" charset="0"/>
              </a:rPr>
              <a:t>即构造一个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系数在</a:t>
            </a:r>
            <a:r>
              <a:rPr lang="en-US" altLang="zh-CN" b="1" i="1" dirty="0" smtClean="0"/>
              <a:t> </a:t>
            </a:r>
            <a:r>
              <a:rPr lang="en-US" altLang="zh-CN" b="1" dirty="0" smtClean="0">
                <a:latin typeface="Times New Roman" pitchFamily="18" charset="0"/>
              </a:rPr>
              <a:t>K[ A ] </a:t>
            </a:r>
            <a:r>
              <a:rPr lang="zh-CN" altLang="en-US" b="1" dirty="0" smtClean="0">
                <a:latin typeface="Times New Roman" pitchFamily="18" charset="0"/>
              </a:rPr>
              <a:t>上的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多项式  </a:t>
            </a:r>
            <a:r>
              <a:rPr lang="en-US" altLang="zh-CN" b="1" dirty="0" smtClean="0">
                <a:latin typeface="Times New Roman" pitchFamily="18" charset="0"/>
              </a:rPr>
              <a:t>G(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 smtClean="0">
                <a:latin typeface="Times New Roman" pitchFamily="18" charset="0"/>
              </a:rPr>
              <a:t>) ,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使得</a:t>
            </a: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i="1" dirty="0" smtClean="0">
                <a:latin typeface="Times New Roman" pitchFamily="18" charset="0"/>
              </a:rPr>
              <a:t>        </a:t>
            </a:r>
            <a:r>
              <a:rPr lang="en-US" altLang="zh-CN" b="1" dirty="0" smtClean="0">
                <a:latin typeface="Times New Roman" pitchFamily="18" charset="0"/>
              </a:rPr>
              <a:t>G(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 smtClean="0">
                <a:latin typeface="Times New Roman" pitchFamily="18" charset="0"/>
              </a:rPr>
              <a:t>) ( I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 A )  =  F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 smtClean="0">
                <a:latin typeface="Times New Roman" pitchFamily="18" charset="0"/>
              </a:rPr>
              <a:t>)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将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</a:rPr>
              <a:t>F</a:t>
            </a:r>
            <a:r>
              <a:rPr lang="en-US" altLang="zh-CN" b="1" baseline="-30000" dirty="0">
                <a:latin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</a:rPr>
              <a:t>(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>
                <a:latin typeface="Times New Roman" pitchFamily="18" charset="0"/>
              </a:rPr>
              <a:t>) </a:t>
            </a:r>
            <a:r>
              <a:rPr lang="zh-CN" altLang="en-US" b="1" dirty="0">
                <a:latin typeface="Times New Roman" pitchFamily="18" charset="0"/>
              </a:rPr>
              <a:t>看成是元素在 </a:t>
            </a:r>
            <a:r>
              <a:rPr lang="en-US" altLang="zh-CN" b="1" dirty="0">
                <a:latin typeface="Times New Roman" pitchFamily="18" charset="0"/>
              </a:rPr>
              <a:t>K[ x ] </a:t>
            </a:r>
            <a:r>
              <a:rPr lang="zh-CN" altLang="en-US" b="1" dirty="0" smtClean="0">
                <a:latin typeface="Times New Roman" pitchFamily="18" charset="0"/>
              </a:rPr>
              <a:t>中的</a:t>
            </a:r>
            <a:r>
              <a:rPr lang="zh-CN" altLang="en-US" b="1" dirty="0">
                <a:latin typeface="Times New Roman" pitchFamily="18" charset="0"/>
              </a:rPr>
              <a:t>矩阵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, 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借</a:t>
            </a:r>
            <a:r>
              <a:rPr lang="zh-CN" altLang="en-US" b="1" dirty="0">
                <a:latin typeface="Times New Roman" pitchFamily="18" charset="0"/>
                <a:sym typeface="Symbol" pitchFamily="18" charset="2"/>
              </a:rPr>
              <a:t>助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矩</a:t>
            </a:r>
            <a:r>
              <a:rPr lang="zh-CN" altLang="en-US" b="1" dirty="0">
                <a:latin typeface="Times New Roman" pitchFamily="18" charset="0"/>
                <a:sym typeface="Symbol" pitchFamily="18" charset="2"/>
              </a:rPr>
              <a:t>阵的理论构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造  </a:t>
            </a:r>
            <a:r>
              <a:rPr lang="en-US" altLang="zh-CN" b="1" dirty="0">
                <a:latin typeface="Times New Roman" pitchFamily="18" charset="0"/>
              </a:rPr>
              <a:t>G(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>
                <a:latin typeface="Times New Roman" pitchFamily="18" charset="0"/>
              </a:rPr>
              <a:t>) </a:t>
            </a:r>
            <a:r>
              <a:rPr lang="en-US" altLang="zh-CN" b="1" dirty="0" smtClean="0">
                <a:latin typeface="Times New Roman" pitchFamily="18" charset="0"/>
              </a:rPr>
              <a:t>!</a:t>
            </a:r>
            <a:endParaRPr lang="en-US" altLang="zh-CN" b="1" dirty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76707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76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176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176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176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76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176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176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176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76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88640"/>
            <a:ext cx="8229600" cy="61926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这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</a:rPr>
              <a:t>提示</a:t>
            </a:r>
            <a:r>
              <a:rPr lang="zh-CN" altLang="en-US" b="1" dirty="0" smtClean="0">
                <a:latin typeface="Times New Roman" pitchFamily="18" charset="0"/>
              </a:rPr>
              <a:t>我们证  </a:t>
            </a:r>
            <a:r>
              <a:rPr lang="en-US" altLang="zh-CN" b="1" dirty="0" smtClean="0">
                <a:latin typeface="Times New Roman" pitchFamily="18" charset="0"/>
              </a:rPr>
              <a:t>I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A  </a:t>
            </a:r>
            <a:r>
              <a:rPr lang="zh-CN" altLang="en-US" b="1" dirty="0" smtClean="0">
                <a:latin typeface="Times New Roman" pitchFamily="18" charset="0"/>
              </a:rPr>
              <a:t>是  </a:t>
            </a:r>
            <a:endParaRPr lang="zh-CN" altLang="en-US" b="1" i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i="1" dirty="0" smtClean="0">
                <a:latin typeface="Times New Roman" pitchFamily="18" charset="0"/>
              </a:rPr>
              <a:t>    </a:t>
            </a:r>
            <a:r>
              <a:rPr lang="en-US" altLang="zh-CN" b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</a:rPr>
              <a:t>( x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>
                <a:latin typeface="Times New Roman" pitchFamily="18" charset="0"/>
              </a:rPr>
              <a:t>)  =  I </a:t>
            </a:r>
            <a:r>
              <a:rPr lang="en-US" altLang="zh-CN" b="1" dirty="0" err="1" smtClean="0">
                <a:latin typeface="Times New Roman" pitchFamily="18" charset="0"/>
              </a:rPr>
              <a:t>x</a:t>
            </a:r>
            <a:r>
              <a:rPr lang="en-US" altLang="zh-CN" sz="4000" b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</a:rPr>
              <a:t>+ ( </a:t>
            </a:r>
            <a:r>
              <a:rPr lang="en-US" altLang="zh-CN" b="1" i="1" dirty="0">
                <a:latin typeface="Times New Roman" pitchFamily="18" charset="0"/>
              </a:rPr>
              <a:t>a</a:t>
            </a:r>
            <a:r>
              <a:rPr lang="en-US" altLang="zh-CN" b="1" baseline="-30000" dirty="0">
                <a:latin typeface="Times New Roman" pitchFamily="18" charset="0"/>
              </a:rPr>
              <a:t>1 </a:t>
            </a:r>
            <a:r>
              <a:rPr lang="en-US" altLang="zh-CN" b="1" dirty="0">
                <a:latin typeface="Times New Roman" pitchFamily="18" charset="0"/>
              </a:rPr>
              <a:t>I )</a:t>
            </a:r>
            <a:r>
              <a:rPr lang="en-US" altLang="zh-CN" sz="3600" b="1" baseline="30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x</a:t>
            </a:r>
            <a:r>
              <a:rPr lang="en-US" altLang="zh-CN" sz="4000" b="1" baseline="30000" dirty="0" smtClean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altLang="zh-CN" sz="3600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</a:rPr>
              <a:t>+ …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dirty="0">
                <a:latin typeface="Times New Roman" pitchFamily="18" charset="0"/>
              </a:rPr>
              <a:t> ( </a:t>
            </a:r>
            <a:r>
              <a:rPr lang="en-US" altLang="zh-CN" b="1" i="1" dirty="0">
                <a:latin typeface="Times New Roman" pitchFamily="18" charset="0"/>
              </a:rPr>
              <a:t>a</a:t>
            </a:r>
            <a:r>
              <a:rPr lang="en-US" altLang="zh-CN" b="1" baseline="-30000" dirty="0">
                <a:latin typeface="Times New Roman" pitchFamily="18" charset="0"/>
              </a:rPr>
              <a:t>n </a:t>
            </a:r>
            <a:r>
              <a:rPr lang="en-US" altLang="zh-CN" b="1" dirty="0">
                <a:latin typeface="Times New Roman" pitchFamily="18" charset="0"/>
              </a:rPr>
              <a:t>I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的因式</a:t>
            </a:r>
            <a:r>
              <a:rPr lang="en-US" altLang="zh-CN" b="1" dirty="0" smtClean="0">
                <a:latin typeface="Times New Roman" pitchFamily="18" charset="0"/>
              </a:rPr>
              <a:t>,   </a:t>
            </a:r>
            <a:r>
              <a:rPr lang="zh-CN" altLang="en-US" b="1" dirty="0" smtClean="0">
                <a:latin typeface="Times New Roman" pitchFamily="18" charset="0"/>
              </a:rPr>
              <a:t>即构造一个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系数在</a:t>
            </a:r>
            <a:r>
              <a:rPr lang="en-US" altLang="zh-CN" b="1" i="1" dirty="0" smtClean="0"/>
              <a:t> </a:t>
            </a:r>
            <a:r>
              <a:rPr lang="en-US" altLang="zh-CN" b="1" dirty="0" smtClean="0">
                <a:latin typeface="Times New Roman" pitchFamily="18" charset="0"/>
              </a:rPr>
              <a:t>K[ A ] </a:t>
            </a:r>
            <a:r>
              <a:rPr lang="zh-CN" altLang="en-US" b="1" dirty="0" smtClean="0">
                <a:latin typeface="Times New Roman" pitchFamily="18" charset="0"/>
              </a:rPr>
              <a:t>上的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多项式  </a:t>
            </a:r>
            <a:r>
              <a:rPr lang="en-US" altLang="zh-CN" b="1" dirty="0" smtClean="0">
                <a:latin typeface="Times New Roman" pitchFamily="18" charset="0"/>
              </a:rPr>
              <a:t>G(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 smtClean="0">
                <a:latin typeface="Times New Roman" pitchFamily="18" charset="0"/>
              </a:rPr>
              <a:t>) ,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使得</a:t>
            </a: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i="1" dirty="0" smtClean="0">
                <a:latin typeface="Times New Roman" pitchFamily="18" charset="0"/>
              </a:rPr>
              <a:t>        </a:t>
            </a:r>
            <a:r>
              <a:rPr lang="en-US" altLang="zh-CN" b="1" dirty="0" smtClean="0">
                <a:latin typeface="Times New Roman" pitchFamily="18" charset="0"/>
              </a:rPr>
              <a:t>G(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 smtClean="0">
                <a:latin typeface="Times New Roman" pitchFamily="18" charset="0"/>
              </a:rPr>
              <a:t>) ( I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 A )  =  F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 smtClean="0">
                <a:latin typeface="Times New Roman" pitchFamily="18" charset="0"/>
              </a:rPr>
              <a:t>)  </a:t>
            </a:r>
            <a:endParaRPr lang="en-US" altLang="zh-CN" b="1" dirty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=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 smtClean="0">
                <a:latin typeface="Times New Roman" pitchFamily="18" charset="0"/>
              </a:rPr>
              <a:t>) I  =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95728" y="4725144"/>
                <a:ext cx="5248936" cy="1490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CN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i="1" ker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zh-CN" kern="0" dirty="0">
                                    <a:solidFill>
                                      <a:srgbClr val="000000"/>
                                    </a:solidFill>
                                    <a:latin typeface="Times New Roman" pitchFamily="18" charset="0"/>
                                    <a:ea typeface="宋体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zh-CN" kern="0" dirty="0">
                                    <a:solidFill>
                                      <a:srgbClr val="000000"/>
                                    </a:solidFill>
                                    <a:latin typeface="Times New Roman" pitchFamily="18" charset="0"/>
                                    <a:ea typeface="宋体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zh-CN" kern="0" dirty="0">
                                    <a:solidFill>
                                      <a:srgbClr val="000000"/>
                                    </a:solidFill>
                                    <a:latin typeface="Times New Roman" pitchFamily="18" charset="0"/>
                                    <a:ea typeface="宋体"/>
                                    <a:sym typeface="Symbol" pitchFamily="18" charset="2"/>
                                  </a:rPr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zh-CN" kern="0" dirty="0">
                                    <a:solidFill>
                                      <a:srgbClr val="000000"/>
                                    </a:solidFill>
                                    <a:latin typeface="Times New Roman" pitchFamily="18" charset="0"/>
                                    <a:ea typeface="宋体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zh-CN" b="0" kern="0" dirty="0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宋体"/>
                                    <a:sym typeface="MT Extra" pitchFamily="18" charset="2"/>
                                  </a:rPr>
                                  <m:t>–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zh-CN" kern="0" dirty="0">
                                    <a:solidFill>
                                      <a:srgbClr val="000000"/>
                                    </a:solidFill>
                                    <a:latin typeface="Times New Roman" pitchFamily="18" charset="0"/>
                                    <a:ea typeface="宋体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zh-CN" kern="0" dirty="0">
                                    <a:solidFill>
                                      <a:srgbClr val="000000"/>
                                    </a:solidFill>
                                    <a:latin typeface="Times New Roman" pitchFamily="18" charset="0"/>
                                    <a:ea typeface="宋体"/>
                                  </a:rPr>
                                  <m:t>A</m:t>
                                </m:r>
                                <m:r>
                                  <a:rPr kumimoji="0" lang="en-US" altLang="zh-CN" i="1" kern="0" dirty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kumimoji="0" lang="en-US" altLang="zh-CN" i="1" ker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i="1" ker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0" lang="en-US" altLang="zh-CN" i="1" ker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0" lang="en-US" altLang="zh-CN" i="1" ker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kumimoji="0" lang="en-US" altLang="zh-CN" i="1" ker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kumimoji="0" lang="en-US" altLang="zh-CN" kern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宋体"/>
                                  </a:rPr>
                                  <m:t>|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zh-CN" kern="0" dirty="0">
                                    <a:solidFill>
                                      <a:srgbClr val="000000"/>
                                    </a:solidFill>
                                    <a:latin typeface="Times New Roman" pitchFamily="18" charset="0"/>
                                    <a:ea typeface="宋体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zh-CN" kern="0" dirty="0">
                                    <a:solidFill>
                                      <a:srgbClr val="000000"/>
                                    </a:solidFill>
                                    <a:latin typeface="Times New Roman" pitchFamily="18" charset="0"/>
                                    <a:ea typeface="宋体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zh-CN" kern="0" dirty="0">
                                    <a:solidFill>
                                      <a:srgbClr val="000000"/>
                                    </a:solidFill>
                                    <a:latin typeface="Times New Roman" pitchFamily="18" charset="0"/>
                                    <a:ea typeface="宋体"/>
                                    <a:sym typeface="Symbol" pitchFamily="18" charset="2"/>
                                  </a:rPr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zh-CN" kern="0" dirty="0">
                                    <a:solidFill>
                                      <a:srgbClr val="000000"/>
                                    </a:solidFill>
                                    <a:latin typeface="Times New Roman" pitchFamily="18" charset="0"/>
                                    <a:ea typeface="宋体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zh-CN" b="0" kern="0" dirty="0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宋体"/>
                                    <a:sym typeface="MT Extra" pitchFamily="18" charset="2"/>
                                  </a:rPr>
                                  <m:t>–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zh-CN" kern="0" dirty="0">
                                    <a:solidFill>
                                      <a:srgbClr val="000000"/>
                                    </a:solidFill>
                                    <a:latin typeface="Times New Roman" pitchFamily="18" charset="0"/>
                                    <a:ea typeface="宋体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zh-CN" kern="0" dirty="0">
                                    <a:solidFill>
                                      <a:srgbClr val="000000"/>
                                    </a:solidFill>
                                    <a:latin typeface="Times New Roman" pitchFamily="18" charset="0"/>
                                    <a:ea typeface="宋体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zh-CN" kern="0" dirty="0">
                                    <a:solidFill>
                                      <a:srgbClr val="000000"/>
                                    </a:solidFill>
                                    <a:latin typeface="Times New Roman" pitchFamily="18" charset="0"/>
                                    <a:ea typeface="宋体"/>
                                  </a:rPr>
                                  <m:t>|</m:t>
                                </m:r>
                              </m:e>
                            </m:mr>
                          </m:m>
                          <m:r>
                            <a:rPr kumimoji="0" lang="en-US" altLang="zh-CN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728" y="4725144"/>
                <a:ext cx="5248936" cy="149002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32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76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980728"/>
            <a:ext cx="8229600" cy="5145434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i="1" dirty="0" smtClean="0">
                <a:latin typeface="Times New Roman" pitchFamily="18" charset="0"/>
              </a:rPr>
              <a:t>            </a:t>
            </a:r>
            <a:r>
              <a:rPr lang="en-US" altLang="zh-CN" b="1" dirty="0" smtClean="0">
                <a:latin typeface="Times New Roman" pitchFamily="18" charset="0"/>
              </a:rPr>
              <a:t>G(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 smtClean="0">
                <a:latin typeface="Times New Roman" pitchFamily="18" charset="0"/>
              </a:rPr>
              <a:t>)  ( I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 A )  =  F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 smtClean="0">
                <a:latin typeface="Times New Roman" pitchFamily="18" charset="0"/>
              </a:rPr>
              <a:t>) =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 smtClean="0">
                <a:latin typeface="Times New Roman" pitchFamily="18" charset="0"/>
              </a:rPr>
              <a:t>) I =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</a:p>
        </p:txBody>
      </p:sp>
      <p:graphicFrame>
        <p:nvGraphicFramePr>
          <p:cNvPr id="5317635" name="Object 3"/>
          <p:cNvGraphicFramePr>
            <a:graphicFrameLocks noChangeAspect="1"/>
          </p:cNvGraphicFramePr>
          <p:nvPr/>
        </p:nvGraphicFramePr>
        <p:xfrm>
          <a:off x="3460750" y="4437112"/>
          <a:ext cx="5683250" cy="219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70" name="公式" r:id="rId3" imgW="2361960" imgH="914400" progId="Equation.3">
                  <p:embed/>
                </p:oleObj>
              </mc:Choice>
              <mc:Fallback>
                <p:oleObj name="公式" r:id="rId3" imgW="236196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50" y="4437112"/>
                        <a:ext cx="5683250" cy="219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3707904" y="1916832"/>
          <a:ext cx="4829175" cy="225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71" name="公式" r:id="rId5" imgW="2006280" imgH="939600" progId="Equation.3">
                  <p:embed/>
                </p:oleObj>
              </mc:Choice>
              <mc:Fallback>
                <p:oleObj name="公式" r:id="rId5" imgW="200628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1916832"/>
                        <a:ext cx="4829175" cy="225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259632" y="2564904"/>
            <a:ext cx="2472152" cy="64633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ross"/>
          </a:sp3d>
        </p:spPr>
        <p:txBody>
          <a:bodyPr wrap="none">
            <a:spAutoFit/>
          </a:bodyPr>
          <a:lstStyle/>
          <a:p>
            <a:pPr algn="l"/>
            <a:r>
              <a:rPr kumimoji="0" lang="en-US" altLang="zh-CN" sz="3600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sz="3600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( x</a:t>
            </a:r>
            <a:r>
              <a:rPr kumimoji="0" lang="en-US" altLang="zh-CN" sz="3600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I </a:t>
            </a:r>
            <a:r>
              <a:rPr kumimoji="0" lang="en-US" altLang="zh-CN" sz="3600" b="0" kern="0" dirty="0" smtClean="0">
                <a:solidFill>
                  <a:srgbClr val="000000"/>
                </a:solidFill>
                <a:latin typeface="Arial"/>
                <a:ea typeface="宋体"/>
                <a:sym typeface="MT Extra" pitchFamily="18" charset="2"/>
              </a:rPr>
              <a:t>–</a:t>
            </a:r>
            <a:r>
              <a:rPr kumimoji="0" lang="en-US" altLang="zh-CN" sz="3600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A </a:t>
            </a:r>
            <a:r>
              <a:rPr kumimoji="0" lang="en-US" altLang="zh-CN" sz="3600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)</a:t>
            </a:r>
            <a:r>
              <a:rPr kumimoji="0" lang="en-US" altLang="zh-CN" sz="4000" kern="0" baseline="30000" dirty="0" smtClean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*</a:t>
            </a:r>
            <a:r>
              <a:rPr kumimoji="0" lang="en-US" altLang="zh-CN" sz="3600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43608" y="188640"/>
            <a:ext cx="6858000" cy="83099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        </a:t>
            </a:r>
            <a:r>
              <a:rPr lang="zh-CN" altLang="en-US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利用矩阵的理论来构造 </a:t>
            </a:r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G( </a:t>
            </a:r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6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76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3176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317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865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36295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由伴随矩阵公式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x</a:t>
            </a:r>
            <a:r>
              <a:rPr lang="en-US" altLang="zh-CN" b="1" dirty="0" smtClean="0">
                <a:latin typeface="Times New Roman" pitchFamily="18" charset="0"/>
              </a:rPr>
              <a:t> I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A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( x</a:t>
            </a:r>
            <a:r>
              <a:rPr lang="en-US" altLang="zh-CN" b="1" dirty="0" smtClean="0">
                <a:latin typeface="Times New Roman" pitchFamily="18" charset="0"/>
              </a:rPr>
              <a:t> I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A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  =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 smtClean="0">
                <a:latin typeface="Times New Roman" pitchFamily="18" charset="0"/>
              </a:rPr>
              <a:t>) I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将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x</a:t>
            </a:r>
            <a:r>
              <a:rPr lang="en-US" altLang="zh-CN" b="1" dirty="0" smtClean="0">
                <a:latin typeface="Times New Roman" pitchFamily="18" charset="0"/>
              </a:rPr>
              <a:t> I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A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zh-CN" altLang="en-US" b="1" dirty="0" smtClean="0">
                <a:latin typeface="Times New Roman" pitchFamily="18" charset="0"/>
              </a:rPr>
              <a:t>按 </a:t>
            </a:r>
            <a:r>
              <a:rPr lang="en-US" altLang="zh-CN" b="1" dirty="0" smtClean="0">
                <a:latin typeface="Times New Roman" pitchFamily="18" charset="0"/>
              </a:rPr>
              <a:t>x </a:t>
            </a:r>
            <a:r>
              <a:rPr lang="zh-CN" altLang="en-US" b="1" dirty="0" smtClean="0">
                <a:latin typeface="Times New Roman" pitchFamily="18" charset="0"/>
              </a:rPr>
              <a:t>的方幂拆成多项式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有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( 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0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 </a:t>
            </a:r>
            <a:r>
              <a:rPr lang="en-US" altLang="zh-CN" b="1" dirty="0" smtClean="0">
                <a:latin typeface="Times New Roman" pitchFamily="18" charset="0"/>
              </a:rPr>
              <a:t>+ 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n-2 </a:t>
            </a:r>
            <a:r>
              <a:rPr lang="en-US" altLang="zh-CN" b="1" dirty="0" smtClean="0">
                <a:latin typeface="Times New Roman" pitchFamily="18" charset="0"/>
              </a:rPr>
              <a:t>+ …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dirty="0" smtClean="0">
                <a:latin typeface="Times New Roman" pitchFamily="18" charset="0"/>
              </a:rPr>
              <a:t> 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n-1 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dirty="0" smtClean="0">
                <a:latin typeface="Times New Roman" pitchFamily="18" charset="0"/>
              </a:rPr>
              <a:t>I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A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=   </a:t>
            </a:r>
            <a:r>
              <a:rPr lang="en-US" altLang="zh-CN" b="1" dirty="0" smtClean="0">
                <a:latin typeface="Times New Roman" pitchFamily="18" charset="0"/>
              </a:rPr>
              <a:t>I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+ 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I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 </a:t>
            </a:r>
            <a:r>
              <a:rPr lang="en-US" altLang="zh-CN" b="1" dirty="0" smtClean="0">
                <a:latin typeface="Times New Roman" pitchFamily="18" charset="0"/>
              </a:rPr>
              <a:t>+ … +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n-1 </a:t>
            </a:r>
            <a:r>
              <a:rPr lang="en-US" altLang="zh-CN" b="1" dirty="0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x  +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dirty="0" smtClean="0">
                <a:latin typeface="Times New Roman" pitchFamily="18" charset="0"/>
              </a:rPr>
              <a:t>I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这里 </a:t>
            </a:r>
            <a:r>
              <a:rPr lang="en-US" altLang="zh-CN" b="1" dirty="0" smtClean="0">
                <a:latin typeface="Times New Roman" pitchFamily="18" charset="0"/>
              </a:rPr>
              <a:t>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0 </a:t>
            </a:r>
            <a:r>
              <a:rPr lang="en-US" altLang="zh-CN" b="1" dirty="0" smtClean="0">
                <a:latin typeface="Times New Roman" pitchFamily="18" charset="0"/>
              </a:rPr>
              <a:t>, 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, … , 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n-1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smtClean="0">
                <a:latin typeface="Times New Roman" pitchFamily="18" charset="0"/>
              </a:rPr>
              <a:t>K[ A ]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endParaRPr lang="en-US" altLang="zh-CN" b="1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9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8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18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18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18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865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4"/>
            <a:ext cx="8362950" cy="597607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0 </a:t>
            </a:r>
            <a:r>
              <a:rPr lang="en-US" altLang="zh-CN" b="1" dirty="0" err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3600" b="1" baseline="30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+ 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 </a:t>
            </a:r>
            <a:r>
              <a:rPr lang="en-US" altLang="zh-CN" b="1" dirty="0" smtClean="0">
                <a:latin typeface="Times New Roman" pitchFamily="18" charset="0"/>
              </a:rPr>
              <a:t>+ 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n-2</a:t>
            </a:r>
            <a:r>
              <a:rPr lang="en-US" altLang="zh-CN" b="1" dirty="0" smtClean="0">
                <a:latin typeface="Times New Roman" pitchFamily="18" charset="0"/>
              </a:rPr>
              <a:t>   + …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dirty="0" smtClean="0">
                <a:latin typeface="Times New Roman" pitchFamily="18" charset="0"/>
              </a:rPr>
              <a:t> 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n-1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x</a:t>
            </a:r>
            <a:endParaRPr lang="en-US" altLang="zh-CN" b="1" baseline="-30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</a:t>
            </a:r>
            <a:r>
              <a:rPr lang="en-US" altLang="zh-CN" dirty="0" smtClean="0">
                <a:sym typeface="MT Extra" pitchFamily="18" charset="2"/>
              </a:rPr>
              <a:t>– </a:t>
            </a:r>
            <a:r>
              <a:rPr lang="en-US" altLang="zh-CN" b="1" dirty="0" smtClean="0">
                <a:latin typeface="Times New Roman" pitchFamily="18" charset="0"/>
              </a:rPr>
              <a:t>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0 </a:t>
            </a:r>
            <a:r>
              <a:rPr lang="en-US" altLang="zh-CN" b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A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n-2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…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n-2 </a:t>
            </a:r>
            <a:r>
              <a:rPr lang="en-US" altLang="zh-CN" b="1" dirty="0" smtClean="0">
                <a:latin typeface="Times New Roman" pitchFamily="18" charset="0"/>
              </a:rPr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x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n-1 </a:t>
            </a:r>
            <a:r>
              <a:rPr lang="en-US" altLang="zh-CN" b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I </a:t>
            </a:r>
            <a:r>
              <a:rPr lang="en-US" altLang="zh-CN" b="1" dirty="0" err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3600" b="1" baseline="30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+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I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 </a:t>
            </a:r>
            <a:r>
              <a:rPr lang="en-US" altLang="zh-CN" b="1" dirty="0" smtClean="0">
                <a:latin typeface="Times New Roman" pitchFamily="18" charset="0"/>
              </a:rPr>
              <a:t>+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I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n-2 </a:t>
            </a:r>
            <a:r>
              <a:rPr lang="en-US" altLang="zh-CN" b="1" dirty="0" smtClean="0">
                <a:latin typeface="Times New Roman" pitchFamily="18" charset="0"/>
              </a:rPr>
              <a:t>+ … +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n-1 </a:t>
            </a:r>
            <a:r>
              <a:rPr lang="en-US" altLang="zh-CN" b="1" dirty="0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x  +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dirty="0" smtClean="0">
                <a:latin typeface="Times New Roman" pitchFamily="18" charset="0"/>
              </a:rPr>
              <a:t>I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0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=</a:t>
            </a:r>
            <a:r>
              <a:rPr lang="en-US" altLang="zh-CN" b="1" dirty="0" smtClean="0">
                <a:latin typeface="Times New Roman" pitchFamily="18" charset="0"/>
              </a:rPr>
              <a:t>  I ,  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= </a:t>
            </a:r>
            <a:r>
              <a:rPr lang="en-US" altLang="zh-CN" b="1" dirty="0" smtClean="0">
                <a:latin typeface="Times New Roman" pitchFamily="18" charset="0"/>
              </a:rPr>
              <a:t>A +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I ,  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= </a:t>
            </a:r>
            <a:r>
              <a:rPr lang="en-US" altLang="zh-CN" b="1" dirty="0" smtClean="0">
                <a:latin typeface="Times New Roman" pitchFamily="18" charset="0"/>
              </a:rPr>
              <a:t>A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+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A +</a:t>
            </a:r>
            <a:r>
              <a:rPr lang="en-US" altLang="zh-CN" b="1" i="1" dirty="0" smtClean="0">
                <a:latin typeface="Times New Roman" pitchFamily="18" charset="0"/>
              </a:rPr>
              <a:t> 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I , …    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</a:t>
            </a:r>
            <a:r>
              <a:rPr lang="en-US" altLang="zh-CN" b="1" dirty="0" err="1" smtClean="0">
                <a:latin typeface="Times New Roman" pitchFamily="18" charset="0"/>
              </a:rPr>
              <a:t>B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=</a:t>
            </a:r>
            <a:r>
              <a:rPr lang="en-US" altLang="zh-CN" b="1" dirty="0" smtClean="0">
                <a:latin typeface="Times New Roman" pitchFamily="18" charset="0"/>
              </a:rPr>
              <a:t> 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k-1</a:t>
            </a:r>
            <a:r>
              <a:rPr lang="en-US" altLang="zh-CN" b="1" dirty="0" smtClean="0">
                <a:latin typeface="Times New Roman" pitchFamily="18" charset="0"/>
              </a:rPr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+</a:t>
            </a: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en-US" altLang="zh-CN" b="1" i="1" dirty="0" err="1" smtClean="0">
                <a:latin typeface="Times New Roman" pitchFamily="18" charset="0"/>
              </a:rPr>
              <a:t>a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I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b="1" dirty="0" err="1" smtClean="0">
                <a:latin typeface="Times New Roman" pitchFamily="18" charset="0"/>
              </a:rPr>
              <a:t>A</a:t>
            </a:r>
            <a:r>
              <a:rPr lang="en-US" altLang="zh-CN" b="1" baseline="30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dirty="0" smtClean="0">
                <a:latin typeface="Times New Roman" pitchFamily="18" charset="0"/>
              </a:rPr>
              <a:t> +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A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k-1</a:t>
            </a:r>
            <a:r>
              <a:rPr lang="en-US" altLang="zh-CN" b="1" dirty="0" smtClean="0">
                <a:latin typeface="Times New Roman" pitchFamily="18" charset="0"/>
              </a:rPr>
              <a:t> +… +</a:t>
            </a: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en-US" altLang="zh-CN" b="1" i="1" dirty="0" err="1" smtClean="0">
                <a:latin typeface="Times New Roman" pitchFamily="18" charset="0"/>
              </a:rPr>
              <a:t>a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I 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… ,  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n-1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=  </a:t>
            </a:r>
            <a:r>
              <a:rPr lang="en-US" altLang="zh-CN" b="1" dirty="0" smtClean="0">
                <a:latin typeface="Times New Roman" pitchFamily="18" charset="0"/>
              </a:rPr>
              <a:t>A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altLang="zh-CN" b="1" dirty="0" smtClean="0">
                <a:latin typeface="Times New Roman" pitchFamily="18" charset="0"/>
              </a:rPr>
              <a:t> +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A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n-2</a:t>
            </a:r>
            <a:r>
              <a:rPr lang="en-US" altLang="zh-CN" b="1" dirty="0" smtClean="0">
                <a:latin typeface="Times New Roman" pitchFamily="18" charset="0"/>
              </a:rPr>
              <a:t> + … +</a:t>
            </a:r>
            <a:r>
              <a:rPr lang="en-US" altLang="zh-CN" b="1" i="1" dirty="0" smtClean="0">
                <a:latin typeface="Times New Roman" pitchFamily="18" charset="0"/>
              </a:rPr>
              <a:t> 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n-1 </a:t>
            </a:r>
            <a:r>
              <a:rPr lang="en-US" altLang="zh-CN" b="1" dirty="0" smtClean="0">
                <a:latin typeface="Times New Roman" pitchFamily="18" charset="0"/>
              </a:rPr>
              <a:t>I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</a:t>
            </a:r>
            <a:r>
              <a:rPr lang="zh-CN" altLang="en-US" b="1" dirty="0" smtClean="0">
                <a:latin typeface="Times New Roman" pitchFamily="18" charset="0"/>
              </a:rPr>
              <a:t>故  </a:t>
            </a:r>
            <a:r>
              <a:rPr lang="en-US" altLang="zh-CN" b="1" dirty="0" smtClean="0">
                <a:latin typeface="Times New Roman" pitchFamily="18" charset="0"/>
              </a:rPr>
              <a:t>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0 </a:t>
            </a:r>
            <a:r>
              <a:rPr lang="en-US" altLang="zh-CN" b="1" dirty="0" smtClean="0">
                <a:latin typeface="Times New Roman" pitchFamily="18" charset="0"/>
              </a:rPr>
              <a:t>, 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, … , 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n-1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smtClean="0">
                <a:latin typeface="Times New Roman" pitchFamily="18" charset="0"/>
              </a:rPr>
              <a:t>K[ A ]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endParaRPr lang="en-US" altLang="zh-CN" b="1" dirty="0" smtClean="0">
              <a:latin typeface="Times New Roman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67544" y="2348880"/>
            <a:ext cx="8352928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43317" y="0"/>
            <a:ext cx="8352928" cy="83099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0000"/>
              </a:lnSpc>
              <a:spcBef>
                <a:spcPct val="20000"/>
              </a:spcBef>
            </a:pP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( B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0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x </a:t>
            </a:r>
            <a:r>
              <a:rPr kumimoji="0" lang="en-US" altLang="zh-CN" sz="3600" kern="0" baseline="3000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n-1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+ B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1</a:t>
            </a:r>
            <a:r>
              <a:rPr kumimoji="0" lang="en-US" altLang="zh-CN" sz="3600" kern="0" baseline="3000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x </a:t>
            </a:r>
            <a:r>
              <a:rPr kumimoji="0" lang="en-US" altLang="zh-CN" sz="3600" kern="0" baseline="30000" dirty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itchFamily="18" charset="0"/>
              </a:rPr>
              <a:t>n-2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+ …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+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B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n-1 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)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(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I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x </a:t>
            </a:r>
            <a:r>
              <a:rPr kumimoji="0" lang="en-US" altLang="zh-CN" b="0" kern="0" dirty="0">
                <a:solidFill>
                  <a:srgbClr val="000000"/>
                </a:solidFill>
                <a:latin typeface="Arial"/>
                <a:ea typeface="宋体"/>
                <a:sym typeface="MT Extra" pitchFamily="18" charset="2"/>
              </a:rPr>
              <a:t>–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A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) =</a:t>
            </a:r>
            <a:endParaRPr kumimoji="0" lang="en-US" altLang="zh-CN" kern="0" dirty="0">
              <a:solidFill>
                <a:srgbClr val="000000"/>
              </a:solidFill>
              <a:latin typeface="Times New Roman" pitchFamily="18" charset="0"/>
              <a:ea typeface="宋体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7602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8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5318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8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318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8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318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8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318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8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5318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865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36295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在交换幺环  </a:t>
            </a:r>
            <a:r>
              <a:rPr lang="en-US" altLang="zh-CN" b="1" dirty="0" smtClean="0">
                <a:latin typeface="Times New Roman" pitchFamily="18" charset="0"/>
              </a:rPr>
              <a:t>K[ A ] </a:t>
            </a:r>
            <a:r>
              <a:rPr lang="zh-CN" altLang="en-US" b="1" dirty="0" smtClean="0">
                <a:latin typeface="Times New Roman" pitchFamily="18" charset="0"/>
              </a:rPr>
              <a:t>上 </a:t>
            </a:r>
            <a:r>
              <a:rPr lang="en-US" altLang="zh-CN" b="1" dirty="0" err="1" smtClean="0">
                <a:latin typeface="Times New Roman" pitchFamily="18" charset="0"/>
              </a:rPr>
              <a:t>Bezout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定理成立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  <a:r>
              <a:rPr lang="zh-CN" altLang="en-US" b="1" dirty="0" smtClean="0">
                <a:latin typeface="Times New Roman" pitchFamily="18" charset="0"/>
              </a:rPr>
              <a:t>由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i="1" dirty="0" smtClean="0">
                <a:latin typeface="Times New Roman" pitchFamily="18" charset="0"/>
              </a:rPr>
              <a:t>    F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 smtClean="0">
                <a:latin typeface="Times New Roman" pitchFamily="18" charset="0"/>
              </a:rPr>
              <a:t>) = ( 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0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 </a:t>
            </a:r>
            <a:r>
              <a:rPr lang="en-US" altLang="zh-CN" b="1" dirty="0" smtClean="0">
                <a:latin typeface="Times New Roman" pitchFamily="18" charset="0"/>
              </a:rPr>
              <a:t>+ …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dirty="0" smtClean="0">
                <a:latin typeface="Times New Roman" pitchFamily="18" charset="0"/>
              </a:rPr>
              <a:t> 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n-1 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dirty="0" smtClean="0">
                <a:latin typeface="Times New Roman" pitchFamily="18" charset="0"/>
              </a:rPr>
              <a:t>I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A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有一次因式  </a:t>
            </a:r>
            <a:r>
              <a:rPr lang="en-US" altLang="zh-CN" b="1" dirty="0" smtClean="0">
                <a:latin typeface="Times New Roman" pitchFamily="18" charset="0"/>
              </a:rPr>
              <a:t>I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A  </a:t>
            </a:r>
            <a:r>
              <a:rPr lang="zh-CN" altLang="en-US" b="1" dirty="0" smtClean="0">
                <a:latin typeface="Times New Roman" pitchFamily="18" charset="0"/>
              </a:rPr>
              <a:t>可推得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=  0 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这也可通过直接计算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dirty="0" smtClean="0">
                <a:sym typeface="MT Extra" pitchFamily="18" charset="2"/>
              </a:rPr>
              <a:t>             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= B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n-1 </a:t>
            </a:r>
            <a:r>
              <a:rPr lang="en-US" altLang="zh-CN" b="1" dirty="0" smtClean="0">
                <a:latin typeface="Times New Roman" pitchFamily="18" charset="0"/>
              </a:rPr>
              <a:t>A + </a:t>
            </a:r>
            <a:r>
              <a:rPr lang="en-US" altLang="zh-CN" b="1" i="1" dirty="0" smtClean="0"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dirty="0" smtClean="0">
                <a:latin typeface="Times New Roman" pitchFamily="18" charset="0"/>
              </a:rPr>
              <a:t>I = 0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得到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041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8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18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18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18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8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18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18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18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8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18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18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18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133600"/>
            <a:ext cx="8229600" cy="3992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3600" b="1" smtClean="0"/>
              <a:t>  </a:t>
            </a:r>
            <a:r>
              <a:rPr lang="en-US" altLang="zh-CN" sz="4400" b="1" smtClean="0">
                <a:latin typeface="Times New Roman" pitchFamily="18" charset="0"/>
              </a:rPr>
              <a:t>2.</a:t>
            </a:r>
            <a:r>
              <a:rPr lang="en-US" altLang="zh-CN" sz="4400" b="1" smtClean="0"/>
              <a:t> </a:t>
            </a:r>
            <a:r>
              <a:rPr lang="zh-CN" altLang="en-US" sz="4400" b="1" smtClean="0"/>
              <a:t>用伴随矩阵法证明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4400" b="1" smtClean="0"/>
              <a:t>        </a:t>
            </a:r>
            <a:r>
              <a:rPr lang="en-US" altLang="zh-CN" sz="4400" b="1" smtClean="0">
                <a:latin typeface="Times New Roman" pitchFamily="18" charset="0"/>
              </a:rPr>
              <a:t>Hamilton-Cayley </a:t>
            </a:r>
            <a:r>
              <a:rPr lang="zh-CN" altLang="en-US" sz="4400" b="1" smtClean="0">
                <a:latin typeface="Times New Roman" pitchFamily="18" charset="0"/>
              </a:rPr>
              <a:t>定理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4000" b="1" smtClean="0">
                <a:latin typeface="Times New Roman" pitchFamily="18" charset="0"/>
              </a:rPr>
              <a:t>                 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4000" b="1" smtClean="0">
                <a:latin typeface="Times New Roman" pitchFamily="18" charset="0"/>
              </a:rPr>
              <a:t>       </a:t>
            </a:r>
            <a:endParaRPr lang="zh-CN" altLang="en-US" sz="3600" b="1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5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 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引理</a:t>
            </a:r>
            <a:r>
              <a:rPr lang="en-US" altLang="zh-CN" b="1" smtClean="0">
                <a:latin typeface="Times New Roman" pitchFamily="18" charset="0"/>
              </a:rPr>
              <a:t>:    </a:t>
            </a:r>
            <a:r>
              <a:rPr lang="zh-CN" altLang="en-US" b="1" smtClean="0">
                <a:latin typeface="Times New Roman" pitchFamily="18" charset="0"/>
              </a:rPr>
              <a:t>设                          线性无关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则      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b="1" smtClean="0">
                <a:latin typeface="Times New Roman" pitchFamily="18" charset="0"/>
              </a:rPr>
              <a:t>              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b="1" smtClean="0">
                <a:latin typeface="Times New Roman" pitchFamily="18" charset="0"/>
              </a:rPr>
              <a:t>                 不能被                           线性表出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                      </a:t>
            </a:r>
            <a:r>
              <a:rPr lang="zh-CN" altLang="en-US" b="1" smtClean="0">
                <a:latin typeface="Times New Roman" pitchFamily="18" charset="0"/>
              </a:rPr>
              <a:t>                        线性无关                                            </a:t>
            </a:r>
          </a:p>
        </p:txBody>
      </p:sp>
      <p:graphicFrame>
        <p:nvGraphicFramePr>
          <p:cNvPr id="126980" name="Object 4"/>
          <p:cNvGraphicFramePr>
            <a:graphicFrameLocks noChangeAspect="1"/>
          </p:cNvGraphicFramePr>
          <p:nvPr/>
        </p:nvGraphicFramePr>
        <p:xfrm>
          <a:off x="2484438" y="1989138"/>
          <a:ext cx="255428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86" name="公式" r:id="rId3" imgW="838200" imgH="228600" progId="Equation.3">
                  <p:embed/>
                </p:oleObj>
              </mc:Choice>
              <mc:Fallback>
                <p:oleObj name="公式" r:id="rId3" imgW="8382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1989138"/>
                        <a:ext cx="2554287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1" name="Object 5"/>
          <p:cNvGraphicFramePr>
            <a:graphicFrameLocks noChangeAspect="1"/>
          </p:cNvGraphicFramePr>
          <p:nvPr/>
        </p:nvGraphicFramePr>
        <p:xfrm>
          <a:off x="1785938" y="3429000"/>
          <a:ext cx="3794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87" name="公式" r:id="rId5" imgW="126835" imgH="202936" progId="Equation.3">
                  <p:embed/>
                </p:oleObj>
              </mc:Choice>
              <mc:Fallback>
                <p:oleObj name="公式" r:id="rId5" imgW="126835" imgH="20293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38" y="3429000"/>
                        <a:ext cx="379412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2" name="Object 6"/>
          <p:cNvGraphicFramePr>
            <a:graphicFrameLocks noChangeAspect="1"/>
          </p:cNvGraphicFramePr>
          <p:nvPr/>
        </p:nvGraphicFramePr>
        <p:xfrm>
          <a:off x="2627313" y="4724400"/>
          <a:ext cx="3182937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88" name="公式" r:id="rId7" imgW="1040948" imgH="228501" progId="Equation.3">
                  <p:embed/>
                </p:oleObj>
              </mc:Choice>
              <mc:Fallback>
                <p:oleObj name="公式" r:id="rId7" imgW="1040948" imgH="22850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724400"/>
                        <a:ext cx="3182937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3" name="Rectangle 8"/>
          <p:cNvSpPr>
            <a:spLocks noChangeArrowheads="1"/>
          </p:cNvSpPr>
          <p:nvPr/>
        </p:nvSpPr>
        <p:spPr bwMode="auto">
          <a:xfrm>
            <a:off x="673100" y="673100"/>
            <a:ext cx="7786688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600">
                <a:solidFill>
                  <a:srgbClr val="000000"/>
                </a:solidFill>
              </a:rPr>
              <a:t>以下引理常用来构造基底</a:t>
            </a:r>
          </a:p>
        </p:txBody>
      </p:sp>
      <p:graphicFrame>
        <p:nvGraphicFramePr>
          <p:cNvPr id="126984" name="Object 9"/>
          <p:cNvGraphicFramePr>
            <a:graphicFrameLocks noChangeAspect="1"/>
          </p:cNvGraphicFramePr>
          <p:nvPr/>
        </p:nvGraphicFramePr>
        <p:xfrm>
          <a:off x="3708400" y="3357563"/>
          <a:ext cx="2554288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89" name="公式" r:id="rId9" imgW="838200" imgH="228600" progId="Equation.3">
                  <p:embed/>
                </p:oleObj>
              </mc:Choice>
              <mc:Fallback>
                <p:oleObj name="公式" r:id="rId9" imgW="8382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3357563"/>
                        <a:ext cx="2554288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下箭头 11"/>
          <p:cNvSpPr>
            <a:spLocks noChangeArrowheads="1"/>
          </p:cNvSpPr>
          <p:nvPr/>
        </p:nvSpPr>
        <p:spPr bwMode="auto">
          <a:xfrm>
            <a:off x="4500563" y="4071938"/>
            <a:ext cx="485775" cy="679450"/>
          </a:xfrm>
          <a:prstGeom prst="downArrow">
            <a:avLst>
              <a:gd name="adj1" fmla="val 50000"/>
              <a:gd name="adj2" fmla="val 47931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0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/>
              <a:t> 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华文楷体" pitchFamily="2" charset="-122"/>
              </a:rPr>
              <a:t>R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是交换么环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例如 </a:t>
            </a:r>
            <a:r>
              <a:rPr lang="en-US" altLang="zh-CN" b="1" dirty="0" smtClean="0">
                <a:latin typeface="Times New Roman" pitchFamily="18" charset="0"/>
              </a:rPr>
              <a:t> K[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],  </a:t>
            </a:r>
            <a:r>
              <a:rPr lang="zh-CN" altLang="en-US" b="1" dirty="0" smtClean="0">
                <a:latin typeface="Times New Roman" pitchFamily="18" charset="0"/>
              </a:rPr>
              <a:t>对元素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在 </a:t>
            </a: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华文楷体" pitchFamily="2" charset="-122"/>
              </a:rPr>
              <a:t>R</a:t>
            </a:r>
            <a:r>
              <a:rPr lang="en-US" altLang="zh-CN" b="1" i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中的 </a:t>
            </a:r>
            <a:r>
              <a:rPr lang="en-US" altLang="zh-CN" b="1" dirty="0" smtClean="0">
                <a:latin typeface="Times New Roman" pitchFamily="18" charset="0"/>
              </a:rPr>
              <a:t>n </a:t>
            </a:r>
            <a:r>
              <a:rPr lang="zh-CN" altLang="en-US" b="1" dirty="0" smtClean="0">
                <a:latin typeface="Times New Roman" pitchFamily="18" charset="0"/>
              </a:rPr>
              <a:t>阶矩阵 </a:t>
            </a:r>
            <a:r>
              <a:rPr lang="en-US" altLang="zh-CN" b="1" dirty="0" smtClean="0">
                <a:latin typeface="Times New Roman" pitchFamily="18" charset="0"/>
              </a:rPr>
              <a:t>A ,  </a:t>
            </a:r>
            <a:r>
              <a:rPr lang="zh-CN" altLang="en-US" b="1" dirty="0" smtClean="0">
                <a:latin typeface="Times New Roman" pitchFamily="18" charset="0"/>
              </a:rPr>
              <a:t>我们也可以用以前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的方式定义其行列式 </a:t>
            </a:r>
            <a:r>
              <a:rPr lang="en-US" altLang="zh-CN" b="1" dirty="0" smtClean="0">
                <a:latin typeface="Times New Roman" pitchFamily="18" charset="0"/>
              </a:rPr>
              <a:t>| A | …</a:t>
            </a:r>
          </a:p>
        </p:txBody>
      </p:sp>
    </p:spTree>
    <p:extLst>
      <p:ext uri="{BB962C8B-B14F-4D97-AF65-F5344CB8AC3E}">
        <p14:creationId xmlns:p14="http://schemas.microsoft.com/office/powerpoint/2010/main" val="37645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226" name="Rectangle 2"/>
          <p:cNvSpPr>
            <a:spLocks noChangeArrowheads="1"/>
          </p:cNvSpPr>
          <p:nvPr/>
        </p:nvSpPr>
        <p:spPr bwMode="auto">
          <a:xfrm>
            <a:off x="2700338" y="1989138"/>
            <a:ext cx="4248150" cy="719137"/>
          </a:xfrm>
          <a:prstGeom prst="rect">
            <a:avLst/>
          </a:prstGeom>
          <a:solidFill>
            <a:srgbClr val="FF99CC">
              <a:alpha val="50195"/>
            </a:srgbClr>
          </a:solidFill>
          <a:ln w="1587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452227" name="Rectangle 3"/>
          <p:cNvSpPr>
            <a:spLocks noChangeArrowheads="1"/>
          </p:cNvSpPr>
          <p:nvPr/>
        </p:nvSpPr>
        <p:spPr bwMode="auto">
          <a:xfrm>
            <a:off x="2700338" y="2781300"/>
            <a:ext cx="4248150" cy="719138"/>
          </a:xfrm>
          <a:prstGeom prst="rect">
            <a:avLst/>
          </a:prstGeom>
          <a:solidFill>
            <a:srgbClr val="FF99CC">
              <a:alpha val="50195"/>
            </a:srgbClr>
          </a:solidFill>
          <a:ln w="1587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452228" name="Rectangle 4"/>
          <p:cNvSpPr>
            <a:spLocks noChangeArrowheads="1"/>
          </p:cNvSpPr>
          <p:nvPr/>
        </p:nvSpPr>
        <p:spPr bwMode="auto">
          <a:xfrm>
            <a:off x="2700338" y="4365625"/>
            <a:ext cx="4248150" cy="719138"/>
          </a:xfrm>
          <a:prstGeom prst="rect">
            <a:avLst/>
          </a:prstGeom>
          <a:solidFill>
            <a:srgbClr val="FF99CC">
              <a:alpha val="50195"/>
            </a:srgbClr>
          </a:solidFill>
          <a:ln w="1587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452229" name="Rectangle 5"/>
          <p:cNvSpPr>
            <a:spLocks noChangeArrowheads="1"/>
          </p:cNvSpPr>
          <p:nvPr/>
        </p:nvSpPr>
        <p:spPr bwMode="auto">
          <a:xfrm>
            <a:off x="2700338" y="3573463"/>
            <a:ext cx="4248150" cy="719137"/>
          </a:xfrm>
          <a:prstGeom prst="rect">
            <a:avLst/>
          </a:prstGeom>
          <a:solidFill>
            <a:srgbClr val="FF99CC">
              <a:alpha val="50195"/>
            </a:srgbClr>
          </a:solidFill>
          <a:ln w="1587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graphicFrame>
        <p:nvGraphicFramePr>
          <p:cNvPr id="57346" name="Object 6"/>
          <p:cNvGraphicFramePr>
            <a:graphicFrameLocks noChangeAspect="1"/>
          </p:cNvGraphicFramePr>
          <p:nvPr/>
        </p:nvGraphicFramePr>
        <p:xfrm>
          <a:off x="827088" y="5373688"/>
          <a:ext cx="7537450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444" name="公式" r:id="rId3" imgW="2311200" imgH="266400" progId="Equation.3">
                  <p:embed/>
                </p:oleObj>
              </mc:Choice>
              <mc:Fallback>
                <p:oleObj name="公式" r:id="rId3" imgW="23112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373688"/>
                        <a:ext cx="7537450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231" name="Rectangle 7"/>
          <p:cNvSpPr>
            <a:spLocks noChangeArrowheads="1"/>
          </p:cNvSpPr>
          <p:nvPr/>
        </p:nvSpPr>
        <p:spPr bwMode="auto">
          <a:xfrm>
            <a:off x="755650" y="5300663"/>
            <a:ext cx="1152525" cy="914400"/>
          </a:xfrm>
          <a:prstGeom prst="rect">
            <a:avLst/>
          </a:prstGeom>
          <a:solidFill>
            <a:schemeClr val="bg1"/>
          </a:solidFill>
          <a:ln w="3175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452232" name="Rectangle 8"/>
          <p:cNvSpPr>
            <a:spLocks noChangeArrowheads="1"/>
          </p:cNvSpPr>
          <p:nvPr/>
        </p:nvSpPr>
        <p:spPr bwMode="auto">
          <a:xfrm>
            <a:off x="1908175" y="5300663"/>
            <a:ext cx="3168650" cy="914400"/>
          </a:xfrm>
          <a:prstGeom prst="rect">
            <a:avLst/>
          </a:prstGeom>
          <a:solidFill>
            <a:schemeClr val="bg1"/>
          </a:solidFill>
          <a:ln w="3175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452233" name="Rectangle 9"/>
          <p:cNvSpPr>
            <a:spLocks noChangeArrowheads="1"/>
          </p:cNvSpPr>
          <p:nvPr/>
        </p:nvSpPr>
        <p:spPr bwMode="auto">
          <a:xfrm>
            <a:off x="5076825" y="5300663"/>
            <a:ext cx="863600" cy="914400"/>
          </a:xfrm>
          <a:prstGeom prst="rect">
            <a:avLst/>
          </a:prstGeom>
          <a:solidFill>
            <a:schemeClr val="bg1"/>
          </a:solidFill>
          <a:ln w="3175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452234" name="Rectangle 10"/>
          <p:cNvSpPr>
            <a:spLocks noChangeArrowheads="1"/>
          </p:cNvSpPr>
          <p:nvPr/>
        </p:nvSpPr>
        <p:spPr bwMode="auto">
          <a:xfrm>
            <a:off x="5940425" y="5300663"/>
            <a:ext cx="863600" cy="914400"/>
          </a:xfrm>
          <a:prstGeom prst="rect">
            <a:avLst/>
          </a:prstGeom>
          <a:solidFill>
            <a:schemeClr val="bg1"/>
          </a:solidFill>
          <a:ln w="3175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452235" name="Rectangle 11"/>
          <p:cNvSpPr>
            <a:spLocks noChangeArrowheads="1"/>
          </p:cNvSpPr>
          <p:nvPr/>
        </p:nvSpPr>
        <p:spPr bwMode="auto">
          <a:xfrm>
            <a:off x="6804025" y="5300663"/>
            <a:ext cx="1512888" cy="914400"/>
          </a:xfrm>
          <a:prstGeom prst="rect">
            <a:avLst/>
          </a:prstGeom>
          <a:solidFill>
            <a:schemeClr val="bg1"/>
          </a:solidFill>
          <a:ln w="3175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pic>
        <p:nvPicPr>
          <p:cNvPr id="57357" name="Picture 12" descr="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8" name="Rectangle 13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</p:spPr>
        <p:txBody>
          <a:bodyPr/>
          <a:lstStyle/>
          <a:p>
            <a:pPr algn="just" eaLnBrk="1" hangingPunct="1"/>
            <a:r>
              <a:rPr lang="en-US" altLang="zh-CN" b="1" smtClean="0"/>
              <a:t>     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n</a:t>
            </a:r>
            <a:r>
              <a:rPr lang="en-US" altLang="zh-CN" sz="4000" b="1" smtClean="0">
                <a:solidFill>
                  <a:schemeClr val="bg1"/>
                </a:solidFill>
              </a:rPr>
              <a:t> </a:t>
            </a:r>
            <a:r>
              <a:rPr lang="zh-CN" altLang="en-US" sz="4000" b="1" smtClean="0">
                <a:solidFill>
                  <a:schemeClr val="bg1"/>
                </a:solidFill>
              </a:rPr>
              <a:t>阶行列式的公式与以前一样</a:t>
            </a:r>
          </a:p>
        </p:txBody>
      </p:sp>
      <p:graphicFrame>
        <p:nvGraphicFramePr>
          <p:cNvPr id="57347" name="Object 14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258888" y="1844675"/>
          <a:ext cx="5911850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445" name="公式" r:id="rId6" imgW="1688760" imgH="939600" progId="Equation.3">
                  <p:embed/>
                </p:oleObj>
              </mc:Choice>
              <mc:Fallback>
                <p:oleObj name="公式" r:id="rId6" imgW="168876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844675"/>
                        <a:ext cx="5911850" cy="328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369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4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1000"/>
                                        <p:tgtEl>
                                          <p:spTgt spid="6452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4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1000"/>
                                        <p:tgtEl>
                                          <p:spTgt spid="6452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4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64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1000"/>
                                        <p:tgtEl>
                                          <p:spTgt spid="6452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1000"/>
                                        <p:tgtEl>
                                          <p:spTgt spid="6452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1000"/>
                                        <p:tgtEl>
                                          <p:spTgt spid="6452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2226" grpId="0" animBg="1"/>
      <p:bldP spid="6452227" grpId="0" animBg="1"/>
      <p:bldP spid="6452228" grpId="0" animBg="1"/>
      <p:bldP spid="6452229" grpId="0" animBg="1"/>
      <p:bldP spid="6452231" grpId="0" animBg="1"/>
      <p:bldP spid="6452232" grpId="0" animBg="1"/>
      <p:bldP spid="6452233" grpId="0" animBg="1"/>
      <p:bldP spid="6452234" grpId="0" animBg="1"/>
      <p:bldP spid="645223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3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850106"/>
            <a:ext cx="8229600" cy="5531644"/>
          </a:xfrm>
        </p:spPr>
        <p:txBody>
          <a:bodyPr/>
          <a:lstStyle/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1.  </a:t>
            </a:r>
            <a:r>
              <a:rPr lang="zh-CN" altLang="en-US" b="1" dirty="0" smtClean="0">
                <a:latin typeface="Times New Roman" pitchFamily="18" charset="0"/>
              </a:rPr>
              <a:t>方阵做转置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行列式值不变</a:t>
            </a:r>
            <a:r>
              <a:rPr lang="en-US" altLang="zh-CN" b="1" dirty="0" smtClean="0">
                <a:latin typeface="Times New Roman" pitchFamily="18" charset="0"/>
              </a:rPr>
              <a:t>;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2.  </a:t>
            </a:r>
            <a:r>
              <a:rPr lang="zh-CN" altLang="en-US" b="1" dirty="0" smtClean="0">
                <a:latin typeface="Times New Roman" pitchFamily="18" charset="0"/>
              </a:rPr>
              <a:t>两行</a:t>
            </a:r>
            <a:r>
              <a:rPr lang="en-US" altLang="zh-CN" b="1" dirty="0" smtClean="0">
                <a:latin typeface="Times New Roman" pitchFamily="18" charset="0"/>
              </a:rPr>
              <a:t>(</a:t>
            </a:r>
            <a:r>
              <a:rPr lang="zh-CN" altLang="en-US" b="1" dirty="0" smtClean="0">
                <a:latin typeface="Times New Roman" pitchFamily="18" charset="0"/>
              </a:rPr>
              <a:t>两列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r>
              <a:rPr lang="zh-CN" altLang="en-US" b="1" dirty="0" smtClean="0">
                <a:latin typeface="Times New Roman" pitchFamily="18" charset="0"/>
              </a:rPr>
              <a:t>互换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行列式反号</a:t>
            </a:r>
            <a:r>
              <a:rPr lang="en-US" altLang="zh-CN" b="1" dirty="0" smtClean="0">
                <a:latin typeface="Times New Roman" pitchFamily="18" charset="0"/>
              </a:rPr>
              <a:t>;</a:t>
            </a:r>
          </a:p>
          <a:p>
            <a:pPr marL="609600" indent="-609600" eaLnBrk="1" hangingPunct="1">
              <a:lnSpc>
                <a:spcPct val="135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3.  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</a:rPr>
              <a:t>关于一行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</a:rPr>
              <a:t>一列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</a:rPr>
              <a:t>呈线性性质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 marL="609600" indent="-609600" eaLnBrk="1" hangingPunct="1">
              <a:lnSpc>
                <a:spcPct val="135000"/>
              </a:lnSpc>
              <a:buFontTx/>
              <a:buAutoNum type="arabicPeriod" startAt="4"/>
            </a:pPr>
            <a:r>
              <a:rPr lang="zh-CN" altLang="en-US" b="1" dirty="0" smtClean="0">
                <a:latin typeface="Times New Roman" pitchFamily="18" charset="0"/>
              </a:rPr>
              <a:t>一行 </a:t>
            </a:r>
            <a:r>
              <a:rPr lang="en-US" altLang="zh-CN" b="1" dirty="0" smtClean="0">
                <a:latin typeface="Times New Roman" pitchFamily="18" charset="0"/>
              </a:rPr>
              <a:t>(</a:t>
            </a:r>
            <a:r>
              <a:rPr lang="zh-CN" altLang="en-US" b="1" dirty="0" smtClean="0">
                <a:latin typeface="Times New Roman" pitchFamily="18" charset="0"/>
              </a:rPr>
              <a:t>列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zh-CN" altLang="en-US" b="1" dirty="0" smtClean="0">
                <a:latin typeface="Times New Roman" pitchFamily="18" charset="0"/>
              </a:rPr>
              <a:t>加上另一行 </a:t>
            </a:r>
            <a:r>
              <a:rPr lang="en-US" altLang="zh-CN" b="1" dirty="0" smtClean="0">
                <a:latin typeface="Times New Roman" pitchFamily="18" charset="0"/>
              </a:rPr>
              <a:t>(</a:t>
            </a:r>
            <a:r>
              <a:rPr lang="zh-CN" altLang="en-US" b="1" dirty="0" smtClean="0">
                <a:latin typeface="Times New Roman" pitchFamily="18" charset="0"/>
              </a:rPr>
              <a:t>列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zh-CN" altLang="en-US" b="1" dirty="0" smtClean="0">
                <a:latin typeface="Times New Roman" pitchFamily="18" charset="0"/>
              </a:rPr>
              <a:t>的倍数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</a:t>
            </a:r>
            <a:r>
              <a:rPr lang="zh-CN" altLang="en-US" b="1" dirty="0" smtClean="0">
                <a:latin typeface="Times New Roman" pitchFamily="18" charset="0"/>
              </a:rPr>
              <a:t>行列式值不变</a:t>
            </a:r>
            <a:r>
              <a:rPr lang="en-US" altLang="zh-CN" b="1" dirty="0" smtClean="0">
                <a:latin typeface="Times New Roman" pitchFamily="18" charset="0"/>
              </a:rPr>
              <a:t>;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5.  </a:t>
            </a:r>
            <a:r>
              <a:rPr lang="zh-CN" altLang="en-US" b="1" dirty="0" smtClean="0">
                <a:latin typeface="Times New Roman" pitchFamily="18" charset="0"/>
              </a:rPr>
              <a:t>行列式可按一行</a:t>
            </a:r>
            <a:r>
              <a:rPr lang="en-US" altLang="zh-CN" b="1" dirty="0" smtClean="0">
                <a:latin typeface="Times New Roman" pitchFamily="18" charset="0"/>
              </a:rPr>
              <a:t>(</a:t>
            </a:r>
            <a:r>
              <a:rPr lang="zh-CN" altLang="en-US" b="1" dirty="0" smtClean="0">
                <a:latin typeface="Times New Roman" pitchFamily="18" charset="0"/>
              </a:rPr>
              <a:t>一列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r>
              <a:rPr lang="zh-CN" altLang="en-US" b="1" dirty="0" smtClean="0">
                <a:latin typeface="Times New Roman" pitchFamily="18" charset="0"/>
              </a:rPr>
              <a:t>作代数余子式展开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  <a:endParaRPr lang="en-US" altLang="zh-CN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35524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行列式具有以下性质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218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53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453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453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53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53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53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53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53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53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453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453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453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4274" name="Object 2"/>
          <p:cNvGraphicFramePr>
            <a:graphicFrameLocks noChangeAspect="1"/>
          </p:cNvGraphicFramePr>
          <p:nvPr/>
        </p:nvGraphicFramePr>
        <p:xfrm>
          <a:off x="1476375" y="5589588"/>
          <a:ext cx="6343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504" name="公式" r:id="rId3" imgW="2158920" imgH="241200" progId="Equation.3">
                  <p:embed/>
                </p:oleObj>
              </mc:Choice>
              <mc:Fallback>
                <p:oleObj name="公式" r:id="rId3" imgW="2158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5589588"/>
                        <a:ext cx="634365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4275" name="Object 3"/>
          <p:cNvGraphicFramePr>
            <a:graphicFrameLocks noChangeAspect="1"/>
          </p:cNvGraphicFramePr>
          <p:nvPr/>
        </p:nvGraphicFramePr>
        <p:xfrm>
          <a:off x="455613" y="1065213"/>
          <a:ext cx="18669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505" name="公式" r:id="rId5" imgW="901440" imgH="253800" progId="Equation.3">
                  <p:embed/>
                </p:oleObj>
              </mc:Choice>
              <mc:Fallback>
                <p:oleObj name="公式" r:id="rId5" imgW="9014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13" y="1065213"/>
                        <a:ext cx="186690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4276" name="Object 4"/>
          <p:cNvGraphicFramePr>
            <a:graphicFrameLocks noChangeAspect="1"/>
          </p:cNvGraphicFramePr>
          <p:nvPr/>
        </p:nvGraphicFramePr>
        <p:xfrm>
          <a:off x="538163" y="3933825"/>
          <a:ext cx="202565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506" name="公式" r:id="rId7" imgW="965160" imgH="533160" progId="Equation.3">
                  <p:embed/>
                </p:oleObj>
              </mc:Choice>
              <mc:Fallback>
                <p:oleObj name="公式" r:id="rId7" imgW="96516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3" y="3933825"/>
                        <a:ext cx="2025650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4277" name="Rectangle 5"/>
          <p:cNvSpPr>
            <a:spLocks noChangeArrowheads="1"/>
          </p:cNvSpPr>
          <p:nvPr/>
        </p:nvSpPr>
        <p:spPr bwMode="auto">
          <a:xfrm>
            <a:off x="4211638" y="1916113"/>
            <a:ext cx="3744912" cy="649287"/>
          </a:xfrm>
          <a:prstGeom prst="rect">
            <a:avLst/>
          </a:prstGeom>
          <a:solidFill>
            <a:srgbClr val="FFCC00">
              <a:alpha val="34901"/>
            </a:srgbClr>
          </a:solidFill>
          <a:ln w="317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454278" name="Rectangle 6"/>
          <p:cNvSpPr>
            <a:spLocks noChangeArrowheads="1"/>
          </p:cNvSpPr>
          <p:nvPr/>
        </p:nvSpPr>
        <p:spPr bwMode="auto">
          <a:xfrm>
            <a:off x="4211638" y="3213100"/>
            <a:ext cx="3744912" cy="649288"/>
          </a:xfrm>
          <a:prstGeom prst="rect">
            <a:avLst/>
          </a:prstGeom>
          <a:solidFill>
            <a:srgbClr val="FF0000">
              <a:alpha val="34901"/>
            </a:srgbClr>
          </a:solidFill>
          <a:ln w="31750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cxnSp>
        <p:nvCxnSpPr>
          <p:cNvPr id="6454279" name="AutoShape 7"/>
          <p:cNvCxnSpPr>
            <a:cxnSpLocks noChangeShapeType="1"/>
            <a:endCxn id="6454277" idx="1"/>
          </p:cNvCxnSpPr>
          <p:nvPr/>
        </p:nvCxnSpPr>
        <p:spPr bwMode="auto">
          <a:xfrm>
            <a:off x="2322513" y="1328738"/>
            <a:ext cx="1873250" cy="912812"/>
          </a:xfrm>
          <a:prstGeom prst="curvedConnector3">
            <a:avLst>
              <a:gd name="adj1" fmla="val 50426"/>
            </a:avLst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</p:spPr>
      </p:cxnSp>
      <p:cxnSp>
        <p:nvCxnSpPr>
          <p:cNvPr id="6454280" name="AutoShape 8"/>
          <p:cNvCxnSpPr>
            <a:cxnSpLocks noChangeShapeType="1"/>
            <a:endCxn id="6454278" idx="1"/>
          </p:cNvCxnSpPr>
          <p:nvPr/>
        </p:nvCxnSpPr>
        <p:spPr bwMode="auto">
          <a:xfrm flipV="1">
            <a:off x="2563813" y="3538538"/>
            <a:ext cx="1631950" cy="955675"/>
          </a:xfrm>
          <a:prstGeom prst="curvedConnector3">
            <a:avLst>
              <a:gd name="adj1" fmla="val 50486"/>
            </a:avLst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</p:spPr>
      </p:cxnSp>
      <p:graphicFrame>
        <p:nvGraphicFramePr>
          <p:cNvPr id="58373" name="Object 9"/>
          <p:cNvGraphicFramePr>
            <a:graphicFrameLocks noChangeAspect="1"/>
          </p:cNvGraphicFramePr>
          <p:nvPr/>
        </p:nvGraphicFramePr>
        <p:xfrm>
          <a:off x="2124075" y="2492375"/>
          <a:ext cx="1495425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507" name="公式" r:id="rId9" imgW="558720" imgH="279360" progId="Equation.3">
                  <p:embed/>
                </p:oleObj>
              </mc:Choice>
              <mc:Fallback>
                <p:oleObj name="公式" r:id="rId9" imgW="55872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492375"/>
                        <a:ext cx="1495425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50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4" name="Object 10"/>
          <p:cNvGraphicFramePr>
            <a:graphicFrameLocks noChangeAspect="1"/>
          </p:cNvGraphicFramePr>
          <p:nvPr/>
        </p:nvGraphicFramePr>
        <p:xfrm>
          <a:off x="4067175" y="476250"/>
          <a:ext cx="4065588" cy="480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508" name="公式" r:id="rId11" imgW="1346040" imgH="1650960" progId="Equation.3">
                  <p:embed/>
                </p:oleObj>
              </mc:Choice>
              <mc:Fallback>
                <p:oleObj name="公式" r:id="rId11" imgW="1346040" imgH="1650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476250"/>
                        <a:ext cx="4065588" cy="480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4283" name="Object 11"/>
          <p:cNvGraphicFramePr>
            <a:graphicFrameLocks noChangeAspect="1"/>
          </p:cNvGraphicFramePr>
          <p:nvPr/>
        </p:nvGraphicFramePr>
        <p:xfrm>
          <a:off x="4140200" y="3068638"/>
          <a:ext cx="3816350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509" name="公式" r:id="rId13" imgW="1257120" imgH="241200" progId="Equation.3">
                  <p:embed/>
                </p:oleObj>
              </mc:Choice>
              <mc:Fallback>
                <p:oleObj name="公式" r:id="rId13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3068638"/>
                        <a:ext cx="3816350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644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54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54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54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54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4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4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454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454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454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44444E-6 L 0.06302 -0.16806 " pathEditMode="relative" ptsTypes="AA">
                                      <p:cBhvr>
                                        <p:cTn id="40" dur="2000" fill="hold"/>
                                        <p:tgtEl>
                                          <p:spTgt spid="6454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6454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454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454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4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4277" grpId="0" animBg="1"/>
      <p:bldP spid="6454278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4" name="Object 2"/>
          <p:cNvGraphicFramePr>
            <a:graphicFrameLocks noChangeAspect="1"/>
          </p:cNvGraphicFramePr>
          <p:nvPr/>
        </p:nvGraphicFramePr>
        <p:xfrm>
          <a:off x="4081463" y="549275"/>
          <a:ext cx="3875087" cy="467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528" name="公式" r:id="rId3" imgW="1663560" imgH="2006280" progId="Equation.3">
                  <p:embed/>
                </p:oleObj>
              </mc:Choice>
              <mc:Fallback>
                <p:oleObj name="公式" r:id="rId3" imgW="1663560" imgH="2006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1463" y="549275"/>
                        <a:ext cx="3875087" cy="467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5299" name="Object 3"/>
          <p:cNvGraphicFramePr>
            <a:graphicFrameLocks noChangeAspect="1"/>
          </p:cNvGraphicFramePr>
          <p:nvPr/>
        </p:nvGraphicFramePr>
        <p:xfrm>
          <a:off x="1530350" y="5516563"/>
          <a:ext cx="7015163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529" name="公式" r:id="rId5" imgW="2463480" imgH="279360" progId="Equation.3">
                  <p:embed/>
                </p:oleObj>
              </mc:Choice>
              <mc:Fallback>
                <p:oleObj name="公式" r:id="rId5" imgW="24634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350" y="5516563"/>
                        <a:ext cx="7015163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5300" name="Object 4"/>
          <p:cNvGraphicFramePr>
            <a:graphicFrameLocks noChangeAspect="1"/>
          </p:cNvGraphicFramePr>
          <p:nvPr/>
        </p:nvGraphicFramePr>
        <p:xfrm>
          <a:off x="1390650" y="3297238"/>
          <a:ext cx="258445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530" name="公式" r:id="rId7" imgW="1231560" imgH="241200" progId="Equation.3">
                  <p:embed/>
                </p:oleObj>
              </mc:Choice>
              <mc:Fallback>
                <p:oleObj name="公式" r:id="rId7" imgW="12315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3297238"/>
                        <a:ext cx="2584450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00" name="Rectangle 5"/>
          <p:cNvSpPr>
            <a:spLocks noChangeArrowheads="1"/>
          </p:cNvSpPr>
          <p:nvPr/>
        </p:nvSpPr>
        <p:spPr bwMode="auto">
          <a:xfrm>
            <a:off x="4211638" y="1916113"/>
            <a:ext cx="3600450" cy="649287"/>
          </a:xfrm>
          <a:prstGeom prst="rect">
            <a:avLst/>
          </a:prstGeom>
          <a:solidFill>
            <a:srgbClr val="FFCC00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59401" name="Rectangle 6"/>
          <p:cNvSpPr>
            <a:spLocks noChangeArrowheads="1"/>
          </p:cNvSpPr>
          <p:nvPr/>
        </p:nvSpPr>
        <p:spPr bwMode="auto">
          <a:xfrm>
            <a:off x="4211638" y="3213100"/>
            <a:ext cx="3600450" cy="649288"/>
          </a:xfrm>
          <a:prstGeom prst="rect">
            <a:avLst/>
          </a:prstGeom>
          <a:solidFill>
            <a:srgbClr val="FF0000">
              <a:alpha val="34901"/>
            </a:srgb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graphicFrame>
        <p:nvGraphicFramePr>
          <p:cNvPr id="6455303" name="Object 7"/>
          <p:cNvGraphicFramePr>
            <a:graphicFrameLocks noChangeAspect="1"/>
          </p:cNvGraphicFramePr>
          <p:nvPr/>
        </p:nvGraphicFramePr>
        <p:xfrm>
          <a:off x="2195513" y="2205038"/>
          <a:ext cx="166052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531" name="公式" r:id="rId9" imgW="431640" imgH="241200" progId="Equation.3">
                  <p:embed/>
                </p:oleObj>
              </mc:Choice>
              <mc:Fallback>
                <p:oleObj name="公式" r:id="rId9" imgW="431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205038"/>
                        <a:ext cx="1660525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50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5304" name="Rectangle 8"/>
          <p:cNvSpPr>
            <a:spLocks noChangeArrowheads="1"/>
          </p:cNvSpPr>
          <p:nvPr/>
        </p:nvSpPr>
        <p:spPr bwMode="auto">
          <a:xfrm>
            <a:off x="4211638" y="3213100"/>
            <a:ext cx="3600450" cy="647700"/>
          </a:xfrm>
          <a:prstGeom prst="rect">
            <a:avLst/>
          </a:prstGeom>
          <a:solidFill>
            <a:srgbClr val="FF6600"/>
          </a:solidFill>
          <a:ln w="2540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graphicFrame>
        <p:nvGraphicFramePr>
          <p:cNvPr id="6455305" name="Object 9"/>
          <p:cNvGraphicFramePr>
            <a:graphicFrameLocks noChangeAspect="1"/>
          </p:cNvGraphicFramePr>
          <p:nvPr/>
        </p:nvGraphicFramePr>
        <p:xfrm>
          <a:off x="539750" y="4149725"/>
          <a:ext cx="2105025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532" name="公式" r:id="rId11" imgW="1002960" imgH="507960" progId="Equation.3">
                  <p:embed/>
                </p:oleObj>
              </mc:Choice>
              <mc:Fallback>
                <p:oleObj name="公式" r:id="rId11" imgW="100296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149725"/>
                        <a:ext cx="2105025" cy="106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5306" name="AutoShape 10"/>
          <p:cNvSpPr>
            <a:spLocks noChangeArrowheads="1"/>
          </p:cNvSpPr>
          <p:nvPr/>
        </p:nvSpPr>
        <p:spPr bwMode="auto">
          <a:xfrm>
            <a:off x="323850" y="3933825"/>
            <a:ext cx="2519363" cy="1439863"/>
          </a:xfrm>
          <a:prstGeom prst="roundRect">
            <a:avLst>
              <a:gd name="adj" fmla="val 16667"/>
            </a:avLst>
          </a:prstGeom>
          <a:solidFill>
            <a:srgbClr val="FFCC00">
              <a:alpha val="39999"/>
            </a:srgbClr>
          </a:solidFill>
          <a:ln w="3175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cxnSp>
        <p:nvCxnSpPr>
          <p:cNvPr id="6455307" name="AutoShape 11"/>
          <p:cNvCxnSpPr>
            <a:cxnSpLocks noChangeShapeType="1"/>
            <a:stCxn id="6455306" idx="3"/>
            <a:endCxn id="6455308" idx="0"/>
          </p:cNvCxnSpPr>
          <p:nvPr/>
        </p:nvCxnSpPr>
        <p:spPr bwMode="auto">
          <a:xfrm>
            <a:off x="2859088" y="4654550"/>
            <a:ext cx="236537" cy="862013"/>
          </a:xfrm>
          <a:prstGeom prst="curvedConnector2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</p:spPr>
      </p:cxnSp>
      <p:sp>
        <p:nvSpPr>
          <p:cNvPr id="6455308" name="Rectangle 12"/>
          <p:cNvSpPr>
            <a:spLocks noChangeArrowheads="1"/>
          </p:cNvSpPr>
          <p:nvPr/>
        </p:nvSpPr>
        <p:spPr bwMode="auto">
          <a:xfrm>
            <a:off x="2627313" y="5516563"/>
            <a:ext cx="936625" cy="7207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cxnSp>
        <p:nvCxnSpPr>
          <p:cNvPr id="6455309" name="AutoShape 13"/>
          <p:cNvCxnSpPr>
            <a:cxnSpLocks noChangeShapeType="1"/>
            <a:stCxn id="6455306" idx="3"/>
          </p:cNvCxnSpPr>
          <p:nvPr/>
        </p:nvCxnSpPr>
        <p:spPr bwMode="auto">
          <a:xfrm>
            <a:off x="2859088" y="4654550"/>
            <a:ext cx="1822450" cy="862013"/>
          </a:xfrm>
          <a:prstGeom prst="curvedConnector3">
            <a:avLst>
              <a:gd name="adj1" fmla="val 49477"/>
            </a:avLst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</p:spPr>
      </p:cxnSp>
      <p:sp>
        <p:nvSpPr>
          <p:cNvPr id="6455310" name="Rectangle 14"/>
          <p:cNvSpPr>
            <a:spLocks noChangeArrowheads="1"/>
          </p:cNvSpPr>
          <p:nvPr/>
        </p:nvSpPr>
        <p:spPr bwMode="auto">
          <a:xfrm>
            <a:off x="4572000" y="5516563"/>
            <a:ext cx="936625" cy="7207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cxnSp>
        <p:nvCxnSpPr>
          <p:cNvPr id="6455311" name="AutoShape 15"/>
          <p:cNvCxnSpPr>
            <a:cxnSpLocks noChangeShapeType="1"/>
            <a:stCxn id="6455306" idx="3"/>
          </p:cNvCxnSpPr>
          <p:nvPr/>
        </p:nvCxnSpPr>
        <p:spPr bwMode="auto">
          <a:xfrm>
            <a:off x="2859088" y="4654550"/>
            <a:ext cx="5226050" cy="860425"/>
          </a:xfrm>
          <a:prstGeom prst="curvedConnector3">
            <a:avLst>
              <a:gd name="adj1" fmla="val 49819"/>
            </a:avLst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</p:spPr>
      </p:cxnSp>
      <p:sp>
        <p:nvSpPr>
          <p:cNvPr id="6455312" name="Rectangle 16"/>
          <p:cNvSpPr>
            <a:spLocks noChangeArrowheads="1"/>
          </p:cNvSpPr>
          <p:nvPr/>
        </p:nvSpPr>
        <p:spPr bwMode="auto">
          <a:xfrm>
            <a:off x="7596188" y="5516563"/>
            <a:ext cx="936625" cy="7207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graphicFrame>
        <p:nvGraphicFramePr>
          <p:cNvPr id="6455313" name="Object 17"/>
          <p:cNvGraphicFramePr>
            <a:graphicFrameLocks noChangeAspect="1"/>
          </p:cNvGraphicFramePr>
          <p:nvPr/>
        </p:nvGraphicFramePr>
        <p:xfrm>
          <a:off x="971550" y="5589588"/>
          <a:ext cx="436563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533" name="公式" r:id="rId13" imgW="139680" imgH="203040" progId="Equation.3">
                  <p:embed/>
                </p:oleObj>
              </mc:Choice>
              <mc:Fallback>
                <p:oleObj name="公式" r:id="rId13" imgW="1396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589588"/>
                        <a:ext cx="436563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50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325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55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55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55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55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2000"/>
                                        <p:tgtEl>
                                          <p:spTgt spid="6455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55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55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5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55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455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455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455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455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55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55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55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4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55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55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4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455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455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455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455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455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455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455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455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455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5304" grpId="0" animBg="1"/>
      <p:bldP spid="6455306" grpId="0" animBg="1"/>
      <p:bldP spid="6455308" grpId="0" animBg="1"/>
      <p:bldP spid="6455310" grpId="0" animBg="1"/>
      <p:bldP spid="6455312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2" descr="信纸"/>
          <p:cNvSpPr>
            <a:spLocks noGrp="1" noChangeArrowheads="1"/>
          </p:cNvSpPr>
          <p:nvPr>
            <p:ph type="title"/>
          </p:nvPr>
        </p:nvSpPr>
        <p:spPr>
          <a:xfrm>
            <a:off x="1042988" y="765175"/>
            <a:ext cx="7127875" cy="2087563"/>
          </a:xfrm>
          <a:blipFill dpi="0" rotWithShape="1">
            <a:blip r:embed="rId3" cstate="print"/>
            <a:srcRect/>
            <a:tile tx="0" ty="0" sx="100000" sy="100000" flip="none" algn="tl"/>
          </a:blipFill>
          <a:ln w="57150">
            <a:solidFill>
              <a:srgbClr val="0000FF"/>
            </a:solidFill>
          </a:ln>
        </p:spPr>
        <p:txBody>
          <a:bodyPr/>
          <a:lstStyle/>
          <a:p>
            <a:pPr eaLnBrk="1" hangingPunct="1"/>
            <a:r>
              <a:rPr lang="zh-CN" altLang="en-US" b="1" smtClean="0"/>
              <a:t>怎样用矩阵乘法表达 </a:t>
            </a:r>
            <a:r>
              <a:rPr lang="en-US" altLang="zh-CN" b="1" smtClean="0"/>
              <a:t>?</a:t>
            </a:r>
          </a:p>
        </p:txBody>
      </p:sp>
      <p:graphicFrame>
        <p:nvGraphicFramePr>
          <p:cNvPr id="60418" name="Object 3"/>
          <p:cNvGraphicFramePr>
            <a:graphicFrameLocks noChangeAspect="1"/>
          </p:cNvGraphicFramePr>
          <p:nvPr/>
        </p:nvGraphicFramePr>
        <p:xfrm>
          <a:off x="2916238" y="4953000"/>
          <a:ext cx="3313112" cy="158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516" name="公式" r:id="rId4" imgW="952200" imgH="457200" progId="Equation.3">
                  <p:embed/>
                </p:oleObj>
              </mc:Choice>
              <mc:Fallback>
                <p:oleObj name="公式" r:id="rId4" imgW="952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953000"/>
                        <a:ext cx="3313112" cy="158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50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6324" name="Rectangle 4"/>
          <p:cNvSpPr>
            <a:spLocks noChangeArrowheads="1"/>
          </p:cNvSpPr>
          <p:nvPr/>
        </p:nvSpPr>
        <p:spPr bwMode="auto">
          <a:xfrm>
            <a:off x="1187450" y="3860800"/>
            <a:ext cx="6913563" cy="936625"/>
          </a:xfrm>
          <a:prstGeom prst="rect">
            <a:avLst/>
          </a:prstGeom>
          <a:solidFill>
            <a:srgbClr val="3366FF">
              <a:alpha val="3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graphicFrame>
        <p:nvGraphicFramePr>
          <p:cNvPr id="60419" name="Object 5"/>
          <p:cNvGraphicFramePr>
            <a:graphicFrameLocks noChangeAspect="1"/>
          </p:cNvGraphicFramePr>
          <p:nvPr/>
        </p:nvGraphicFramePr>
        <p:xfrm>
          <a:off x="1236663" y="3933825"/>
          <a:ext cx="6813550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517" name="公式" r:id="rId6" imgW="1955520" imgH="241200" progId="Equation.3">
                  <p:embed/>
                </p:oleObj>
              </mc:Choice>
              <mc:Fallback>
                <p:oleObj name="公式" r:id="rId6" imgW="19555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3933825"/>
                        <a:ext cx="6813550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97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4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6324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2" name="Object 2"/>
          <p:cNvGraphicFramePr>
            <a:graphicFrameLocks noChangeAspect="1"/>
          </p:cNvGraphicFramePr>
          <p:nvPr/>
        </p:nvGraphicFramePr>
        <p:xfrm>
          <a:off x="2916238" y="4953000"/>
          <a:ext cx="3313112" cy="158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49" name="公式" r:id="rId3" imgW="952200" imgH="457200" progId="Equation.3">
                  <p:embed/>
                </p:oleObj>
              </mc:Choice>
              <mc:Fallback>
                <p:oleObj name="公式" r:id="rId3" imgW="952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953000"/>
                        <a:ext cx="3313112" cy="158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50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5" name="Rectangle 3"/>
          <p:cNvSpPr>
            <a:spLocks noChangeArrowheads="1"/>
          </p:cNvSpPr>
          <p:nvPr/>
        </p:nvSpPr>
        <p:spPr bwMode="auto">
          <a:xfrm>
            <a:off x="1187450" y="3860800"/>
            <a:ext cx="6913563" cy="936625"/>
          </a:xfrm>
          <a:prstGeom prst="rect">
            <a:avLst/>
          </a:prstGeom>
          <a:solidFill>
            <a:srgbClr val="3366FF">
              <a:alpha val="3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graphicFrame>
        <p:nvGraphicFramePr>
          <p:cNvPr id="61443" name="Object 4"/>
          <p:cNvGraphicFramePr>
            <a:graphicFrameLocks noChangeAspect="1"/>
          </p:cNvGraphicFramePr>
          <p:nvPr/>
        </p:nvGraphicFramePr>
        <p:xfrm>
          <a:off x="1236663" y="3933825"/>
          <a:ext cx="6813550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50" name="公式" r:id="rId5" imgW="1955520" imgH="241200" progId="Equation.3">
                  <p:embed/>
                </p:oleObj>
              </mc:Choice>
              <mc:Fallback>
                <p:oleObj name="公式" r:id="rId5" imgW="19555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3933825"/>
                        <a:ext cx="6813550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7349" name="Rectangle 5"/>
          <p:cNvSpPr>
            <a:spLocks noChangeArrowheads="1"/>
          </p:cNvSpPr>
          <p:nvPr/>
        </p:nvSpPr>
        <p:spPr bwMode="auto">
          <a:xfrm>
            <a:off x="323850" y="1628775"/>
            <a:ext cx="4032250" cy="720725"/>
          </a:xfrm>
          <a:prstGeom prst="rect">
            <a:avLst/>
          </a:prstGeom>
          <a:solidFill>
            <a:srgbClr val="FFCC00">
              <a:alpha val="3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457350" name="Rectangle 6"/>
          <p:cNvSpPr>
            <a:spLocks noChangeArrowheads="1"/>
          </p:cNvSpPr>
          <p:nvPr/>
        </p:nvSpPr>
        <p:spPr bwMode="auto">
          <a:xfrm>
            <a:off x="6300788" y="692150"/>
            <a:ext cx="792162" cy="2736850"/>
          </a:xfrm>
          <a:prstGeom prst="rect">
            <a:avLst/>
          </a:prstGeom>
          <a:solidFill>
            <a:srgbClr val="FF0000">
              <a:alpha val="3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graphicFrame>
        <p:nvGraphicFramePr>
          <p:cNvPr id="61444" name="Object 7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30188" y="333375"/>
          <a:ext cx="8734425" cy="336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51" name="公式" r:id="rId7" imgW="3771720" imgH="1422360" progId="Equation.3">
                  <p:embed/>
                </p:oleObj>
              </mc:Choice>
              <mc:Fallback>
                <p:oleObj name="公式" r:id="rId7" imgW="3771720" imgH="1422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8" y="333375"/>
                        <a:ext cx="8734425" cy="336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382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4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7349" grpId="0" animBg="1"/>
      <p:bldP spid="6457350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ChangeArrowheads="1"/>
          </p:cNvSpPr>
          <p:nvPr/>
        </p:nvSpPr>
        <p:spPr bwMode="auto">
          <a:xfrm>
            <a:off x="323850" y="1628775"/>
            <a:ext cx="4032250" cy="720725"/>
          </a:xfrm>
          <a:prstGeom prst="rect">
            <a:avLst/>
          </a:prstGeom>
          <a:solidFill>
            <a:srgbClr val="FFCC00">
              <a:alpha val="3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2469" name="Rectangle 3"/>
          <p:cNvSpPr>
            <a:spLocks noChangeArrowheads="1"/>
          </p:cNvSpPr>
          <p:nvPr/>
        </p:nvSpPr>
        <p:spPr bwMode="auto">
          <a:xfrm>
            <a:off x="6300788" y="692150"/>
            <a:ext cx="792162" cy="2736850"/>
          </a:xfrm>
          <a:prstGeom prst="rect">
            <a:avLst/>
          </a:prstGeom>
          <a:solidFill>
            <a:srgbClr val="FF0000">
              <a:alpha val="3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graphicFrame>
        <p:nvGraphicFramePr>
          <p:cNvPr id="62466" name="Object 4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30188" y="333375"/>
          <a:ext cx="8734425" cy="336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64" name="公式" r:id="rId3" imgW="3771720" imgH="1422360" progId="Equation.3">
                  <p:embed/>
                </p:oleObj>
              </mc:Choice>
              <mc:Fallback>
                <p:oleObj name="公式" r:id="rId3" imgW="3771720" imgH="1422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8" y="333375"/>
                        <a:ext cx="8734425" cy="336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8373" name="Object 5"/>
          <p:cNvGraphicFramePr>
            <a:graphicFrameLocks noChangeAspect="1"/>
          </p:cNvGraphicFramePr>
          <p:nvPr/>
        </p:nvGraphicFramePr>
        <p:xfrm>
          <a:off x="1763713" y="3716338"/>
          <a:ext cx="6332537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65" name="公式" r:id="rId5" imgW="2628720" imgH="1168200" progId="Equation.3">
                  <p:embed/>
                </p:oleObj>
              </mc:Choice>
              <mc:Fallback>
                <p:oleObj name="公式" r:id="rId5" imgW="2628720" imgH="116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716338"/>
                        <a:ext cx="6332537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917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58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58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4" name="Rectangle 2"/>
          <p:cNvSpPr>
            <a:spLocks noChangeArrowheads="1"/>
          </p:cNvSpPr>
          <p:nvPr/>
        </p:nvSpPr>
        <p:spPr bwMode="auto">
          <a:xfrm>
            <a:off x="323850" y="1628775"/>
            <a:ext cx="4032250" cy="720725"/>
          </a:xfrm>
          <a:prstGeom prst="rect">
            <a:avLst/>
          </a:prstGeom>
          <a:solidFill>
            <a:srgbClr val="FFCC00">
              <a:alpha val="3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3495" name="Rectangle 3"/>
          <p:cNvSpPr>
            <a:spLocks noChangeArrowheads="1"/>
          </p:cNvSpPr>
          <p:nvPr/>
        </p:nvSpPr>
        <p:spPr bwMode="auto">
          <a:xfrm>
            <a:off x="6300788" y="692150"/>
            <a:ext cx="792162" cy="2736850"/>
          </a:xfrm>
          <a:prstGeom prst="rect">
            <a:avLst/>
          </a:prstGeom>
          <a:solidFill>
            <a:srgbClr val="FF0000">
              <a:alpha val="3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459396" name="AutoShape 4"/>
          <p:cNvSpPr>
            <a:spLocks/>
          </p:cNvSpPr>
          <p:nvPr/>
        </p:nvSpPr>
        <p:spPr bwMode="auto">
          <a:xfrm rot="-5400000">
            <a:off x="2325688" y="2219325"/>
            <a:ext cx="317500" cy="3600450"/>
          </a:xfrm>
          <a:prstGeom prst="leftBrace">
            <a:avLst>
              <a:gd name="adj1" fmla="val 94500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graphicFrame>
        <p:nvGraphicFramePr>
          <p:cNvPr id="6459397" name="Object 5"/>
          <p:cNvGraphicFramePr>
            <a:graphicFrameLocks noChangeAspect="1"/>
          </p:cNvGraphicFramePr>
          <p:nvPr/>
        </p:nvGraphicFramePr>
        <p:xfrm>
          <a:off x="2195513" y="4149725"/>
          <a:ext cx="6381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06" name="公式" r:id="rId3" imgW="241200" imgH="241200" progId="Equation.3">
                  <p:embed/>
                </p:oleObj>
              </mc:Choice>
              <mc:Fallback>
                <p:oleObj name="公式" r:id="rId3" imgW="241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149725"/>
                        <a:ext cx="638175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9398" name="AutoShape 6"/>
          <p:cNvSpPr>
            <a:spLocks/>
          </p:cNvSpPr>
          <p:nvPr/>
        </p:nvSpPr>
        <p:spPr bwMode="auto">
          <a:xfrm rot="-5400000">
            <a:off x="6464300" y="1968501"/>
            <a:ext cx="390525" cy="4032250"/>
          </a:xfrm>
          <a:prstGeom prst="leftBrace">
            <a:avLst>
              <a:gd name="adj1" fmla="val 86043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graphicFrame>
        <p:nvGraphicFramePr>
          <p:cNvPr id="6459399" name="Object 7"/>
          <p:cNvGraphicFramePr>
            <a:graphicFrameLocks noChangeAspect="1"/>
          </p:cNvGraphicFramePr>
          <p:nvPr/>
        </p:nvGraphicFramePr>
        <p:xfrm>
          <a:off x="6443663" y="4221163"/>
          <a:ext cx="573087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07" name="公式" r:id="rId5" imgW="190440" imgH="190440" progId="Equation.3">
                  <p:embed/>
                </p:oleObj>
              </mc:Choice>
              <mc:Fallback>
                <p:oleObj name="公式" r:id="rId5" imgW="1904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4221163"/>
                        <a:ext cx="573087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9400" name="Object 8"/>
          <p:cNvGraphicFramePr>
            <a:graphicFrameLocks noChangeAspect="1"/>
          </p:cNvGraphicFramePr>
          <p:nvPr/>
        </p:nvGraphicFramePr>
        <p:xfrm>
          <a:off x="3097213" y="5278438"/>
          <a:ext cx="2974975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08" name="公式" r:id="rId7" imgW="939600" imgH="241200" progId="Equation.3">
                  <p:embed/>
                </p:oleObj>
              </mc:Choice>
              <mc:Fallback>
                <p:oleObj name="公式" r:id="rId7" imgW="939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7213" y="5278438"/>
                        <a:ext cx="2974975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3" name="Object 9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30188" y="333375"/>
          <a:ext cx="8734425" cy="336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09" name="公式" r:id="rId9" imgW="3771720" imgH="1422360" progId="Equation.3">
                  <p:embed/>
                </p:oleObj>
              </mc:Choice>
              <mc:Fallback>
                <p:oleObj name="公式" r:id="rId9" imgW="3771720" imgH="1422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8" y="333375"/>
                        <a:ext cx="8734425" cy="336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41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59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59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59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59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459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59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45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59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59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5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459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459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45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9396" grpId="0" animBg="1"/>
      <p:bldP spid="6459398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81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/>
              <a:t>     </a:t>
            </a:r>
            <a:r>
              <a:rPr lang="zh-CN" altLang="en-US" b="1" dirty="0" smtClean="0"/>
              <a:t>设 </a:t>
            </a:r>
            <a:r>
              <a:rPr lang="en-US" altLang="zh-CN" b="1" dirty="0" smtClean="0"/>
              <a:t>A </a:t>
            </a:r>
            <a:r>
              <a:rPr lang="zh-CN" altLang="en-US" b="1" dirty="0" smtClean="0"/>
              <a:t>在</a:t>
            </a:r>
            <a:r>
              <a:rPr lang="zh-CN" altLang="en-US" b="1" dirty="0" smtClean="0">
                <a:latin typeface="Times New Roman" pitchFamily="18" charset="0"/>
              </a:rPr>
              <a:t>基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zh-CN" altLang="en-US" b="1" dirty="0" smtClean="0">
                <a:latin typeface="Times New Roman" pitchFamily="18" charset="0"/>
              </a:rPr>
              <a:t>下的矩阵为</a:t>
            </a:r>
            <a:endParaRPr lang="zh-CN" altLang="en-US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i="1" dirty="0" smtClean="0">
                <a:latin typeface="Times New Roman" pitchFamily="18" charset="0"/>
              </a:rPr>
              <a:t> 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dirty="0">
                <a:latin typeface="Times New Roman" pitchFamily="18" charset="0"/>
              </a:rPr>
              <a:t>( x</a:t>
            </a:r>
            <a:r>
              <a:rPr lang="en-US" altLang="zh-CN" b="1" i="1" dirty="0">
                <a:latin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</a:rPr>
              <a:t>) </a:t>
            </a:r>
            <a:r>
              <a:rPr lang="en-US" altLang="zh-CN" b="1" dirty="0" smtClean="0">
                <a:latin typeface="Times New Roman" pitchFamily="18" charset="0"/>
              </a:rPr>
              <a:t>=</a:t>
            </a:r>
            <a:r>
              <a:rPr lang="en-US" altLang="zh-CN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latin typeface="Times New Roman" pitchFamily="18" charset="0"/>
              </a:rPr>
              <a:t>x 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dirty="0" smtClean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</a:rPr>
              <a:t>– </a:t>
            </a:r>
            <a:r>
              <a:rPr lang="en-US" altLang="zh-CN" b="1" dirty="0">
                <a:latin typeface="Times New Roman" pitchFamily="18" charset="0"/>
              </a:rPr>
              <a:t>x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</a:rPr>
              <a:t>– 5 </a:t>
            </a:r>
            <a:r>
              <a:rPr lang="en-US" altLang="zh-CN" b="1" dirty="0">
                <a:latin typeface="Times New Roman" pitchFamily="18" charset="0"/>
              </a:rPr>
              <a:t>x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</a:rPr>
              <a:t>– 3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/>
              <a:t>A </a:t>
            </a:r>
            <a:r>
              <a:rPr lang="zh-CN" altLang="en-US" b="1" dirty="0" smtClean="0">
                <a:latin typeface="Times New Roman" pitchFamily="18" charset="0"/>
              </a:rPr>
              <a:t>特征多项式</a:t>
            </a:r>
            <a:endParaRPr lang="en-US" altLang="zh-CN" b="1" i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i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欲证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 </a:t>
            </a:r>
            <a:r>
              <a:rPr lang="en-US" altLang="zh-CN" b="1" dirty="0" smtClean="0">
                <a:solidFill>
                  <a:srgbClr val="000000"/>
                </a:solidFill>
              </a:rPr>
              <a:t>A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dirty="0" smtClean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</a:rPr>
              <a:t>– </a:t>
            </a:r>
            <a:r>
              <a:rPr lang="en-US" altLang="zh-CN" b="1" dirty="0">
                <a:solidFill>
                  <a:srgbClr val="000000"/>
                </a:solidFill>
              </a:rPr>
              <a:t>A</a:t>
            </a:r>
            <a:r>
              <a:rPr lang="en-US" altLang="zh-CN" sz="3600" b="1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</a:rPr>
              <a:t> – 5 </a:t>
            </a:r>
            <a:r>
              <a:rPr lang="en-US" altLang="zh-CN" b="1" dirty="0">
                <a:solidFill>
                  <a:srgbClr val="000000"/>
                </a:solidFill>
              </a:rPr>
              <a:t>A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</a:rPr>
              <a:t> – 3 </a:t>
            </a:r>
            <a:r>
              <a:rPr lang="en-US" altLang="zh-CN" b="1" dirty="0">
                <a:solidFill>
                  <a:srgbClr val="000000"/>
                </a:solidFill>
              </a:rPr>
              <a:t>I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 </a:t>
            </a:r>
            <a:r>
              <a:rPr lang="en-US" altLang="zh-CN" b="1" dirty="0" smtClean="0">
                <a:solidFill>
                  <a:srgbClr val="000000"/>
                </a:solidFill>
              </a:rPr>
              <a:t>0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                             </a:t>
            </a:r>
            <a:endParaRPr lang="en-US" altLang="zh-CN" b="1" dirty="0" smtClean="0"/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baseline="-30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2600325" y="1628775"/>
          <a:ext cx="3425825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84" name="公式" r:id="rId3" imgW="1346040" imgH="711000" progId="Equation.3">
                  <p:embed/>
                </p:oleObj>
              </mc:Choice>
              <mc:Fallback>
                <p:oleObj name="公式" r:id="rId3" imgW="13460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325" y="1628775"/>
                        <a:ext cx="3425825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848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8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48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8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448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8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448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31" name="Rectangle 11" descr="花束"/>
          <p:cNvSpPr>
            <a:spLocks noChangeArrowheads="1"/>
          </p:cNvSpPr>
          <p:nvPr/>
        </p:nvSpPr>
        <p:spPr bwMode="auto">
          <a:xfrm>
            <a:off x="1476375" y="5805488"/>
            <a:ext cx="6335713" cy="863600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tile tx="0" ty="0" sx="100000" sy="100000" flip="none" algn="tl"/>
          </a:blip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cxnSp>
        <p:nvCxnSpPr>
          <p:cNvPr id="4638734" name="AutoShape 14"/>
          <p:cNvCxnSpPr>
            <a:cxnSpLocks noChangeShapeType="1"/>
            <a:stCxn id="4638731" idx="0"/>
          </p:cNvCxnSpPr>
          <p:nvPr/>
        </p:nvCxnSpPr>
        <p:spPr bwMode="auto">
          <a:xfrm rot="5400000" flipH="1">
            <a:off x="4252118" y="5387182"/>
            <a:ext cx="601663" cy="184150"/>
          </a:xfrm>
          <a:prstGeom prst="curvedConnector3">
            <a:avLst>
              <a:gd name="adj1" fmla="val 47759"/>
            </a:avLst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38735" name="Rectangle 15" descr="花束"/>
          <p:cNvSpPr>
            <a:spLocks noChangeArrowheads="1"/>
          </p:cNvSpPr>
          <p:nvPr/>
        </p:nvSpPr>
        <p:spPr bwMode="auto">
          <a:xfrm>
            <a:off x="2268538" y="4437063"/>
            <a:ext cx="4248150" cy="792162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tile tx="0" ty="0" sx="100000" sy="100000" flip="none" algn="tl"/>
          </a:blip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cxnSp>
        <p:nvCxnSpPr>
          <p:cNvPr id="4638736" name="AutoShape 16"/>
          <p:cNvCxnSpPr>
            <a:cxnSpLocks noChangeShapeType="1"/>
            <a:stCxn id="4638735" idx="0"/>
          </p:cNvCxnSpPr>
          <p:nvPr/>
        </p:nvCxnSpPr>
        <p:spPr bwMode="auto">
          <a:xfrm rot="-5400000">
            <a:off x="4244182" y="3942556"/>
            <a:ext cx="617538" cy="320675"/>
          </a:xfrm>
          <a:prstGeom prst="curvedConnector3">
            <a:avLst>
              <a:gd name="adj1" fmla="val 47815"/>
            </a:avLst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38737" name="Rectangle 17" descr="花束"/>
          <p:cNvSpPr>
            <a:spLocks noChangeArrowheads="1"/>
          </p:cNvSpPr>
          <p:nvPr/>
        </p:nvSpPr>
        <p:spPr bwMode="auto">
          <a:xfrm>
            <a:off x="3059113" y="2997200"/>
            <a:ext cx="3097212" cy="792163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tile tx="0" ty="0" sx="100000" sy="100000" flip="none" algn="tl"/>
          </a:blipFill>
          <a:ln w="508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638740" name="AutoShape 20"/>
          <p:cNvSpPr>
            <a:spLocks noChangeArrowheads="1"/>
          </p:cNvSpPr>
          <p:nvPr/>
        </p:nvSpPr>
        <p:spPr bwMode="auto">
          <a:xfrm>
            <a:off x="5292725" y="1196975"/>
            <a:ext cx="3311525" cy="792163"/>
          </a:xfrm>
          <a:prstGeom prst="roundRect">
            <a:avLst>
              <a:gd name="adj" fmla="val 16667"/>
            </a:avLst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638741" name="AutoShape 21"/>
          <p:cNvSpPr>
            <a:spLocks noChangeArrowheads="1"/>
          </p:cNvSpPr>
          <p:nvPr/>
        </p:nvSpPr>
        <p:spPr bwMode="auto">
          <a:xfrm>
            <a:off x="827088" y="765175"/>
            <a:ext cx="3887787" cy="863600"/>
          </a:xfrm>
          <a:prstGeom prst="roundRect">
            <a:avLst>
              <a:gd name="adj" fmla="val 16667"/>
            </a:avLst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cxnSp>
        <p:nvCxnSpPr>
          <p:cNvPr id="4638742" name="AutoShape 22"/>
          <p:cNvCxnSpPr>
            <a:cxnSpLocks noChangeShapeType="1"/>
            <a:stCxn id="4638737" idx="0"/>
            <a:endCxn id="4638740" idx="2"/>
          </p:cNvCxnSpPr>
          <p:nvPr/>
        </p:nvCxnSpPr>
        <p:spPr bwMode="auto">
          <a:xfrm rot="-5400000">
            <a:off x="5296695" y="1320006"/>
            <a:ext cx="963612" cy="2339975"/>
          </a:xfrm>
          <a:prstGeom prst="curvedConnector3">
            <a:avLst>
              <a:gd name="adj1" fmla="val 49755"/>
            </a:avLst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38743" name="AutoShape 23"/>
          <p:cNvCxnSpPr>
            <a:cxnSpLocks noChangeShapeType="1"/>
            <a:stCxn id="4638737" idx="0"/>
            <a:endCxn id="4638741" idx="2"/>
          </p:cNvCxnSpPr>
          <p:nvPr/>
        </p:nvCxnSpPr>
        <p:spPr bwMode="auto">
          <a:xfrm rot="5400000" flipH="1">
            <a:off x="3028156" y="1391444"/>
            <a:ext cx="1323975" cy="1836738"/>
          </a:xfrm>
          <a:prstGeom prst="curvedConnector3">
            <a:avLst>
              <a:gd name="adj1" fmla="val 49759"/>
            </a:avLst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28011" name="Object 24"/>
          <p:cNvGraphicFramePr>
            <a:graphicFrameLocks noChangeAspect="1"/>
          </p:cNvGraphicFramePr>
          <p:nvPr/>
        </p:nvGraphicFramePr>
        <p:xfrm>
          <a:off x="1763713" y="5957888"/>
          <a:ext cx="57943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66" name="公式" r:id="rId4" imgW="2438400" imgH="254000" progId="Equation.3">
                  <p:embed/>
                </p:oleObj>
              </mc:Choice>
              <mc:Fallback>
                <p:oleObj name="公式" r:id="rId4" imgW="2438400" imgH="2540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957888"/>
                        <a:ext cx="579437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746" name="Object 26"/>
          <p:cNvGraphicFramePr>
            <a:graphicFrameLocks noChangeAspect="1"/>
          </p:cNvGraphicFramePr>
          <p:nvPr/>
        </p:nvGraphicFramePr>
        <p:xfrm>
          <a:off x="2555875" y="4581525"/>
          <a:ext cx="380841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67" name="公式" r:id="rId6" imgW="1295400" imgH="203200" progId="Equation.3">
                  <p:embed/>
                </p:oleObj>
              </mc:Choice>
              <mc:Fallback>
                <p:oleObj name="公式" r:id="rId6" imgW="1295400" imgH="2032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581525"/>
                        <a:ext cx="3808413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747" name="Object 27"/>
          <p:cNvGraphicFramePr>
            <a:graphicFrameLocks noChangeAspect="1"/>
          </p:cNvGraphicFramePr>
          <p:nvPr/>
        </p:nvGraphicFramePr>
        <p:xfrm>
          <a:off x="3214688" y="3143250"/>
          <a:ext cx="2871787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68" name="公式" r:id="rId8" imgW="1002865" imgH="203112" progId="Equation.3">
                  <p:embed/>
                </p:oleObj>
              </mc:Choice>
              <mc:Fallback>
                <p:oleObj name="公式" r:id="rId8" imgW="1002865" imgH="203112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88" y="3143250"/>
                        <a:ext cx="2871787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748" name="Object 28"/>
          <p:cNvGraphicFramePr>
            <a:graphicFrameLocks noChangeAspect="1"/>
          </p:cNvGraphicFramePr>
          <p:nvPr/>
        </p:nvGraphicFramePr>
        <p:xfrm>
          <a:off x="5435600" y="1341438"/>
          <a:ext cx="2990850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69" name="公式" r:id="rId10" imgW="1028254" imgH="203112" progId="Equation.3">
                  <p:embed/>
                </p:oleObj>
              </mc:Choice>
              <mc:Fallback>
                <p:oleObj name="公式" r:id="rId10" imgW="1028254" imgH="203112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1341438"/>
                        <a:ext cx="2990850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749" name="Object 29"/>
          <p:cNvGraphicFramePr>
            <a:graphicFrameLocks noChangeAspect="1"/>
          </p:cNvGraphicFramePr>
          <p:nvPr/>
        </p:nvGraphicFramePr>
        <p:xfrm>
          <a:off x="1100138" y="908050"/>
          <a:ext cx="3433762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70" name="公式" r:id="rId12" imgW="1180588" imgH="215806" progId="Equation.3">
                  <p:embed/>
                </p:oleObj>
              </mc:Choice>
              <mc:Fallback>
                <p:oleObj name="公式" r:id="rId12" imgW="1180588" imgH="215806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908050"/>
                        <a:ext cx="3433762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38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38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463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38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38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38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38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4638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38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38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38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38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0"/>
                                        <p:tgtEl>
                                          <p:spTgt spid="4638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38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38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38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38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4638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38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38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38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638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31" grpId="0" animBg="1"/>
      <p:bldP spid="4638735" grpId="0" animBg="1"/>
      <p:bldP spid="4638737" grpId="0" animBg="1"/>
      <p:bldP spid="4638740" grpId="0" animBg="1"/>
      <p:bldP spid="4638741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48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  </a:t>
            </a:r>
            <a:r>
              <a:rPr lang="zh-CN" altLang="en-US" b="1" smtClean="0"/>
              <a:t>设 </a:t>
            </a:r>
            <a:r>
              <a:rPr lang="en-US" altLang="zh-CN" b="1" smtClean="0"/>
              <a:t>A </a:t>
            </a:r>
            <a:r>
              <a:rPr lang="zh-CN" altLang="en-US" b="1" smtClean="0"/>
              <a:t>在</a:t>
            </a:r>
            <a:r>
              <a:rPr lang="zh-CN" altLang="en-US" b="1" smtClean="0">
                <a:latin typeface="Times New Roman" pitchFamily="18" charset="0"/>
              </a:rPr>
              <a:t>基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zh-CN" altLang="en-US" b="1" smtClean="0">
                <a:latin typeface="Times New Roman" pitchFamily="18" charset="0"/>
              </a:rPr>
              <a:t>下的矩阵为</a:t>
            </a:r>
            <a:endParaRPr lang="zh-CN" altLang="en-US" b="1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我们有     </a:t>
            </a:r>
            <a:r>
              <a:rPr lang="en-US" altLang="zh-CN" b="1" smtClean="0"/>
              <a:t>A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      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  </a:t>
            </a:r>
            <a:r>
              <a:rPr lang="en-US" altLang="zh-CN" b="1" smtClean="0">
                <a:latin typeface="Times New Roman" pitchFamily="18" charset="0"/>
              </a:rPr>
              <a:t>–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+ 4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             A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      </a:t>
            </a:r>
            <a:r>
              <a:rPr lang="en-US" altLang="zh-CN" b="1" smtClean="0">
                <a:latin typeface="Times New Roman" pitchFamily="18" charset="0"/>
              </a:rPr>
              <a:t>4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–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7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</a:rPr>
              <a:t>+ 8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</a:t>
            </a:r>
            <a:r>
              <a:rPr lang="en-US" altLang="zh-CN" b="1" smtClean="0"/>
              <a:t>A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      6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  </a:t>
            </a:r>
            <a:r>
              <a:rPr lang="en-US" altLang="zh-CN" b="1" smtClean="0">
                <a:latin typeface="Times New Roman" pitchFamily="18" charset="0"/>
              </a:rPr>
              <a:t>–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7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+ 7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2600325" y="1628775"/>
          <a:ext cx="3425825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89" name="公式" r:id="rId3" imgW="1346040" imgH="711000" progId="Equation.3">
                  <p:embed/>
                </p:oleObj>
              </mc:Choice>
              <mc:Fallback>
                <p:oleObj name="公式" r:id="rId3" imgW="13460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325" y="1628775"/>
                        <a:ext cx="3425825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496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48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9048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48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9048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48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9048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  </a:t>
            </a:r>
            <a:r>
              <a:rPr lang="zh-CN" altLang="en-US" b="1" smtClean="0"/>
              <a:t>设 </a:t>
            </a:r>
            <a:r>
              <a:rPr lang="en-US" altLang="zh-CN" b="1" smtClean="0"/>
              <a:t>A </a:t>
            </a:r>
            <a:r>
              <a:rPr lang="zh-CN" altLang="en-US" b="1" smtClean="0"/>
              <a:t>在</a:t>
            </a:r>
            <a:r>
              <a:rPr lang="zh-CN" altLang="en-US" b="1" smtClean="0">
                <a:latin typeface="Times New Roman" pitchFamily="18" charset="0"/>
              </a:rPr>
              <a:t>基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zh-CN" altLang="en-US" b="1" smtClean="0">
                <a:latin typeface="Times New Roman" pitchFamily="18" charset="0"/>
              </a:rPr>
              <a:t>下的矩阵为</a:t>
            </a:r>
            <a:endParaRPr lang="zh-CN" altLang="en-US" b="1" smtClean="0"/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/>
              <a:t> </a:t>
            </a: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        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 </a:t>
            </a:r>
            <a:r>
              <a:rPr lang="en-US" altLang="zh-CN" b="1" smtClean="0">
                <a:latin typeface="Times New Roman" pitchFamily="18" charset="0"/>
              </a:rPr>
              <a:t>– </a:t>
            </a:r>
            <a:r>
              <a:rPr lang="en-US" altLang="zh-CN" b="1" smtClean="0"/>
              <a:t>I 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  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</a:rPr>
              <a:t>+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/>
              <a:t>  </a:t>
            </a:r>
            <a:r>
              <a:rPr lang="en-US" altLang="zh-CN" b="1" smtClean="0">
                <a:latin typeface="Times New Roman" pitchFamily="18" charset="0"/>
              </a:rPr>
              <a:t>–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b="1" smtClean="0"/>
              <a:t> 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 0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                 </a:t>
            </a:r>
            <a:r>
              <a:rPr lang="en-US" altLang="zh-CN" b="1" smtClean="0">
                <a:latin typeface="Times New Roman" pitchFamily="18" charset="0"/>
              </a:rPr>
              <a:t>–</a:t>
            </a:r>
            <a:r>
              <a:rPr lang="en-US" altLang="zh-CN" b="1" smtClean="0"/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+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 </a:t>
            </a:r>
            <a:r>
              <a:rPr lang="en-US" altLang="zh-CN" b="1" smtClean="0">
                <a:latin typeface="Times New Roman" pitchFamily="18" charset="0"/>
              </a:rPr>
              <a:t>+ 7 </a:t>
            </a:r>
            <a:r>
              <a:rPr lang="en-US" altLang="zh-CN" b="1" smtClean="0"/>
              <a:t>I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</a:rPr>
              <a:t>–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8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0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                 </a:t>
            </a:r>
            <a:r>
              <a:rPr lang="en-US" altLang="zh-CN" b="1" smtClean="0">
                <a:latin typeface="Times New Roman" pitchFamily="18" charset="0"/>
              </a:rPr>
              <a:t>–</a:t>
            </a:r>
            <a:r>
              <a:rPr lang="en-US" altLang="zh-CN" b="1" smtClean="0"/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  </a:t>
            </a:r>
            <a:r>
              <a:rPr lang="en-US" altLang="zh-CN" b="1" smtClean="0">
                <a:latin typeface="Times New Roman" pitchFamily="18" charset="0"/>
              </a:rPr>
              <a:t>+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7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 </a:t>
            </a:r>
            <a:r>
              <a:rPr lang="en-US" altLang="zh-CN" b="1" smtClean="0">
                <a:latin typeface="Times New Roman" pitchFamily="18" charset="0"/>
              </a:rPr>
              <a:t>– 7 </a:t>
            </a:r>
            <a:r>
              <a:rPr lang="en-US" altLang="zh-CN" b="1" smtClean="0"/>
              <a:t>I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0</a:t>
            </a:r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/>
        </p:nvGraphicFramePr>
        <p:xfrm>
          <a:off x="2600325" y="1628775"/>
          <a:ext cx="3425825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13" name="公式" r:id="rId3" imgW="1346040" imgH="711000" progId="Equation.3">
                  <p:embed/>
                </p:oleObj>
              </mc:Choice>
              <mc:Fallback>
                <p:oleObj name="公式" r:id="rId3" imgW="13460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325" y="1628775"/>
                        <a:ext cx="3425825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32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01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       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</a:rPr>
              <a:t>– </a:t>
            </a:r>
            <a:r>
              <a:rPr lang="en-US" altLang="zh-CN" b="1" smtClean="0"/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– 5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– 3 </a:t>
            </a:r>
            <a:r>
              <a:rPr lang="en-US" altLang="zh-CN" b="1" smtClean="0"/>
              <a:t>I</a:t>
            </a:r>
            <a:r>
              <a:rPr lang="en-US" altLang="zh-CN" b="1" smtClean="0">
                <a:latin typeface="Times New Roman" pitchFamily="18" charset="0"/>
              </a:rPr>
              <a:t> )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  </a:t>
            </a:r>
            <a:r>
              <a:rPr lang="en-US" altLang="zh-CN" b="1" smtClean="0"/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 0</a:t>
            </a:r>
            <a:endParaRPr lang="en-US" altLang="zh-CN" b="1" smtClean="0"/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   ( </a:t>
            </a:r>
            <a:r>
              <a:rPr lang="en-US" altLang="zh-CN" b="1" smtClean="0"/>
              <a:t>A </a:t>
            </a:r>
            <a:r>
              <a:rPr lang="en-US" altLang="zh-CN" b="1" smtClean="0">
                <a:latin typeface="Times New Roman" pitchFamily="18" charset="0"/>
              </a:rPr>
              <a:t>– </a:t>
            </a:r>
            <a:r>
              <a:rPr lang="en-US" altLang="zh-CN" b="1" smtClean="0"/>
              <a:t>I 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  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</a:rPr>
              <a:t>+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/>
              <a:t>  </a:t>
            </a:r>
            <a:r>
              <a:rPr lang="en-US" altLang="zh-CN" b="1" smtClean="0">
                <a:latin typeface="Times New Roman" pitchFamily="18" charset="0"/>
              </a:rPr>
              <a:t>–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b="1" smtClean="0"/>
              <a:t> 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 0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                 </a:t>
            </a:r>
            <a:r>
              <a:rPr lang="en-US" altLang="zh-CN" b="1" smtClean="0">
                <a:latin typeface="Times New Roman" pitchFamily="18" charset="0"/>
              </a:rPr>
              <a:t>–</a:t>
            </a:r>
            <a:r>
              <a:rPr lang="en-US" altLang="zh-CN" b="1" smtClean="0"/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+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 </a:t>
            </a:r>
            <a:r>
              <a:rPr lang="en-US" altLang="zh-CN" b="1" smtClean="0">
                <a:latin typeface="Times New Roman" pitchFamily="18" charset="0"/>
              </a:rPr>
              <a:t>+ 7 </a:t>
            </a:r>
            <a:r>
              <a:rPr lang="en-US" altLang="zh-CN" b="1" smtClean="0"/>
              <a:t>I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</a:rPr>
              <a:t>–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8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0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                 </a:t>
            </a:r>
            <a:r>
              <a:rPr lang="en-US" altLang="zh-CN" b="1" smtClean="0">
                <a:latin typeface="Times New Roman" pitchFamily="18" charset="0"/>
              </a:rPr>
              <a:t>–</a:t>
            </a:r>
            <a:r>
              <a:rPr lang="en-US" altLang="zh-CN" b="1" smtClean="0"/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  </a:t>
            </a:r>
            <a:r>
              <a:rPr lang="en-US" altLang="zh-CN" b="1" smtClean="0">
                <a:latin typeface="Times New Roman" pitchFamily="18" charset="0"/>
              </a:rPr>
              <a:t>+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7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 </a:t>
            </a:r>
            <a:r>
              <a:rPr lang="en-US" altLang="zh-CN" b="1" smtClean="0">
                <a:latin typeface="Times New Roman" pitchFamily="18" charset="0"/>
              </a:rPr>
              <a:t>– 7 </a:t>
            </a:r>
            <a:r>
              <a:rPr lang="en-US" altLang="zh-CN" b="1" smtClean="0"/>
              <a:t>I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0</a:t>
            </a:r>
          </a:p>
        </p:txBody>
      </p:sp>
      <p:sp>
        <p:nvSpPr>
          <p:cNvPr id="6450179" name="Rectangle 3"/>
          <p:cNvSpPr>
            <a:spLocks noChangeArrowheads="1"/>
          </p:cNvSpPr>
          <p:nvPr/>
        </p:nvSpPr>
        <p:spPr bwMode="auto">
          <a:xfrm>
            <a:off x="250825" y="3644900"/>
            <a:ext cx="1550988" cy="639763"/>
          </a:xfrm>
          <a:prstGeom prst="rect">
            <a:avLst/>
          </a:prstGeom>
          <a:noFill/>
          <a:ln w="603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A</a:t>
            </a:r>
            <a:r>
              <a:rPr kumimoji="0" lang="en-US" altLang="zh-CN" sz="3600" baseline="3000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+ 7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I</a:t>
            </a:r>
          </a:p>
        </p:txBody>
      </p:sp>
      <p:sp>
        <p:nvSpPr>
          <p:cNvPr id="6450180" name="Line 4"/>
          <p:cNvSpPr>
            <a:spLocks noChangeShapeType="1"/>
          </p:cNvSpPr>
          <p:nvPr/>
        </p:nvSpPr>
        <p:spPr bwMode="auto">
          <a:xfrm>
            <a:off x="1835150" y="4005263"/>
            <a:ext cx="649288" cy="0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6450181" name="Rectangle 5"/>
          <p:cNvSpPr>
            <a:spLocks noChangeArrowheads="1"/>
          </p:cNvSpPr>
          <p:nvPr/>
        </p:nvSpPr>
        <p:spPr bwMode="auto">
          <a:xfrm>
            <a:off x="250825" y="4437063"/>
            <a:ext cx="1878013" cy="639762"/>
          </a:xfrm>
          <a:prstGeom prst="rect">
            <a:avLst/>
          </a:prstGeom>
          <a:noFill/>
          <a:ln w="603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kumimoji="0" lang="en-US" altLang="zh-CN" sz="28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– 3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A </a:t>
            </a:r>
            <a:r>
              <a:rPr kumimoji="0" lang="en-US" altLang="zh-CN" sz="28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–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 7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I</a:t>
            </a:r>
          </a:p>
        </p:txBody>
      </p:sp>
      <p:sp>
        <p:nvSpPr>
          <p:cNvPr id="6450182" name="Line 6"/>
          <p:cNvSpPr>
            <a:spLocks noChangeShapeType="1"/>
          </p:cNvSpPr>
          <p:nvPr/>
        </p:nvSpPr>
        <p:spPr bwMode="auto">
          <a:xfrm>
            <a:off x="2124075" y="4797425"/>
            <a:ext cx="503238" cy="0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6450183" name="Rectangle 7"/>
          <p:cNvSpPr>
            <a:spLocks noChangeArrowheads="1"/>
          </p:cNvSpPr>
          <p:nvPr/>
        </p:nvSpPr>
        <p:spPr bwMode="auto">
          <a:xfrm>
            <a:off x="250825" y="5229225"/>
            <a:ext cx="1725613" cy="639763"/>
          </a:xfrm>
          <a:prstGeom prst="rect">
            <a:avLst/>
          </a:prstGeom>
          <a:noFill/>
          <a:ln w="603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kumimoji="0" lang="en-US" altLang="zh-CN" sz="28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 4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A </a:t>
            </a:r>
            <a:r>
              <a:rPr kumimoji="0" lang="en-US" altLang="zh-CN" sz="28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+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 4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I</a:t>
            </a:r>
          </a:p>
        </p:txBody>
      </p:sp>
      <p:sp>
        <p:nvSpPr>
          <p:cNvPr id="6450184" name="Line 8"/>
          <p:cNvSpPr>
            <a:spLocks noChangeShapeType="1"/>
          </p:cNvSpPr>
          <p:nvPr/>
        </p:nvSpPr>
        <p:spPr bwMode="auto">
          <a:xfrm>
            <a:off x="1979613" y="5516563"/>
            <a:ext cx="576262" cy="0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6450185" name="Line 9"/>
          <p:cNvSpPr>
            <a:spLocks noChangeShapeType="1"/>
          </p:cNvSpPr>
          <p:nvPr/>
        </p:nvSpPr>
        <p:spPr bwMode="auto">
          <a:xfrm>
            <a:off x="250825" y="3429000"/>
            <a:ext cx="8642350" cy="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0" name="AutoShape 7"/>
          <p:cNvSpPr>
            <a:spLocks/>
          </p:cNvSpPr>
          <p:nvPr/>
        </p:nvSpPr>
        <p:spPr bwMode="auto">
          <a:xfrm rot="-5400000">
            <a:off x="3620877" y="-156382"/>
            <a:ext cx="246063" cy="3384377"/>
          </a:xfrm>
          <a:prstGeom prst="leftBrace">
            <a:avLst>
              <a:gd name="adj1" fmla="val 54355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59832" y="1772816"/>
            <a:ext cx="13692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0" lang="en-US" altLang="zh-CN" i="1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f </a:t>
            </a:r>
            <a:r>
              <a:rPr kumimoji="0" lang="en-US" altLang="zh-CN" kern="0" baseline="-3000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(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Arial"/>
                <a:ea typeface="宋体"/>
              </a:rPr>
              <a:t>A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) </a:t>
            </a:r>
            <a:endParaRPr lang="zh-CN" alt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0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4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50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50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64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5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5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50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50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64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50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50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50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50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64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4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4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4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0179" grpId="0" animBg="1"/>
      <p:bldP spid="6450180" grpId="0" animBg="1"/>
      <p:bldP spid="6450181" grpId="0" animBg="1"/>
      <p:bldP spid="6450182" grpId="0" animBg="1"/>
      <p:bldP spid="6450183" grpId="0" animBg="1"/>
      <p:bldP spid="6450184" grpId="0" animBg="1"/>
      <p:bldP spid="6450185" grpId="0" animBg="1"/>
      <p:bldP spid="10" grpId="0" animBg="1"/>
      <p:bldP spid="11" grpId="0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       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</a:rPr>
              <a:t>– </a:t>
            </a:r>
            <a:r>
              <a:rPr lang="en-US" altLang="zh-CN" b="1" smtClean="0"/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– 5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– 3 </a:t>
            </a:r>
            <a:r>
              <a:rPr lang="en-US" altLang="zh-CN" b="1" smtClean="0"/>
              <a:t>I</a:t>
            </a:r>
            <a:r>
              <a:rPr lang="en-US" altLang="zh-CN" b="1" smtClean="0">
                <a:latin typeface="Times New Roman" pitchFamily="18" charset="0"/>
              </a:rPr>
              <a:t> )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  </a:t>
            </a:r>
            <a:r>
              <a:rPr lang="en-US" altLang="zh-CN" b="1" smtClean="0"/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 0</a:t>
            </a:r>
            <a:endParaRPr lang="en-US" altLang="zh-CN" b="1" smtClean="0"/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( </a:t>
            </a:r>
            <a:r>
              <a:rPr lang="en-US" altLang="zh-CN" b="1" smtClean="0"/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</a:rPr>
              <a:t>– </a:t>
            </a:r>
            <a:r>
              <a:rPr lang="en-US" altLang="zh-CN" b="1" smtClean="0"/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– 5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– 3 </a:t>
            </a:r>
            <a:r>
              <a:rPr lang="en-US" altLang="zh-CN" b="1" smtClean="0"/>
              <a:t>I</a:t>
            </a:r>
            <a:r>
              <a:rPr lang="en-US" altLang="zh-CN" b="1" smtClean="0">
                <a:latin typeface="Times New Roman" pitchFamily="18" charset="0"/>
              </a:rPr>
              <a:t> )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 0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   ( </a:t>
            </a:r>
            <a:r>
              <a:rPr lang="en-US" altLang="zh-CN" b="1" smtClean="0"/>
              <a:t>A </a:t>
            </a:r>
            <a:r>
              <a:rPr lang="en-US" altLang="zh-CN" b="1" smtClean="0">
                <a:latin typeface="Times New Roman" pitchFamily="18" charset="0"/>
              </a:rPr>
              <a:t>– </a:t>
            </a:r>
            <a:r>
              <a:rPr lang="en-US" altLang="zh-CN" b="1" smtClean="0"/>
              <a:t>I 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  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</a:rPr>
              <a:t>+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/>
              <a:t>  </a:t>
            </a:r>
            <a:r>
              <a:rPr lang="en-US" altLang="zh-CN" b="1" smtClean="0">
                <a:latin typeface="Times New Roman" pitchFamily="18" charset="0"/>
              </a:rPr>
              <a:t>–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b="1" smtClean="0"/>
              <a:t> 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 0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                 </a:t>
            </a:r>
            <a:r>
              <a:rPr lang="en-US" altLang="zh-CN" b="1" smtClean="0">
                <a:latin typeface="Times New Roman" pitchFamily="18" charset="0"/>
              </a:rPr>
              <a:t>–</a:t>
            </a:r>
            <a:r>
              <a:rPr lang="en-US" altLang="zh-CN" b="1" smtClean="0"/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+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 </a:t>
            </a:r>
            <a:r>
              <a:rPr lang="en-US" altLang="zh-CN" b="1" smtClean="0">
                <a:latin typeface="Times New Roman" pitchFamily="18" charset="0"/>
              </a:rPr>
              <a:t>+ 7 </a:t>
            </a:r>
            <a:r>
              <a:rPr lang="en-US" altLang="zh-CN" b="1" smtClean="0"/>
              <a:t>I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</a:rPr>
              <a:t>–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8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0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                 </a:t>
            </a:r>
            <a:r>
              <a:rPr lang="en-US" altLang="zh-CN" b="1" smtClean="0">
                <a:latin typeface="Times New Roman" pitchFamily="18" charset="0"/>
              </a:rPr>
              <a:t>–</a:t>
            </a:r>
            <a:r>
              <a:rPr lang="en-US" altLang="zh-CN" b="1" smtClean="0"/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  </a:t>
            </a:r>
            <a:r>
              <a:rPr lang="en-US" altLang="zh-CN" b="1" smtClean="0">
                <a:latin typeface="Times New Roman" pitchFamily="18" charset="0"/>
              </a:rPr>
              <a:t>+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7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 </a:t>
            </a:r>
            <a:r>
              <a:rPr lang="en-US" altLang="zh-CN" b="1" smtClean="0">
                <a:latin typeface="Times New Roman" pitchFamily="18" charset="0"/>
              </a:rPr>
              <a:t>– 7 </a:t>
            </a:r>
            <a:r>
              <a:rPr lang="en-US" altLang="zh-CN" b="1" smtClean="0"/>
              <a:t>I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0</a:t>
            </a:r>
          </a:p>
        </p:txBody>
      </p:sp>
      <p:sp>
        <p:nvSpPr>
          <p:cNvPr id="6451203" name="Line 3"/>
          <p:cNvSpPr>
            <a:spLocks noChangeShapeType="1"/>
          </p:cNvSpPr>
          <p:nvPr/>
        </p:nvSpPr>
        <p:spPr bwMode="auto">
          <a:xfrm>
            <a:off x="250825" y="3429000"/>
            <a:ext cx="8642350" cy="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6451204" name="Rectangle 4"/>
          <p:cNvSpPr>
            <a:spLocks noChangeArrowheads="1"/>
          </p:cNvSpPr>
          <p:nvPr/>
        </p:nvSpPr>
        <p:spPr bwMode="auto">
          <a:xfrm>
            <a:off x="179388" y="3644900"/>
            <a:ext cx="1906587" cy="639763"/>
          </a:xfrm>
          <a:prstGeom prst="rect">
            <a:avLst/>
          </a:prstGeom>
          <a:noFill/>
          <a:ln w="603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4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A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+ 20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I</a:t>
            </a:r>
          </a:p>
        </p:txBody>
      </p:sp>
      <p:sp>
        <p:nvSpPr>
          <p:cNvPr id="6451205" name="Line 5"/>
          <p:cNvSpPr>
            <a:spLocks noChangeShapeType="1"/>
          </p:cNvSpPr>
          <p:nvPr/>
        </p:nvSpPr>
        <p:spPr bwMode="auto">
          <a:xfrm>
            <a:off x="2124075" y="4005263"/>
            <a:ext cx="503238" cy="0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6451206" name="Rectangle 6"/>
          <p:cNvSpPr>
            <a:spLocks noChangeArrowheads="1"/>
          </p:cNvSpPr>
          <p:nvPr/>
        </p:nvSpPr>
        <p:spPr bwMode="auto">
          <a:xfrm>
            <a:off x="179388" y="4437063"/>
            <a:ext cx="2270125" cy="639762"/>
          </a:xfrm>
          <a:prstGeom prst="rect">
            <a:avLst/>
          </a:prstGeom>
          <a:noFill/>
          <a:ln w="603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A</a:t>
            </a:r>
            <a:r>
              <a:rPr kumimoji="0" lang="en-US" altLang="zh-CN" baseline="3000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- 8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A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-17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I</a:t>
            </a:r>
          </a:p>
        </p:txBody>
      </p:sp>
      <p:sp>
        <p:nvSpPr>
          <p:cNvPr id="6451207" name="Line 7"/>
          <p:cNvSpPr>
            <a:spLocks noChangeShapeType="1"/>
          </p:cNvSpPr>
          <p:nvPr/>
        </p:nvSpPr>
        <p:spPr bwMode="auto">
          <a:xfrm>
            <a:off x="2484438" y="4797425"/>
            <a:ext cx="287337" cy="0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6451208" name="Rectangle 8"/>
          <p:cNvSpPr>
            <a:spLocks noChangeArrowheads="1"/>
          </p:cNvSpPr>
          <p:nvPr/>
        </p:nvSpPr>
        <p:spPr bwMode="auto">
          <a:xfrm>
            <a:off x="179388" y="5229225"/>
            <a:ext cx="1800225" cy="639763"/>
          </a:xfrm>
          <a:prstGeom prst="rect">
            <a:avLst/>
          </a:prstGeom>
          <a:noFill/>
          <a:ln w="60325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kumimoji="0" lang="en-US" altLang="zh-CN" sz="28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8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A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+ 8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I </a:t>
            </a:r>
          </a:p>
        </p:txBody>
      </p:sp>
      <p:sp>
        <p:nvSpPr>
          <p:cNvPr id="6451209" name="Line 9"/>
          <p:cNvSpPr>
            <a:spLocks noChangeShapeType="1"/>
          </p:cNvSpPr>
          <p:nvPr/>
        </p:nvSpPr>
        <p:spPr bwMode="auto">
          <a:xfrm>
            <a:off x="1979613" y="5516563"/>
            <a:ext cx="647700" cy="0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909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4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51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51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51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51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64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5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5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51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51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64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51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51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51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51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64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4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4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4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03" grpId="0" animBg="1"/>
      <p:bldP spid="6451204" grpId="0" animBg="1"/>
      <p:bldP spid="6451205" grpId="0" animBg="1"/>
      <p:bldP spid="6451206" grpId="0" animBg="1"/>
      <p:bldP spid="6451207" grpId="0" animBg="1"/>
      <p:bldP spid="6451208" grpId="0" animBg="1"/>
      <p:bldP spid="6451209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       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</a:rPr>
              <a:t>– </a:t>
            </a:r>
            <a:r>
              <a:rPr lang="en-US" altLang="zh-CN" b="1" smtClean="0"/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– 5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– 3 </a:t>
            </a:r>
            <a:r>
              <a:rPr lang="en-US" altLang="zh-CN" b="1" smtClean="0"/>
              <a:t>I</a:t>
            </a:r>
            <a:r>
              <a:rPr lang="en-US" altLang="zh-CN" b="1" smtClean="0">
                <a:latin typeface="Times New Roman" pitchFamily="18" charset="0"/>
              </a:rPr>
              <a:t> )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  </a:t>
            </a:r>
            <a:r>
              <a:rPr lang="en-US" altLang="zh-CN" b="1" smtClean="0"/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 0</a:t>
            </a:r>
            <a:endParaRPr lang="en-US" altLang="zh-CN" b="1" smtClean="0"/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( </a:t>
            </a:r>
            <a:r>
              <a:rPr lang="en-US" altLang="zh-CN" b="1" smtClean="0"/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</a:rPr>
              <a:t>– </a:t>
            </a:r>
            <a:r>
              <a:rPr lang="en-US" altLang="zh-CN" b="1" smtClean="0"/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– 5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– 3 </a:t>
            </a:r>
            <a:r>
              <a:rPr lang="en-US" altLang="zh-CN" b="1" smtClean="0"/>
              <a:t>I</a:t>
            </a:r>
            <a:r>
              <a:rPr lang="en-US" altLang="zh-CN" b="1" smtClean="0">
                <a:latin typeface="Times New Roman" pitchFamily="18" charset="0"/>
              </a:rPr>
              <a:t> )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 0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( </a:t>
            </a:r>
            <a:r>
              <a:rPr lang="en-US" altLang="zh-CN" b="1" smtClean="0"/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</a:rPr>
              <a:t>– </a:t>
            </a:r>
            <a:r>
              <a:rPr lang="en-US" altLang="zh-CN" b="1" smtClean="0"/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– 5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– 3 </a:t>
            </a:r>
            <a:r>
              <a:rPr lang="en-US" altLang="zh-CN" b="1" smtClean="0"/>
              <a:t>I</a:t>
            </a:r>
            <a:r>
              <a:rPr lang="en-US" altLang="zh-CN" b="1" smtClean="0">
                <a:latin typeface="Times New Roman" pitchFamily="18" charset="0"/>
              </a:rPr>
              <a:t> )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 0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   ( </a:t>
            </a:r>
            <a:r>
              <a:rPr lang="en-US" altLang="zh-CN" b="1" smtClean="0"/>
              <a:t>A </a:t>
            </a:r>
            <a:r>
              <a:rPr lang="en-US" altLang="zh-CN" b="1" smtClean="0">
                <a:latin typeface="Times New Roman" pitchFamily="18" charset="0"/>
              </a:rPr>
              <a:t>– </a:t>
            </a:r>
            <a:r>
              <a:rPr lang="en-US" altLang="zh-CN" b="1" smtClean="0"/>
              <a:t>I 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  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</a:rPr>
              <a:t>+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/>
              <a:t>  </a:t>
            </a:r>
            <a:r>
              <a:rPr lang="en-US" altLang="zh-CN" b="1" smtClean="0">
                <a:latin typeface="Times New Roman" pitchFamily="18" charset="0"/>
              </a:rPr>
              <a:t>–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b="1" smtClean="0"/>
              <a:t> 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 0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                 </a:t>
            </a:r>
            <a:r>
              <a:rPr lang="en-US" altLang="zh-CN" b="1" smtClean="0">
                <a:latin typeface="Times New Roman" pitchFamily="18" charset="0"/>
              </a:rPr>
              <a:t>–</a:t>
            </a:r>
            <a:r>
              <a:rPr lang="en-US" altLang="zh-CN" b="1" smtClean="0"/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+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 </a:t>
            </a:r>
            <a:r>
              <a:rPr lang="en-US" altLang="zh-CN" b="1" smtClean="0">
                <a:latin typeface="Times New Roman" pitchFamily="18" charset="0"/>
              </a:rPr>
              <a:t>+ 7 </a:t>
            </a:r>
            <a:r>
              <a:rPr lang="en-US" altLang="zh-CN" b="1" smtClean="0"/>
              <a:t>I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</a:rPr>
              <a:t>–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8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0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                 </a:t>
            </a:r>
            <a:r>
              <a:rPr lang="en-US" altLang="zh-CN" b="1" smtClean="0">
                <a:latin typeface="Times New Roman" pitchFamily="18" charset="0"/>
              </a:rPr>
              <a:t>–</a:t>
            </a:r>
            <a:r>
              <a:rPr lang="en-US" altLang="zh-CN" b="1" smtClean="0"/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  </a:t>
            </a:r>
            <a:r>
              <a:rPr lang="en-US" altLang="zh-CN" b="1" smtClean="0">
                <a:latin typeface="Times New Roman" pitchFamily="18" charset="0"/>
              </a:rPr>
              <a:t>+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7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 </a:t>
            </a:r>
            <a:r>
              <a:rPr lang="en-US" altLang="zh-CN" b="1" smtClean="0">
                <a:latin typeface="Times New Roman" pitchFamily="18" charset="0"/>
              </a:rPr>
              <a:t>– 7 </a:t>
            </a:r>
            <a:r>
              <a:rPr lang="en-US" altLang="zh-CN" b="1" smtClean="0"/>
              <a:t>I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0</a:t>
            </a:r>
          </a:p>
        </p:txBody>
      </p:sp>
      <p:sp>
        <p:nvSpPr>
          <p:cNvPr id="6452227" name="Line 3"/>
          <p:cNvSpPr>
            <a:spLocks noChangeShapeType="1"/>
          </p:cNvSpPr>
          <p:nvPr/>
        </p:nvSpPr>
        <p:spPr bwMode="auto">
          <a:xfrm>
            <a:off x="250825" y="3429000"/>
            <a:ext cx="8642350" cy="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6452228" name="Rectangle 4"/>
          <p:cNvSpPr>
            <a:spLocks noChangeArrowheads="1"/>
          </p:cNvSpPr>
          <p:nvPr/>
        </p:nvSpPr>
        <p:spPr bwMode="auto">
          <a:xfrm>
            <a:off x="179388" y="3644900"/>
            <a:ext cx="1804987" cy="639763"/>
          </a:xfrm>
          <a:prstGeom prst="rect">
            <a:avLst/>
          </a:prstGeom>
          <a:noFill/>
          <a:ln w="603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6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A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+14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I</a:t>
            </a:r>
          </a:p>
        </p:txBody>
      </p:sp>
      <p:sp>
        <p:nvSpPr>
          <p:cNvPr id="6452229" name="Line 5"/>
          <p:cNvSpPr>
            <a:spLocks noChangeShapeType="1"/>
          </p:cNvSpPr>
          <p:nvPr/>
        </p:nvSpPr>
        <p:spPr bwMode="auto">
          <a:xfrm>
            <a:off x="1979613" y="4005263"/>
            <a:ext cx="504825" cy="0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6452230" name="Rectangle 6"/>
          <p:cNvSpPr>
            <a:spLocks noChangeArrowheads="1"/>
          </p:cNvSpPr>
          <p:nvPr/>
        </p:nvSpPr>
        <p:spPr bwMode="auto">
          <a:xfrm>
            <a:off x="174625" y="4437063"/>
            <a:ext cx="1928813" cy="639762"/>
          </a:xfrm>
          <a:prstGeom prst="rect">
            <a:avLst/>
          </a:prstGeom>
          <a:noFill/>
          <a:ln w="603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kumimoji="0" lang="en-US" altLang="zh-CN" sz="28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–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7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A</a:t>
            </a:r>
            <a:r>
              <a:rPr kumimoji="0" lang="en-US" altLang="zh-CN" smtClean="0">
                <a:solidFill>
                  <a:srgbClr val="000000"/>
                </a:solidFill>
                <a:ea typeface="宋体" charset="-122"/>
              </a:rPr>
              <a:t> </a:t>
            </a:r>
            <a:r>
              <a:rPr kumimoji="0" lang="en-US" altLang="zh-CN" sz="28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–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11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I</a:t>
            </a:r>
          </a:p>
        </p:txBody>
      </p:sp>
      <p:sp>
        <p:nvSpPr>
          <p:cNvPr id="6452231" name="Line 7"/>
          <p:cNvSpPr>
            <a:spLocks noChangeShapeType="1"/>
          </p:cNvSpPr>
          <p:nvPr/>
        </p:nvSpPr>
        <p:spPr bwMode="auto">
          <a:xfrm>
            <a:off x="2124075" y="4797425"/>
            <a:ext cx="431800" cy="0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6452232" name="Rectangle 8"/>
          <p:cNvSpPr>
            <a:spLocks noChangeArrowheads="1"/>
          </p:cNvSpPr>
          <p:nvPr/>
        </p:nvSpPr>
        <p:spPr bwMode="auto">
          <a:xfrm>
            <a:off x="179388" y="5229225"/>
            <a:ext cx="2147887" cy="639763"/>
          </a:xfrm>
          <a:prstGeom prst="rect">
            <a:avLst/>
          </a:prstGeom>
          <a:noFill/>
          <a:ln w="603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A</a:t>
            </a:r>
            <a:r>
              <a:rPr kumimoji="0" lang="en-US" altLang="zh-CN" baseline="3000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+6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A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+5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I</a:t>
            </a:r>
          </a:p>
        </p:txBody>
      </p:sp>
      <p:sp>
        <p:nvSpPr>
          <p:cNvPr id="6452233" name="Line 9"/>
          <p:cNvSpPr>
            <a:spLocks noChangeShapeType="1"/>
          </p:cNvSpPr>
          <p:nvPr/>
        </p:nvSpPr>
        <p:spPr bwMode="auto">
          <a:xfrm flipV="1">
            <a:off x="2339975" y="5516563"/>
            <a:ext cx="287338" cy="0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81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4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5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5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52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52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64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5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5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52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52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64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52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52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52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52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64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452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452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452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2227" grpId="0" animBg="1"/>
      <p:bldP spid="6452228" grpId="0" animBg="1"/>
      <p:bldP spid="6452229" grpId="0" animBg="1"/>
      <p:bldP spid="6452230" grpId="0" animBg="1"/>
      <p:bldP spid="6452231" grpId="0" animBg="1"/>
      <p:bldP spid="6452232" grpId="0" animBg="1"/>
      <p:bldP spid="6452233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3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/>
              <a:t>           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latin typeface="Times New Roman" pitchFamily="18" charset="0"/>
              </a:rPr>
              <a:t>– </a:t>
            </a:r>
            <a:r>
              <a:rPr lang="en-US" altLang="zh-CN" b="1" dirty="0" smtClean="0"/>
              <a:t>A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– 5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– 3 </a:t>
            </a:r>
            <a:r>
              <a:rPr lang="en-US" altLang="zh-CN" b="1" dirty="0" smtClean="0"/>
              <a:t>I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  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 0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( </a:t>
            </a:r>
            <a:r>
              <a:rPr lang="en-US" altLang="zh-CN" b="1" dirty="0" smtClean="0"/>
              <a:t>A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latin typeface="Times New Roman" pitchFamily="18" charset="0"/>
              </a:rPr>
              <a:t>– </a:t>
            </a:r>
            <a:r>
              <a:rPr lang="en-US" altLang="zh-CN" b="1" dirty="0" smtClean="0"/>
              <a:t>A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– 5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– 3 </a:t>
            </a:r>
            <a:r>
              <a:rPr lang="en-US" altLang="zh-CN" b="1" dirty="0" smtClean="0"/>
              <a:t>I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 0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i="1" dirty="0" smtClean="0">
                <a:latin typeface="Times New Roman" pitchFamily="18" charset="0"/>
              </a:rPr>
              <a:t>             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latin typeface="Times New Roman" pitchFamily="18" charset="0"/>
              </a:rPr>
              <a:t>– </a:t>
            </a:r>
            <a:r>
              <a:rPr lang="en-US" altLang="zh-CN" b="1" dirty="0" smtClean="0"/>
              <a:t>A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– 5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– 3 </a:t>
            </a:r>
            <a:r>
              <a:rPr lang="en-US" altLang="zh-CN" b="1" dirty="0" smtClean="0"/>
              <a:t>I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 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 0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由此推出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  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b="1" dirty="0" smtClean="0"/>
              <a:t>A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latin typeface="Times New Roman" pitchFamily="18" charset="0"/>
              </a:rPr>
              <a:t>– </a:t>
            </a:r>
            <a:r>
              <a:rPr lang="en-US" altLang="zh-CN" b="1" dirty="0" smtClean="0"/>
              <a:t>A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– 5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– 3 </a:t>
            </a:r>
            <a:r>
              <a:rPr lang="en-US" altLang="zh-CN" b="1" dirty="0" smtClean="0"/>
              <a:t>I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 </a:t>
            </a:r>
            <a:r>
              <a:rPr lang="en-US" altLang="zh-CN" b="1" dirty="0" smtClean="0"/>
              <a:t>0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i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 smtClean="0">
                <a:latin typeface="Times New Roman" pitchFamily="18" charset="0"/>
              </a:rPr>
              <a:t>) = x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latin typeface="Times New Roman" pitchFamily="18" charset="0"/>
              </a:rPr>
              <a:t>– x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– 5 x – 3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的特征多项式 </a:t>
            </a:r>
          </a:p>
        </p:txBody>
      </p:sp>
    </p:spTree>
    <p:extLst>
      <p:ext uri="{BB962C8B-B14F-4D97-AF65-F5344CB8AC3E}">
        <p14:creationId xmlns:p14="http://schemas.microsoft.com/office/powerpoint/2010/main" val="375008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53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53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53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453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42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/>
              <a:t>问题</a:t>
            </a:r>
            <a:r>
              <a:rPr lang="en-US" altLang="zh-CN" b="1" smtClean="0"/>
              <a:t>: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       </a:t>
            </a:r>
            <a:r>
              <a:rPr lang="zh-CN" altLang="en-US" b="1" smtClean="0"/>
              <a:t>这些组合系数是哪里来的 </a:t>
            </a:r>
            <a:r>
              <a:rPr lang="en-US" altLang="zh-CN" b="1" smtClean="0">
                <a:latin typeface="Times New Roman" pitchFamily="18" charset="0"/>
              </a:rPr>
              <a:t>?</a:t>
            </a:r>
            <a:r>
              <a:rPr lang="en-US" altLang="zh-CN" b="1" smtClean="0"/>
              <a:t>          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       </a:t>
            </a:r>
            <a:r>
              <a:rPr lang="zh-CN" altLang="en-US" b="1" smtClean="0"/>
              <a:t>为什么用它们做组合得 </a:t>
            </a:r>
            <a:r>
              <a:rPr lang="en-US" altLang="zh-CN" b="1" i="1" smtClean="0">
                <a:latin typeface="Times New Roman" pitchFamily="18" charset="0"/>
              </a:rPr>
              <a:t>f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zh-CN" altLang="en-US" b="1" smtClean="0"/>
              <a:t>或 </a:t>
            </a:r>
            <a:r>
              <a:rPr lang="en-US" altLang="zh-CN" b="1" smtClean="0"/>
              <a:t>0 </a:t>
            </a:r>
            <a:r>
              <a:rPr lang="en-US" altLang="zh-CN" b="1" smtClean="0">
                <a:latin typeface="Times New Roman" pitchFamily="18" charset="0"/>
              </a:rPr>
              <a:t>?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   ( </a:t>
            </a:r>
            <a:r>
              <a:rPr lang="en-US" altLang="zh-CN" b="1" smtClean="0"/>
              <a:t>A </a:t>
            </a:r>
            <a:r>
              <a:rPr lang="en-US" altLang="zh-CN" b="1" smtClean="0">
                <a:latin typeface="Times New Roman" pitchFamily="18" charset="0"/>
              </a:rPr>
              <a:t>– </a:t>
            </a:r>
            <a:r>
              <a:rPr lang="en-US" altLang="zh-CN" b="1" smtClean="0"/>
              <a:t>I 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  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</a:rPr>
              <a:t>+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/>
              <a:t>  </a:t>
            </a:r>
            <a:r>
              <a:rPr lang="en-US" altLang="zh-CN" b="1" smtClean="0">
                <a:latin typeface="Times New Roman" pitchFamily="18" charset="0"/>
              </a:rPr>
              <a:t>–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b="1" smtClean="0"/>
              <a:t> 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 0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                 </a:t>
            </a:r>
            <a:r>
              <a:rPr lang="en-US" altLang="zh-CN" b="1" smtClean="0">
                <a:latin typeface="Times New Roman" pitchFamily="18" charset="0"/>
              </a:rPr>
              <a:t>–</a:t>
            </a:r>
            <a:r>
              <a:rPr lang="en-US" altLang="zh-CN" b="1" smtClean="0"/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+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 </a:t>
            </a:r>
            <a:r>
              <a:rPr lang="en-US" altLang="zh-CN" b="1" smtClean="0">
                <a:latin typeface="Times New Roman" pitchFamily="18" charset="0"/>
              </a:rPr>
              <a:t>+ 7 </a:t>
            </a:r>
            <a:r>
              <a:rPr lang="en-US" altLang="zh-CN" b="1" smtClean="0"/>
              <a:t>I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</a:rPr>
              <a:t>–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8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0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                 </a:t>
            </a:r>
            <a:r>
              <a:rPr lang="en-US" altLang="zh-CN" b="1" smtClean="0">
                <a:latin typeface="Times New Roman" pitchFamily="18" charset="0"/>
              </a:rPr>
              <a:t>–</a:t>
            </a:r>
            <a:r>
              <a:rPr lang="en-US" altLang="zh-CN" b="1" smtClean="0"/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  </a:t>
            </a:r>
            <a:r>
              <a:rPr lang="en-US" altLang="zh-CN" b="1" smtClean="0">
                <a:latin typeface="Times New Roman" pitchFamily="18" charset="0"/>
              </a:rPr>
              <a:t>+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7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 </a:t>
            </a:r>
            <a:r>
              <a:rPr lang="en-US" altLang="zh-CN" b="1" smtClean="0">
                <a:latin typeface="Times New Roman" pitchFamily="18" charset="0"/>
              </a:rPr>
              <a:t>– 7 </a:t>
            </a:r>
            <a:r>
              <a:rPr lang="en-US" altLang="zh-CN" b="1" smtClean="0"/>
              <a:t>I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0</a:t>
            </a:r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250825" y="3644900"/>
            <a:ext cx="1550988" cy="639763"/>
          </a:xfrm>
          <a:prstGeom prst="rect">
            <a:avLst/>
          </a:prstGeom>
          <a:noFill/>
          <a:ln w="603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A</a:t>
            </a:r>
            <a:r>
              <a:rPr kumimoji="0" lang="en-US" altLang="zh-CN" sz="3600" baseline="3000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+ 7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I</a:t>
            </a:r>
          </a:p>
        </p:txBody>
      </p:sp>
      <p:sp>
        <p:nvSpPr>
          <p:cNvPr id="184324" name="Line 4"/>
          <p:cNvSpPr>
            <a:spLocks noChangeShapeType="1"/>
          </p:cNvSpPr>
          <p:nvPr/>
        </p:nvSpPr>
        <p:spPr bwMode="auto">
          <a:xfrm>
            <a:off x="1835150" y="4005263"/>
            <a:ext cx="649288" cy="0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84325" name="Rectangle 5"/>
          <p:cNvSpPr>
            <a:spLocks noChangeArrowheads="1"/>
          </p:cNvSpPr>
          <p:nvPr/>
        </p:nvSpPr>
        <p:spPr bwMode="auto">
          <a:xfrm>
            <a:off x="250825" y="4437063"/>
            <a:ext cx="1878013" cy="639762"/>
          </a:xfrm>
          <a:prstGeom prst="rect">
            <a:avLst/>
          </a:prstGeom>
          <a:noFill/>
          <a:ln w="603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kumimoji="0" lang="en-US" altLang="zh-CN" sz="28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– 3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A </a:t>
            </a:r>
            <a:r>
              <a:rPr kumimoji="0" lang="en-US" altLang="zh-CN" sz="28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–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 7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I</a:t>
            </a:r>
          </a:p>
        </p:txBody>
      </p:sp>
      <p:sp>
        <p:nvSpPr>
          <p:cNvPr id="184326" name="Line 6"/>
          <p:cNvSpPr>
            <a:spLocks noChangeShapeType="1"/>
          </p:cNvSpPr>
          <p:nvPr/>
        </p:nvSpPr>
        <p:spPr bwMode="auto">
          <a:xfrm>
            <a:off x="2124075" y="4797425"/>
            <a:ext cx="503238" cy="0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84327" name="Rectangle 7"/>
          <p:cNvSpPr>
            <a:spLocks noChangeArrowheads="1"/>
          </p:cNvSpPr>
          <p:nvPr/>
        </p:nvSpPr>
        <p:spPr bwMode="auto">
          <a:xfrm>
            <a:off x="250825" y="5229225"/>
            <a:ext cx="1725613" cy="639763"/>
          </a:xfrm>
          <a:prstGeom prst="rect">
            <a:avLst/>
          </a:prstGeom>
          <a:noFill/>
          <a:ln w="603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kumimoji="0" lang="en-US" altLang="zh-CN" sz="28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 4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A </a:t>
            </a:r>
            <a:r>
              <a:rPr kumimoji="0" lang="en-US" altLang="zh-CN" sz="28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+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 4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I</a:t>
            </a:r>
          </a:p>
        </p:txBody>
      </p:sp>
      <p:sp>
        <p:nvSpPr>
          <p:cNvPr id="184328" name="Line 8"/>
          <p:cNvSpPr>
            <a:spLocks noChangeShapeType="1"/>
          </p:cNvSpPr>
          <p:nvPr/>
        </p:nvSpPr>
        <p:spPr bwMode="auto">
          <a:xfrm>
            <a:off x="1979613" y="5516563"/>
            <a:ext cx="576262" cy="0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84329" name="Line 9"/>
          <p:cNvSpPr>
            <a:spLocks noChangeShapeType="1"/>
          </p:cNvSpPr>
          <p:nvPr/>
        </p:nvSpPr>
        <p:spPr bwMode="auto">
          <a:xfrm>
            <a:off x="250825" y="3429000"/>
            <a:ext cx="8642350" cy="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6454282" name="Freeform 10"/>
          <p:cNvSpPr>
            <a:spLocks/>
          </p:cNvSpPr>
          <p:nvPr/>
        </p:nvSpPr>
        <p:spPr bwMode="auto">
          <a:xfrm>
            <a:off x="153988" y="1773238"/>
            <a:ext cx="2101850" cy="4403725"/>
          </a:xfrm>
          <a:custGeom>
            <a:avLst/>
            <a:gdLst>
              <a:gd name="T0" fmla="*/ 2147483647 w 1324"/>
              <a:gd name="T1" fmla="*/ 0 h 2774"/>
              <a:gd name="T2" fmla="*/ 2147483647 w 1324"/>
              <a:gd name="T3" fmla="*/ 2147483647 h 2774"/>
              <a:gd name="T4" fmla="*/ 2147483647 w 1324"/>
              <a:gd name="T5" fmla="*/ 2147483647 h 2774"/>
              <a:gd name="T6" fmla="*/ 2147483647 w 1324"/>
              <a:gd name="T7" fmla="*/ 2147483647 h 2774"/>
              <a:gd name="T8" fmla="*/ 2147483647 w 1324"/>
              <a:gd name="T9" fmla="*/ 2147483647 h 2774"/>
              <a:gd name="T10" fmla="*/ 2147483647 w 1324"/>
              <a:gd name="T11" fmla="*/ 2147483647 h 2774"/>
              <a:gd name="T12" fmla="*/ 2147483647 w 1324"/>
              <a:gd name="T13" fmla="*/ 2147483647 h 2774"/>
              <a:gd name="T14" fmla="*/ 2147483647 w 1324"/>
              <a:gd name="T15" fmla="*/ 2147483647 h 2774"/>
              <a:gd name="T16" fmla="*/ 2147483647 w 1324"/>
              <a:gd name="T17" fmla="*/ 2147483647 h 2774"/>
              <a:gd name="T18" fmla="*/ 2147483647 w 1324"/>
              <a:gd name="T19" fmla="*/ 2147483647 h 2774"/>
              <a:gd name="T20" fmla="*/ 2147483647 w 1324"/>
              <a:gd name="T21" fmla="*/ 2147483647 h 2774"/>
              <a:gd name="T22" fmla="*/ 2147483647 w 1324"/>
              <a:gd name="T23" fmla="*/ 2147483647 h 2774"/>
              <a:gd name="T24" fmla="*/ 2147483647 w 1324"/>
              <a:gd name="T25" fmla="*/ 2147483647 h 277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24"/>
              <a:gd name="T40" fmla="*/ 0 h 2774"/>
              <a:gd name="T41" fmla="*/ 1324 w 1324"/>
              <a:gd name="T42" fmla="*/ 2774 h 277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24" h="2774">
                <a:moveTo>
                  <a:pt x="923" y="0"/>
                </a:moveTo>
                <a:cubicBezTo>
                  <a:pt x="806" y="49"/>
                  <a:pt x="689" y="98"/>
                  <a:pt x="606" y="181"/>
                </a:cubicBezTo>
                <a:cubicBezTo>
                  <a:pt x="523" y="264"/>
                  <a:pt x="515" y="295"/>
                  <a:pt x="424" y="499"/>
                </a:cubicBezTo>
                <a:cubicBezTo>
                  <a:pt x="333" y="703"/>
                  <a:pt x="122" y="1096"/>
                  <a:pt x="61" y="1406"/>
                </a:cubicBezTo>
                <a:cubicBezTo>
                  <a:pt x="0" y="1716"/>
                  <a:pt x="31" y="2146"/>
                  <a:pt x="61" y="2358"/>
                </a:cubicBezTo>
                <a:cubicBezTo>
                  <a:pt x="91" y="2570"/>
                  <a:pt x="152" y="2608"/>
                  <a:pt x="243" y="2676"/>
                </a:cubicBezTo>
                <a:cubicBezTo>
                  <a:pt x="334" y="2744"/>
                  <a:pt x="470" y="2774"/>
                  <a:pt x="606" y="2767"/>
                </a:cubicBezTo>
                <a:cubicBezTo>
                  <a:pt x="742" y="2760"/>
                  <a:pt x="946" y="2699"/>
                  <a:pt x="1059" y="2631"/>
                </a:cubicBezTo>
                <a:cubicBezTo>
                  <a:pt x="1172" y="2563"/>
                  <a:pt x="1248" y="2502"/>
                  <a:pt x="1286" y="2358"/>
                </a:cubicBezTo>
                <a:cubicBezTo>
                  <a:pt x="1324" y="2214"/>
                  <a:pt x="1309" y="1928"/>
                  <a:pt x="1286" y="1769"/>
                </a:cubicBezTo>
                <a:cubicBezTo>
                  <a:pt x="1263" y="1610"/>
                  <a:pt x="1203" y="1497"/>
                  <a:pt x="1150" y="1406"/>
                </a:cubicBezTo>
                <a:cubicBezTo>
                  <a:pt x="1097" y="1315"/>
                  <a:pt x="1135" y="1262"/>
                  <a:pt x="969" y="1224"/>
                </a:cubicBezTo>
                <a:cubicBezTo>
                  <a:pt x="803" y="1186"/>
                  <a:pt x="477" y="1182"/>
                  <a:pt x="152" y="1179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67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45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45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45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45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45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4282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</a:t>
            </a:r>
            <a:r>
              <a:rPr lang="zh-CN" altLang="en-US" b="1" smtClean="0"/>
              <a:t>将条件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写成矩阵形式</a:t>
            </a: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        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 </a:t>
            </a:r>
            <a:r>
              <a:rPr lang="en-US" altLang="zh-CN" b="1" smtClean="0">
                <a:latin typeface="Times New Roman" pitchFamily="18" charset="0"/>
              </a:rPr>
              <a:t>– </a:t>
            </a:r>
            <a:r>
              <a:rPr lang="en-US" altLang="zh-CN" b="1" smtClean="0"/>
              <a:t>I 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  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</a:rPr>
              <a:t>+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/>
              <a:t>  </a:t>
            </a:r>
            <a:r>
              <a:rPr lang="en-US" altLang="zh-CN" b="1" smtClean="0">
                <a:latin typeface="Times New Roman" pitchFamily="18" charset="0"/>
              </a:rPr>
              <a:t>–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b="1" smtClean="0"/>
              <a:t> 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 0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                 </a:t>
            </a:r>
            <a:r>
              <a:rPr lang="en-US" altLang="zh-CN" b="1" smtClean="0">
                <a:latin typeface="Times New Roman" pitchFamily="18" charset="0"/>
              </a:rPr>
              <a:t>–</a:t>
            </a:r>
            <a:r>
              <a:rPr lang="en-US" altLang="zh-CN" b="1" smtClean="0"/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+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 </a:t>
            </a:r>
            <a:r>
              <a:rPr lang="en-US" altLang="zh-CN" b="1" smtClean="0">
                <a:latin typeface="Times New Roman" pitchFamily="18" charset="0"/>
              </a:rPr>
              <a:t>+ 7 </a:t>
            </a:r>
            <a:r>
              <a:rPr lang="en-US" altLang="zh-CN" b="1" smtClean="0"/>
              <a:t>I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</a:rPr>
              <a:t>–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8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0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                 </a:t>
            </a:r>
            <a:r>
              <a:rPr lang="en-US" altLang="zh-CN" b="1" smtClean="0">
                <a:latin typeface="Times New Roman" pitchFamily="18" charset="0"/>
              </a:rPr>
              <a:t>–</a:t>
            </a:r>
            <a:r>
              <a:rPr lang="en-US" altLang="zh-CN" b="1" smtClean="0"/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  </a:t>
            </a:r>
            <a:r>
              <a:rPr lang="en-US" altLang="zh-CN" b="1" smtClean="0">
                <a:latin typeface="Times New Roman" pitchFamily="18" charset="0"/>
              </a:rPr>
              <a:t>+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7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 </a:t>
            </a:r>
            <a:r>
              <a:rPr lang="en-US" altLang="zh-CN" b="1" smtClean="0">
                <a:latin typeface="Times New Roman" pitchFamily="18" charset="0"/>
              </a:rPr>
              <a:t>– 7 </a:t>
            </a:r>
            <a:r>
              <a:rPr lang="en-US" altLang="zh-CN" b="1" smtClean="0"/>
              <a:t>I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0</a:t>
            </a:r>
          </a:p>
        </p:txBody>
      </p:sp>
      <p:graphicFrame>
        <p:nvGraphicFramePr>
          <p:cNvPr id="6448131" name="Object 3"/>
          <p:cNvGraphicFramePr>
            <a:graphicFrameLocks noChangeAspect="1"/>
          </p:cNvGraphicFramePr>
          <p:nvPr/>
        </p:nvGraphicFramePr>
        <p:xfrm>
          <a:off x="2555875" y="692150"/>
          <a:ext cx="4006850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91" name="公式" r:id="rId3" imgW="1574640" imgH="711000" progId="Equation.3">
                  <p:embed/>
                </p:oleObj>
              </mc:Choice>
              <mc:Fallback>
                <p:oleObj name="公式" r:id="rId3" imgW="15746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692150"/>
                        <a:ext cx="4006850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48132" name="Object 4"/>
          <p:cNvGraphicFramePr>
            <a:graphicFrameLocks noChangeAspect="1"/>
          </p:cNvGraphicFramePr>
          <p:nvPr/>
        </p:nvGraphicFramePr>
        <p:xfrm>
          <a:off x="6588125" y="620713"/>
          <a:ext cx="976313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92" name="公式" r:id="rId5" imgW="368280" imgH="711000" progId="Equation.3">
                  <p:embed/>
                </p:oleObj>
              </mc:Choice>
              <mc:Fallback>
                <p:oleObj name="公式" r:id="rId5" imgW="36828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620713"/>
                        <a:ext cx="976313" cy="188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48133" name="Object 5"/>
          <p:cNvGraphicFramePr>
            <a:graphicFrameLocks noChangeAspect="1"/>
          </p:cNvGraphicFramePr>
          <p:nvPr/>
        </p:nvGraphicFramePr>
        <p:xfrm>
          <a:off x="7596188" y="620713"/>
          <a:ext cx="1144587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93" name="公式" r:id="rId7" imgW="431640" imgH="711000" progId="Equation.3">
                  <p:embed/>
                </p:oleObj>
              </mc:Choice>
              <mc:Fallback>
                <p:oleObj name="公式" r:id="rId7" imgW="4316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620713"/>
                        <a:ext cx="1144587" cy="188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0825" y="3644900"/>
            <a:ext cx="1550988" cy="639763"/>
          </a:xfrm>
          <a:prstGeom prst="rect">
            <a:avLst/>
          </a:prstGeom>
          <a:noFill/>
          <a:ln w="603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A</a:t>
            </a:r>
            <a:r>
              <a:rPr kumimoji="0" lang="en-US" altLang="zh-CN" sz="3600" baseline="3000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+ 7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I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1835150" y="4005263"/>
            <a:ext cx="649288" cy="0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50825" y="4437063"/>
            <a:ext cx="1878013" cy="639762"/>
          </a:xfrm>
          <a:prstGeom prst="rect">
            <a:avLst/>
          </a:prstGeom>
          <a:noFill/>
          <a:ln w="603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kumimoji="0" lang="en-US" altLang="zh-CN" sz="28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– 3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A </a:t>
            </a:r>
            <a:r>
              <a:rPr kumimoji="0" lang="en-US" altLang="zh-CN" sz="28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–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 7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I</a:t>
            </a: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2124075" y="4797425"/>
            <a:ext cx="503238" cy="0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50825" y="5229225"/>
            <a:ext cx="1725613" cy="639763"/>
          </a:xfrm>
          <a:prstGeom prst="rect">
            <a:avLst/>
          </a:prstGeom>
          <a:noFill/>
          <a:ln w="603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kumimoji="0" lang="en-US" altLang="zh-CN" sz="28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 4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A </a:t>
            </a:r>
            <a:r>
              <a:rPr kumimoji="0" lang="en-US" altLang="zh-CN" sz="28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+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 4 </a:t>
            </a:r>
            <a:r>
              <a:rPr kumimoji="0" lang="en-US" altLang="zh-CN" smtClean="0">
                <a:solidFill>
                  <a:srgbClr val="000000"/>
                </a:solidFill>
                <a:latin typeface="Arial" charset="0"/>
                <a:ea typeface="宋体" charset="-122"/>
              </a:rPr>
              <a:t>I</a:t>
            </a: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1979613" y="5516563"/>
            <a:ext cx="576262" cy="0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21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4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4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6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/>
              <a:t>左乘</a:t>
            </a:r>
            <a:endParaRPr lang="zh-CN" altLang="en-US" sz="3600" b="1" smtClean="0"/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i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       </a:t>
            </a:r>
          </a:p>
        </p:txBody>
      </p:sp>
      <p:graphicFrame>
        <p:nvGraphicFramePr>
          <p:cNvPr id="7170" name="Object 3"/>
          <p:cNvGraphicFramePr>
            <a:graphicFrameLocks noChangeAspect="1"/>
          </p:cNvGraphicFramePr>
          <p:nvPr/>
        </p:nvGraphicFramePr>
        <p:xfrm>
          <a:off x="2555875" y="692150"/>
          <a:ext cx="4006850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42" name="公式" r:id="rId3" imgW="1574640" imgH="711000" progId="Equation.3">
                  <p:embed/>
                </p:oleObj>
              </mc:Choice>
              <mc:Fallback>
                <p:oleObj name="公式" r:id="rId3" imgW="15746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692150"/>
                        <a:ext cx="4006850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4"/>
          <p:cNvGraphicFramePr>
            <a:graphicFrameLocks noChangeAspect="1"/>
          </p:cNvGraphicFramePr>
          <p:nvPr/>
        </p:nvGraphicFramePr>
        <p:xfrm>
          <a:off x="6588125" y="620713"/>
          <a:ext cx="976313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43" name="公式" r:id="rId5" imgW="368280" imgH="711000" progId="Equation.3">
                  <p:embed/>
                </p:oleObj>
              </mc:Choice>
              <mc:Fallback>
                <p:oleObj name="公式" r:id="rId5" imgW="36828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620713"/>
                        <a:ext cx="976313" cy="188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6325" name="Object 5"/>
          <p:cNvGraphicFramePr>
            <a:graphicFrameLocks noChangeAspect="1"/>
          </p:cNvGraphicFramePr>
          <p:nvPr/>
        </p:nvGraphicFramePr>
        <p:xfrm>
          <a:off x="1258888" y="4076700"/>
          <a:ext cx="6624637" cy="193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44" name="公式" r:id="rId7" imgW="2603160" imgH="761760" progId="Equation.3">
                  <p:embed/>
                </p:oleObj>
              </mc:Choice>
              <mc:Fallback>
                <p:oleObj name="公式" r:id="rId7" imgW="2603160" imgH="761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076700"/>
                        <a:ext cx="6624637" cy="193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56326" name="AutoShape 6"/>
          <p:cNvCxnSpPr>
            <a:cxnSpLocks noChangeShapeType="1"/>
          </p:cNvCxnSpPr>
          <p:nvPr/>
        </p:nvCxnSpPr>
        <p:spPr bwMode="auto">
          <a:xfrm>
            <a:off x="4559300" y="2501900"/>
            <a:ext cx="12700" cy="1574800"/>
          </a:xfrm>
          <a:prstGeom prst="straightConnector1">
            <a:avLst/>
          </a:prstGeom>
          <a:noFill/>
          <a:ln w="76200">
            <a:solidFill>
              <a:srgbClr val="0000FF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6456327" name="Rectangle 7"/>
          <p:cNvSpPr>
            <a:spLocks noChangeArrowheads="1"/>
          </p:cNvSpPr>
          <p:nvPr/>
        </p:nvSpPr>
        <p:spPr bwMode="auto">
          <a:xfrm>
            <a:off x="4859338" y="3068638"/>
            <a:ext cx="2881312" cy="64135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kumimoji="0" lang="zh-CN" altLang="en-US" sz="3600" smtClean="0">
                <a:solidFill>
                  <a:srgbClr val="000000"/>
                </a:solidFill>
                <a:ea typeface="宋体" charset="-122"/>
              </a:rPr>
              <a:t>伴随矩阵为</a:t>
            </a:r>
          </a:p>
        </p:txBody>
      </p:sp>
      <p:sp>
        <p:nvSpPr>
          <p:cNvPr id="6456328" name="Freeform 8"/>
          <p:cNvSpPr>
            <a:spLocks/>
          </p:cNvSpPr>
          <p:nvPr/>
        </p:nvSpPr>
        <p:spPr bwMode="auto">
          <a:xfrm>
            <a:off x="300038" y="1628775"/>
            <a:ext cx="1608137" cy="3455988"/>
          </a:xfrm>
          <a:custGeom>
            <a:avLst/>
            <a:gdLst>
              <a:gd name="T0" fmla="*/ 2147483647 w 1240"/>
              <a:gd name="T1" fmla="*/ 2147483647 h 2177"/>
              <a:gd name="T2" fmla="*/ 2147483647 w 1240"/>
              <a:gd name="T3" fmla="*/ 2147483647 h 2177"/>
              <a:gd name="T4" fmla="*/ 2147483647 w 1240"/>
              <a:gd name="T5" fmla="*/ 2147483647 h 2177"/>
              <a:gd name="T6" fmla="*/ 2147483647 w 1240"/>
              <a:gd name="T7" fmla="*/ 2147483647 h 2177"/>
              <a:gd name="T8" fmla="*/ 2147483647 w 1240"/>
              <a:gd name="T9" fmla="*/ 0 h 21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40"/>
              <a:gd name="T16" fmla="*/ 0 h 2177"/>
              <a:gd name="T17" fmla="*/ 1240 w 1240"/>
              <a:gd name="T18" fmla="*/ 2177 h 217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40" h="2177">
                <a:moveTo>
                  <a:pt x="559" y="2177"/>
                </a:moveTo>
                <a:cubicBezTo>
                  <a:pt x="374" y="2007"/>
                  <a:pt x="189" y="1837"/>
                  <a:pt x="106" y="1588"/>
                </a:cubicBezTo>
                <a:cubicBezTo>
                  <a:pt x="23" y="1339"/>
                  <a:pt x="0" y="922"/>
                  <a:pt x="60" y="680"/>
                </a:cubicBezTo>
                <a:cubicBezTo>
                  <a:pt x="120" y="438"/>
                  <a:pt x="271" y="249"/>
                  <a:pt x="468" y="136"/>
                </a:cubicBezTo>
                <a:cubicBezTo>
                  <a:pt x="665" y="23"/>
                  <a:pt x="952" y="11"/>
                  <a:pt x="1240" y="0"/>
                </a:cubicBezTo>
              </a:path>
            </a:pathLst>
          </a:cu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graphicFrame>
        <p:nvGraphicFramePr>
          <p:cNvPr id="7173" name="Object 9"/>
          <p:cNvGraphicFramePr>
            <a:graphicFrameLocks noChangeAspect="1"/>
          </p:cNvGraphicFramePr>
          <p:nvPr/>
        </p:nvGraphicFramePr>
        <p:xfrm>
          <a:off x="7596188" y="620713"/>
          <a:ext cx="1144587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45" name="公式" r:id="rId9" imgW="431640" imgH="711000" progId="Equation.3">
                  <p:embed/>
                </p:oleObj>
              </mc:Choice>
              <mc:Fallback>
                <p:oleObj name="公式" r:id="rId9" imgW="4316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620713"/>
                        <a:ext cx="1144587" cy="188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6330" name="Rectangle 10"/>
          <p:cNvSpPr>
            <a:spLocks noChangeArrowheads="1"/>
          </p:cNvSpPr>
          <p:nvPr/>
        </p:nvSpPr>
        <p:spPr bwMode="auto">
          <a:xfrm>
            <a:off x="1403350" y="4005263"/>
            <a:ext cx="6264275" cy="720725"/>
          </a:xfrm>
          <a:prstGeom prst="rect">
            <a:avLst/>
          </a:prstGeom>
          <a:solidFill>
            <a:srgbClr val="FF0000">
              <a:alpha val="36862"/>
            </a:srgbClr>
          </a:solidFill>
          <a:ln w="38100" algn="ctr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6456331" name="Rectangle 11"/>
          <p:cNvSpPr>
            <a:spLocks noChangeArrowheads="1"/>
          </p:cNvSpPr>
          <p:nvPr/>
        </p:nvSpPr>
        <p:spPr bwMode="auto">
          <a:xfrm>
            <a:off x="2700338" y="620713"/>
            <a:ext cx="1008062" cy="1873250"/>
          </a:xfrm>
          <a:prstGeom prst="rect">
            <a:avLst/>
          </a:prstGeom>
          <a:solidFill>
            <a:srgbClr val="FFCC00">
              <a:alpha val="36862"/>
            </a:srgbClr>
          </a:solidFill>
          <a:ln w="38100" algn="ctr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6456332" name="Rectangle 12"/>
          <p:cNvSpPr>
            <a:spLocks noChangeArrowheads="1"/>
          </p:cNvSpPr>
          <p:nvPr/>
        </p:nvSpPr>
        <p:spPr bwMode="auto">
          <a:xfrm>
            <a:off x="3924300" y="620713"/>
            <a:ext cx="1008063" cy="1873250"/>
          </a:xfrm>
          <a:prstGeom prst="rect">
            <a:avLst/>
          </a:prstGeom>
          <a:solidFill>
            <a:srgbClr val="FFCC00">
              <a:alpha val="36862"/>
            </a:srgbClr>
          </a:solidFill>
          <a:ln w="38100" algn="ctr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6456333" name="Rectangle 13"/>
          <p:cNvSpPr>
            <a:spLocks noChangeArrowheads="1"/>
          </p:cNvSpPr>
          <p:nvPr/>
        </p:nvSpPr>
        <p:spPr bwMode="auto">
          <a:xfrm>
            <a:off x="5292725" y="620713"/>
            <a:ext cx="1008063" cy="1873250"/>
          </a:xfrm>
          <a:prstGeom prst="rect">
            <a:avLst/>
          </a:prstGeom>
          <a:solidFill>
            <a:srgbClr val="FFCC00">
              <a:alpha val="36862"/>
            </a:srgbClr>
          </a:solidFill>
          <a:ln w="38100" algn="ctr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486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56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56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5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4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56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56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456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45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64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6456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6456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456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56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456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456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456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456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6327" grpId="0"/>
      <p:bldP spid="6456328" grpId="0" animBg="1"/>
      <p:bldP spid="6456330" grpId="0" animBg="1"/>
      <p:bldP spid="6456331" grpId="0" animBg="1"/>
      <p:bldP spid="6456332" grpId="0" animBg="1"/>
      <p:bldP spid="6456333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832475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/>
              <a:t>左乘</a:t>
            </a:r>
            <a:endParaRPr lang="en-US" altLang="zh-CN" b="1" dirty="0" smtClean="0"/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/>
              <a:t> 伴随矩阵</a:t>
            </a:r>
            <a:endParaRPr lang="zh-CN" altLang="en-US" sz="3600" b="1" dirty="0" smtClean="0"/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得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 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                                        = </a:t>
            </a:r>
            <a:r>
              <a:rPr lang="en-US" altLang="zh-CN" b="1" dirty="0" smtClean="0"/>
              <a:t>0</a:t>
            </a:r>
          </a:p>
        </p:txBody>
      </p:sp>
      <p:graphicFrame>
        <p:nvGraphicFramePr>
          <p:cNvPr id="6457347" name="Object 3"/>
          <p:cNvGraphicFramePr>
            <a:graphicFrameLocks noChangeAspect="1"/>
          </p:cNvGraphicFramePr>
          <p:nvPr/>
        </p:nvGraphicFramePr>
        <p:xfrm>
          <a:off x="2555875" y="2781300"/>
          <a:ext cx="4038600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47" name="公式" r:id="rId3" imgW="1587240" imgH="711000" progId="Equation.3">
                  <p:embed/>
                </p:oleObj>
              </mc:Choice>
              <mc:Fallback>
                <p:oleObj name="公式" r:id="rId3" imgW="15872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781300"/>
                        <a:ext cx="4038600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7348" name="Object 4"/>
          <p:cNvGraphicFramePr>
            <a:graphicFrameLocks noChangeAspect="1"/>
          </p:cNvGraphicFramePr>
          <p:nvPr/>
        </p:nvGraphicFramePr>
        <p:xfrm>
          <a:off x="6588125" y="2708275"/>
          <a:ext cx="976313" cy="188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48" name="公式" r:id="rId5" imgW="368280" imgH="711000" progId="Equation.3">
                  <p:embed/>
                </p:oleObj>
              </mc:Choice>
              <mc:Fallback>
                <p:oleObj name="公式" r:id="rId5" imgW="36828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2708275"/>
                        <a:ext cx="976313" cy="188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7349" name="Object 5"/>
          <p:cNvGraphicFramePr>
            <a:graphicFrameLocks noChangeAspect="1"/>
          </p:cNvGraphicFramePr>
          <p:nvPr/>
        </p:nvGraphicFramePr>
        <p:xfrm>
          <a:off x="7596188" y="2708275"/>
          <a:ext cx="1144587" cy="188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49" name="公式" r:id="rId7" imgW="431640" imgH="711000" progId="Equation.3">
                  <p:embed/>
                </p:oleObj>
              </mc:Choice>
              <mc:Fallback>
                <p:oleObj name="公式" r:id="rId7" imgW="4316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2708275"/>
                        <a:ext cx="1144587" cy="188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7350" name="Object 6"/>
          <p:cNvGraphicFramePr>
            <a:graphicFrameLocks noChangeAspect="1"/>
          </p:cNvGraphicFramePr>
          <p:nvPr/>
        </p:nvGraphicFramePr>
        <p:xfrm>
          <a:off x="3052763" y="4797425"/>
          <a:ext cx="4070350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50" name="公式" r:id="rId9" imgW="1600200" imgH="711000" progId="Equation.3">
                  <p:embed/>
                </p:oleObj>
              </mc:Choice>
              <mc:Fallback>
                <p:oleObj name="公式" r:id="rId9" imgW="16002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763" y="4797425"/>
                        <a:ext cx="4070350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7"/>
          <p:cNvGraphicFramePr>
            <a:graphicFrameLocks noChangeAspect="1"/>
          </p:cNvGraphicFramePr>
          <p:nvPr/>
        </p:nvGraphicFramePr>
        <p:xfrm>
          <a:off x="2555875" y="692150"/>
          <a:ext cx="4006850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51" name="公式" r:id="rId11" imgW="1574640" imgH="711000" progId="Equation.3">
                  <p:embed/>
                </p:oleObj>
              </mc:Choice>
              <mc:Fallback>
                <p:oleObj name="公式" r:id="rId11" imgW="15746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692150"/>
                        <a:ext cx="4006850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8"/>
          <p:cNvGraphicFramePr>
            <a:graphicFrameLocks noChangeAspect="1"/>
          </p:cNvGraphicFramePr>
          <p:nvPr/>
        </p:nvGraphicFramePr>
        <p:xfrm>
          <a:off x="6588125" y="620713"/>
          <a:ext cx="976313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52" name="公式" r:id="rId13" imgW="368280" imgH="711000" progId="Equation.3">
                  <p:embed/>
                </p:oleObj>
              </mc:Choice>
              <mc:Fallback>
                <p:oleObj name="公式" r:id="rId13" imgW="36828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620713"/>
                        <a:ext cx="976313" cy="188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9"/>
          <p:cNvGraphicFramePr>
            <a:graphicFrameLocks noChangeAspect="1"/>
          </p:cNvGraphicFramePr>
          <p:nvPr/>
        </p:nvGraphicFramePr>
        <p:xfrm>
          <a:off x="7596188" y="620713"/>
          <a:ext cx="1144587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53" name="公式" r:id="rId14" imgW="431640" imgH="711000" progId="Equation.3">
                  <p:embed/>
                </p:oleObj>
              </mc:Choice>
              <mc:Fallback>
                <p:oleObj name="公式" r:id="rId14" imgW="4316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620713"/>
                        <a:ext cx="1144587" cy="188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977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4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4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4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4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4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85830" name="Object 6"/>
          <p:cNvGraphicFramePr>
            <a:graphicFrameLocks noChangeAspect="1"/>
          </p:cNvGraphicFramePr>
          <p:nvPr/>
        </p:nvGraphicFramePr>
        <p:xfrm>
          <a:off x="755650" y="4149725"/>
          <a:ext cx="192405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32" name="公式" r:id="rId3" imgW="647419" imgH="203112" progId="Equation.3">
                  <p:embed/>
                </p:oleObj>
              </mc:Choice>
              <mc:Fallback>
                <p:oleObj name="公式" r:id="rId3" imgW="647419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149725"/>
                        <a:ext cx="1924050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85832" name="Object 8"/>
          <p:cNvGraphicFramePr>
            <a:graphicFrameLocks noChangeAspect="1"/>
          </p:cNvGraphicFramePr>
          <p:nvPr/>
        </p:nvGraphicFramePr>
        <p:xfrm>
          <a:off x="3492500" y="4149725"/>
          <a:ext cx="3259138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33" name="公式" r:id="rId5" imgW="1104900" imgH="190500" progId="Equation.3">
                  <p:embed/>
                </p:oleObj>
              </mc:Choice>
              <mc:Fallback>
                <p:oleObj name="公式" r:id="rId5" imgW="1104900" imgH="1905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149725"/>
                        <a:ext cx="3259138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28" name="Object 11"/>
          <p:cNvGraphicFramePr>
            <a:graphicFrameLocks noChangeAspect="1"/>
          </p:cNvGraphicFramePr>
          <p:nvPr/>
        </p:nvGraphicFramePr>
        <p:xfrm>
          <a:off x="1908175" y="333375"/>
          <a:ext cx="5127625" cy="331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34" name="公式" r:id="rId7" imgW="1536700" imgH="990600" progId="Equation.3">
                  <p:embed/>
                </p:oleObj>
              </mc:Choice>
              <mc:Fallback>
                <p:oleObj name="公式" r:id="rId7" imgW="1536700" imgH="990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33375"/>
                        <a:ext cx="5127625" cy="331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7" name="Freeform 9"/>
          <p:cNvSpPr>
            <a:spLocks/>
          </p:cNvSpPr>
          <p:nvPr/>
        </p:nvSpPr>
        <p:spPr bwMode="auto">
          <a:xfrm>
            <a:off x="1692275" y="188913"/>
            <a:ext cx="863600" cy="3960812"/>
          </a:xfrm>
          <a:custGeom>
            <a:avLst/>
            <a:gdLst>
              <a:gd name="T0" fmla="*/ 0 w 544"/>
              <a:gd name="T1" fmla="*/ 2147483647 h 2495"/>
              <a:gd name="T2" fmla="*/ 2147483647 w 544"/>
              <a:gd name="T3" fmla="*/ 2147483647 h 2495"/>
              <a:gd name="T4" fmla="*/ 2147483647 w 544"/>
              <a:gd name="T5" fmla="*/ 2147483647 h 2495"/>
              <a:gd name="T6" fmla="*/ 2147483647 w 544"/>
              <a:gd name="T7" fmla="*/ 2147483647 h 2495"/>
              <a:gd name="T8" fmla="*/ 2147483647 w 544"/>
              <a:gd name="T9" fmla="*/ 2147483647 h 2495"/>
              <a:gd name="T10" fmla="*/ 2147483647 w 544"/>
              <a:gd name="T11" fmla="*/ 2147483647 h 2495"/>
              <a:gd name="T12" fmla="*/ 2147483647 w 544"/>
              <a:gd name="T13" fmla="*/ 2147483647 h 2495"/>
              <a:gd name="T14" fmla="*/ 2147483647 w 544"/>
              <a:gd name="T15" fmla="*/ 2147483647 h 2495"/>
              <a:gd name="T16" fmla="*/ 2147483647 w 544"/>
              <a:gd name="T17" fmla="*/ 2147483647 h 2495"/>
              <a:gd name="T18" fmla="*/ 2147483647 w 544"/>
              <a:gd name="T19" fmla="*/ 2147483647 h 2495"/>
              <a:gd name="T20" fmla="*/ 2147483647 w 544"/>
              <a:gd name="T21" fmla="*/ 2147483647 h 2495"/>
              <a:gd name="T22" fmla="*/ 2147483647 w 544"/>
              <a:gd name="T23" fmla="*/ 2147483647 h 2495"/>
              <a:gd name="T24" fmla="*/ 2147483647 w 544"/>
              <a:gd name="T25" fmla="*/ 2147483647 h 2495"/>
              <a:gd name="T26" fmla="*/ 2147483647 w 544"/>
              <a:gd name="T27" fmla="*/ 2147483647 h 2495"/>
              <a:gd name="T28" fmla="*/ 2147483647 w 544"/>
              <a:gd name="T29" fmla="*/ 2147483647 h 249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544"/>
              <a:gd name="T46" fmla="*/ 0 h 2495"/>
              <a:gd name="T47" fmla="*/ 544 w 544"/>
              <a:gd name="T48" fmla="*/ 2495 h 249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544" h="2495">
                <a:moveTo>
                  <a:pt x="0" y="2480"/>
                </a:moveTo>
                <a:cubicBezTo>
                  <a:pt x="79" y="2487"/>
                  <a:pt x="159" y="2495"/>
                  <a:pt x="227" y="2480"/>
                </a:cubicBezTo>
                <a:cubicBezTo>
                  <a:pt x="295" y="2465"/>
                  <a:pt x="370" y="2443"/>
                  <a:pt x="408" y="2390"/>
                </a:cubicBezTo>
                <a:cubicBezTo>
                  <a:pt x="446" y="2337"/>
                  <a:pt x="491" y="2216"/>
                  <a:pt x="453" y="2163"/>
                </a:cubicBezTo>
                <a:cubicBezTo>
                  <a:pt x="415" y="2110"/>
                  <a:pt x="249" y="2110"/>
                  <a:pt x="181" y="2072"/>
                </a:cubicBezTo>
                <a:cubicBezTo>
                  <a:pt x="113" y="2034"/>
                  <a:pt x="68" y="2064"/>
                  <a:pt x="45" y="1936"/>
                </a:cubicBezTo>
                <a:cubicBezTo>
                  <a:pt x="22" y="1808"/>
                  <a:pt x="45" y="1588"/>
                  <a:pt x="45" y="1301"/>
                </a:cubicBezTo>
                <a:cubicBezTo>
                  <a:pt x="45" y="1014"/>
                  <a:pt x="0" y="424"/>
                  <a:pt x="45" y="212"/>
                </a:cubicBezTo>
                <a:cubicBezTo>
                  <a:pt x="90" y="0"/>
                  <a:pt x="241" y="38"/>
                  <a:pt x="317" y="31"/>
                </a:cubicBezTo>
                <a:cubicBezTo>
                  <a:pt x="393" y="24"/>
                  <a:pt x="469" y="61"/>
                  <a:pt x="499" y="167"/>
                </a:cubicBezTo>
                <a:cubicBezTo>
                  <a:pt x="529" y="273"/>
                  <a:pt x="492" y="515"/>
                  <a:pt x="499" y="666"/>
                </a:cubicBezTo>
                <a:cubicBezTo>
                  <a:pt x="506" y="817"/>
                  <a:pt x="544" y="923"/>
                  <a:pt x="544" y="1074"/>
                </a:cubicBezTo>
                <a:cubicBezTo>
                  <a:pt x="544" y="1225"/>
                  <a:pt x="506" y="1422"/>
                  <a:pt x="499" y="1573"/>
                </a:cubicBezTo>
                <a:cubicBezTo>
                  <a:pt x="492" y="1724"/>
                  <a:pt x="507" y="1875"/>
                  <a:pt x="499" y="1981"/>
                </a:cubicBezTo>
                <a:cubicBezTo>
                  <a:pt x="491" y="2087"/>
                  <a:pt x="472" y="2147"/>
                  <a:pt x="453" y="2208"/>
                </a:cubicBezTo>
              </a:path>
            </a:pathLst>
          </a:cu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7178" name="AutoShape 10"/>
          <p:cNvSpPr>
            <a:spLocks/>
          </p:cNvSpPr>
          <p:nvPr/>
        </p:nvSpPr>
        <p:spPr bwMode="auto">
          <a:xfrm rot="-5400000">
            <a:off x="4710113" y="1849438"/>
            <a:ext cx="441325" cy="3743325"/>
          </a:xfrm>
          <a:prstGeom prst="leftBrace">
            <a:avLst>
              <a:gd name="adj1" fmla="val 70683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685836" name="Object 12"/>
          <p:cNvGraphicFramePr>
            <a:graphicFrameLocks noChangeAspect="1"/>
          </p:cNvGraphicFramePr>
          <p:nvPr/>
        </p:nvGraphicFramePr>
        <p:xfrm>
          <a:off x="1476375" y="5157788"/>
          <a:ext cx="5819775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35" name="公式" r:id="rId9" imgW="1739900" imgH="241300" progId="Equation.3">
                  <p:embed/>
                </p:oleObj>
              </mc:Choice>
              <mc:Fallback>
                <p:oleObj name="公式" r:id="rId9" imgW="1739900" imgH="2413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5157788"/>
                        <a:ext cx="5819775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85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685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685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685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858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85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85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7" grpId="0" animBg="1"/>
      <p:bldP spid="7178" grpId="0" animBg="1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5400" b="1" dirty="0" smtClean="0"/>
              <a:t> </a:t>
            </a:r>
            <a:r>
              <a:rPr lang="zh-CN" altLang="en-US" b="1" dirty="0" smtClean="0"/>
              <a:t>作业：</a:t>
            </a:r>
            <a:r>
              <a:rPr lang="en-US" altLang="zh-CN" b="1" dirty="0" smtClean="0"/>
              <a:t>5 </a:t>
            </a:r>
            <a:r>
              <a:rPr lang="zh-CN" altLang="en-US" b="1" dirty="0" smtClean="0"/>
              <a:t>月 </a:t>
            </a:r>
            <a:r>
              <a:rPr lang="en-US" altLang="zh-CN" b="1" dirty="0" smtClean="0"/>
              <a:t>17 </a:t>
            </a:r>
            <a:r>
              <a:rPr lang="zh-CN" altLang="en-US" b="1" dirty="0" smtClean="0"/>
              <a:t>日 交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7815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§6.9      7,   10,   11,   13</a:t>
            </a:r>
            <a:r>
              <a:rPr lang="zh-CN" altLang="en-US" sz="4000" b="1" dirty="0" smtClean="0">
                <a:latin typeface="Times New Roman" pitchFamily="18" charset="0"/>
                <a:cs typeface="Times New Roman" pitchFamily="18" charset="0"/>
              </a:rPr>
              <a:t>， 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14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4000" b="1" dirty="0" smtClean="0">
                <a:latin typeface="Times New Roman" pitchFamily="18" charset="0"/>
              </a:rPr>
              <a:t>补充题</a:t>
            </a:r>
            <a:r>
              <a:rPr lang="en-US" altLang="zh-CN" sz="4000" b="1" dirty="0" smtClean="0">
                <a:latin typeface="Times New Roman" pitchFamily="18" charset="0"/>
              </a:rPr>
              <a:t>:  1 </a:t>
            </a:r>
            <a:r>
              <a:rPr lang="zh-CN" altLang="en-US" sz="4000" b="1" dirty="0" smtClean="0">
                <a:latin typeface="Times New Roman" pitchFamily="18" charset="0"/>
              </a:rPr>
              <a:t>，</a:t>
            </a:r>
            <a:r>
              <a:rPr lang="en-US" altLang="zh-CN" sz="4000" b="1" dirty="0" smtClean="0">
                <a:latin typeface="Times New Roman" pitchFamily="18" charset="0"/>
              </a:rPr>
              <a:t>2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sz="2800" b="1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778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30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688013"/>
          </a:xfrm>
          <a:solidFill>
            <a:srgbClr val="00FF00"/>
          </a:solidFill>
        </p:spPr>
        <p:txBody>
          <a:bodyPr/>
          <a:lstStyle/>
          <a:p>
            <a:pPr marL="533400" indent="-533400"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</a:rPr>
              <a:t>补充题 </a:t>
            </a:r>
            <a:r>
              <a:rPr lang="en-US" altLang="zh-CN" sz="2800" b="1" dirty="0" smtClean="0">
                <a:latin typeface="Times New Roman" pitchFamily="18" charset="0"/>
              </a:rPr>
              <a:t>1.  </a:t>
            </a:r>
            <a:r>
              <a:rPr lang="zh-CN" altLang="en-US" sz="2800" b="1" dirty="0" smtClean="0">
                <a:latin typeface="Times New Roman" pitchFamily="18" charset="0"/>
              </a:rPr>
              <a:t>设 </a:t>
            </a:r>
            <a:r>
              <a:rPr lang="en-US" altLang="zh-CN" sz="2800" b="1" dirty="0" smtClean="0"/>
              <a:t>A</a:t>
            </a:r>
            <a:r>
              <a:rPr lang="en-US" altLang="zh-CN" sz="2800" b="1" i="1" dirty="0" smtClean="0"/>
              <a:t> </a:t>
            </a:r>
            <a:r>
              <a:rPr lang="zh-CN" altLang="en-US" sz="2800" b="1" dirty="0" smtClean="0"/>
              <a:t>是</a:t>
            </a:r>
            <a:r>
              <a:rPr lang="zh-CN" altLang="en-US" sz="2800" b="1" dirty="0" smtClean="0">
                <a:latin typeface="Times New Roman" pitchFamily="18" charset="0"/>
              </a:rPr>
              <a:t>实线性空间 </a:t>
            </a:r>
            <a:r>
              <a:rPr lang="en-US" altLang="zh-CN" sz="2800" b="1" dirty="0" smtClean="0">
                <a:latin typeface="Times New Roman" pitchFamily="18" charset="0"/>
              </a:rPr>
              <a:t>V </a:t>
            </a:r>
            <a:r>
              <a:rPr lang="zh-CN" altLang="en-US" sz="2800" b="1" dirty="0" smtClean="0">
                <a:latin typeface="Times New Roman" pitchFamily="18" charset="0"/>
              </a:rPr>
              <a:t>上的线性变换</a:t>
            </a:r>
            <a:r>
              <a:rPr lang="en-US" altLang="zh-CN" sz="2800" b="1" dirty="0" smtClean="0">
                <a:latin typeface="Times New Roman" pitchFamily="18" charset="0"/>
              </a:rPr>
              <a:t>,  </a:t>
            </a:r>
          </a:p>
          <a:p>
            <a:pPr marL="533400" indent="-533400"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 smtClean="0"/>
              <a:t>      A</a:t>
            </a:r>
            <a:r>
              <a:rPr lang="en-US" altLang="zh-CN" sz="2800" b="1" i="1" dirty="0" smtClean="0"/>
              <a:t> </a:t>
            </a:r>
            <a:r>
              <a:rPr lang="zh-CN" altLang="en-US" sz="2800" b="1" dirty="0" smtClean="0">
                <a:latin typeface="Times New Roman" pitchFamily="18" charset="0"/>
              </a:rPr>
              <a:t>在基底 </a:t>
            </a: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sz="2800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,  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,  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4 </a:t>
            </a:r>
            <a:r>
              <a:rPr lang="zh-CN" altLang="en-US" sz="2800" b="1" dirty="0" smtClean="0">
                <a:latin typeface="Times New Roman" pitchFamily="18" charset="0"/>
              </a:rPr>
              <a:t>下的矩阵为  </a:t>
            </a:r>
          </a:p>
          <a:p>
            <a:pPr marL="533400" indent="-533400" eaLnBrk="1" hangingPunct="1">
              <a:lnSpc>
                <a:spcPct val="150000"/>
              </a:lnSpc>
              <a:buFontTx/>
              <a:buNone/>
            </a:pPr>
            <a:endParaRPr lang="zh-CN" altLang="en-US" sz="2800" b="1" dirty="0" smtClean="0">
              <a:latin typeface="Times New Roman" pitchFamily="18" charset="0"/>
            </a:endParaRPr>
          </a:p>
          <a:p>
            <a:pPr marL="533400" indent="-533400"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</a:rPr>
              <a:t>                         </a:t>
            </a:r>
          </a:p>
          <a:p>
            <a:pPr marL="533400" indent="-533400" eaLnBrk="1" hangingPunct="1">
              <a:lnSpc>
                <a:spcPct val="150000"/>
              </a:lnSpc>
              <a:buFontTx/>
              <a:buNone/>
            </a:pPr>
            <a:endParaRPr lang="zh-CN" altLang="en-US" sz="2800" b="1" dirty="0" smtClean="0">
              <a:latin typeface="Times New Roman" pitchFamily="18" charset="0"/>
            </a:endParaRPr>
          </a:p>
          <a:p>
            <a:pPr marL="533400" indent="-533400" eaLnBrk="1" hangingPunct="1">
              <a:lnSpc>
                <a:spcPct val="150000"/>
              </a:lnSpc>
              <a:buFontTx/>
              <a:buAutoNum type="arabicParenR"/>
            </a:pPr>
            <a:r>
              <a:rPr lang="zh-CN" altLang="en-US" sz="2800" b="1" dirty="0" smtClean="0">
                <a:latin typeface="Times New Roman" pitchFamily="18" charset="0"/>
              </a:rPr>
              <a:t>将 </a:t>
            </a:r>
            <a:r>
              <a:rPr lang="en-US" altLang="zh-CN" sz="2800" b="1" dirty="0" smtClean="0">
                <a:latin typeface="Times New Roman" pitchFamily="18" charset="0"/>
              </a:rPr>
              <a:t>V </a:t>
            </a:r>
            <a:r>
              <a:rPr lang="zh-CN" altLang="en-US" sz="2800" b="1" dirty="0" smtClean="0">
                <a:latin typeface="Times New Roman" pitchFamily="18" charset="0"/>
              </a:rPr>
              <a:t>分解为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dirty="0" smtClean="0"/>
              <a:t>A-</a:t>
            </a:r>
            <a:r>
              <a:rPr lang="zh-CN" altLang="en-US" sz="2800" b="1" dirty="0" smtClean="0"/>
              <a:t>的根子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空间 </a:t>
            </a:r>
            <a:r>
              <a:rPr lang="en-US" altLang="zh-CN" sz="2800" b="1" dirty="0" smtClean="0">
                <a:latin typeface="Times New Roman" pitchFamily="18" charset="0"/>
              </a:rPr>
              <a:t>W</a:t>
            </a:r>
            <a:r>
              <a:rPr lang="en-US" altLang="zh-CN" sz="2800" b="1" baseline="-30000" dirty="0" smtClean="0">
                <a:latin typeface="Times New Roman" pitchFamily="18" charset="0"/>
              </a:rPr>
              <a:t>1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sz="2800" b="1" dirty="0" smtClean="0">
                <a:latin typeface="Times New Roman" pitchFamily="18" charset="0"/>
              </a:rPr>
              <a:t> W</a:t>
            </a:r>
            <a:r>
              <a:rPr lang="en-US" altLang="zh-CN" sz="2800" b="1" baseline="-30000" dirty="0" smtClean="0">
                <a:latin typeface="Times New Roman" pitchFamily="18" charset="0"/>
              </a:rPr>
              <a:t>2 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的直和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,</a:t>
            </a:r>
          </a:p>
          <a:p>
            <a:pPr marL="533400" indent="-533400"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     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写出 </a:t>
            </a:r>
            <a:r>
              <a:rPr lang="en-US" altLang="zh-CN" sz="2800" b="1" dirty="0" smtClean="0">
                <a:latin typeface="Times New Roman" pitchFamily="18" charset="0"/>
              </a:rPr>
              <a:t>W</a:t>
            </a:r>
            <a:r>
              <a:rPr lang="en-US" altLang="zh-CN" sz="2800" b="1" baseline="-30000" dirty="0" smtClean="0">
                <a:latin typeface="Times New Roman" pitchFamily="18" charset="0"/>
              </a:rPr>
              <a:t>i 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的基及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dirty="0" smtClean="0"/>
              <a:t>A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| </a:t>
            </a:r>
            <a:r>
              <a:rPr lang="en-US" altLang="zh-CN" sz="2800" b="1" dirty="0" smtClean="0">
                <a:latin typeface="Times New Roman" pitchFamily="18" charset="0"/>
              </a:rPr>
              <a:t>W</a:t>
            </a:r>
            <a:r>
              <a:rPr lang="en-US" altLang="zh-CN" sz="2800" b="1" baseline="-30000" dirty="0" smtClean="0">
                <a:latin typeface="Times New Roman" pitchFamily="18" charset="0"/>
              </a:rPr>
              <a:t>i 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在此基下的矩阵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; </a:t>
            </a:r>
          </a:p>
        </p:txBody>
      </p:sp>
      <p:graphicFrame>
        <p:nvGraphicFramePr>
          <p:cNvPr id="92163" name="Object 3"/>
          <p:cNvGraphicFramePr>
            <a:graphicFrameLocks noChangeAspect="1"/>
          </p:cNvGraphicFramePr>
          <p:nvPr/>
        </p:nvGraphicFramePr>
        <p:xfrm>
          <a:off x="900113" y="1989138"/>
          <a:ext cx="3213100" cy="216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654" name="公式" r:id="rId3" imgW="1358900" imgH="914400" progId="Equation.3">
                  <p:embed/>
                </p:oleObj>
              </mc:Choice>
              <mc:Fallback>
                <p:oleObj name="公式" r:id="rId3" imgW="13589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989138"/>
                        <a:ext cx="3213100" cy="216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4" name="Object 4"/>
          <p:cNvGraphicFramePr>
            <a:graphicFrameLocks noChangeAspect="1"/>
          </p:cNvGraphicFramePr>
          <p:nvPr/>
        </p:nvGraphicFramePr>
        <p:xfrm>
          <a:off x="4787900" y="1989138"/>
          <a:ext cx="3475038" cy="223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655" name="公式" r:id="rId5" imgW="1422400" imgH="914400" progId="Equation.3">
                  <p:embed/>
                </p:oleObj>
              </mc:Choice>
              <mc:Fallback>
                <p:oleObj name="公式" r:id="rId5" imgW="14224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1989138"/>
                        <a:ext cx="3475038" cy="223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221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30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030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30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4030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30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688013"/>
          </a:xfrm>
          <a:solidFill>
            <a:srgbClr val="00FF00"/>
          </a:solidFill>
        </p:spPr>
        <p:txBody>
          <a:bodyPr/>
          <a:lstStyle/>
          <a:p>
            <a:pPr marL="533400" indent="-533400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2)  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求沿根子空间 </a:t>
            </a:r>
            <a:r>
              <a:rPr lang="en-US" altLang="zh-CN" sz="2800" b="1" dirty="0" smtClean="0">
                <a:latin typeface="Times New Roman" pitchFamily="18" charset="0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3 - </a:t>
            </a:r>
            <a:r>
              <a:rPr lang="en-US" altLang="zh-CN" b="1" baseline="-30000" dirty="0" err="1" smtClean="0"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向  </a:t>
            </a:r>
            <a:r>
              <a:rPr lang="en-US" altLang="zh-CN" sz="2800" b="1" dirty="0" smtClean="0">
                <a:latin typeface="Times New Roman" pitchFamily="18" charset="0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i</a:t>
            </a:r>
            <a:r>
              <a:rPr lang="en-US" altLang="zh-CN" sz="2800" b="1" baseline="-30000" dirty="0" smtClean="0">
                <a:latin typeface="Times New Roman" pitchFamily="18" charset="0"/>
              </a:rPr>
              <a:t>  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所作的投影变换 </a:t>
            </a:r>
            <a:r>
              <a:rPr lang="en-US" altLang="zh-CN" sz="2800" b="1" dirty="0" smtClean="0"/>
              <a:t>P</a:t>
            </a:r>
            <a:r>
              <a:rPr lang="en-US" altLang="zh-CN" sz="2800" b="1" baseline="-30000" dirty="0" smtClean="0">
                <a:latin typeface="Times New Roman" pitchFamily="18" charset="0"/>
              </a:rPr>
              <a:t>i 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sz="2800" b="1" baseline="-30000" dirty="0" smtClean="0">
                <a:latin typeface="Times New Roman" pitchFamily="18" charset="0"/>
              </a:rPr>
              <a:t> 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      用 </a:t>
            </a:r>
            <a:r>
              <a:rPr lang="en-US" altLang="zh-CN" sz="2800" b="1" dirty="0" smtClean="0"/>
              <a:t>A 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的多项式表示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;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3)  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求 </a:t>
            </a:r>
            <a:r>
              <a:rPr lang="en-US" altLang="zh-CN" sz="2800" b="1" dirty="0" smtClean="0"/>
              <a:t>A 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的最小多项式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.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endParaRPr lang="en-US" altLang="zh-CN" sz="2800" b="1" dirty="0">
              <a:latin typeface="Times New Roman" pitchFamily="18" charset="0"/>
              <a:sym typeface="Euclid Math One" pitchFamily="18" charset="2"/>
            </a:endParaRPr>
          </a:p>
          <a:p>
            <a:pPr marL="533400" indent="-533400"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2.  </a:t>
            </a:r>
            <a:r>
              <a:rPr lang="zh-CN" altLang="en-US" sz="2800" b="1" dirty="0">
                <a:latin typeface="Times New Roman" pitchFamily="18" charset="0"/>
                <a:sym typeface="Euclid Math One" pitchFamily="18" charset="2"/>
              </a:rPr>
              <a:t>设</a:t>
            </a:r>
            <a:r>
              <a:rPr lang="zh-CN" altLang="en-US" sz="2800" b="1" dirty="0" smtClean="0">
                <a:latin typeface="Times New Roman" pitchFamily="18" charset="0"/>
              </a:rPr>
              <a:t> </a:t>
            </a:r>
            <a:r>
              <a:rPr lang="en-US" altLang="zh-CN" sz="2800" b="1" i="1" dirty="0" smtClean="0"/>
              <a:t>B </a:t>
            </a:r>
            <a:r>
              <a:rPr lang="zh-CN" altLang="en-US" sz="2800" b="1" dirty="0" smtClean="0"/>
              <a:t>是有限维</a:t>
            </a:r>
            <a:r>
              <a:rPr lang="zh-CN" altLang="en-US" sz="2800" b="1" dirty="0" smtClean="0">
                <a:latin typeface="Times New Roman" pitchFamily="18" charset="0"/>
              </a:rPr>
              <a:t>空间  </a:t>
            </a:r>
            <a:r>
              <a:rPr lang="en-US" altLang="zh-CN" sz="2800" b="1" dirty="0" smtClean="0">
                <a:latin typeface="Times New Roman" pitchFamily="18" charset="0"/>
              </a:rPr>
              <a:t>V </a:t>
            </a:r>
            <a:r>
              <a:rPr lang="zh-CN" altLang="en-US" sz="2800" b="1" dirty="0" smtClean="0">
                <a:latin typeface="Times New Roman" pitchFamily="18" charset="0"/>
              </a:rPr>
              <a:t>上的线性变换 </a:t>
            </a:r>
            <a:r>
              <a:rPr lang="en-US" altLang="zh-CN" sz="2800" b="1" dirty="0" smtClean="0">
                <a:latin typeface="Times New Roman" pitchFamily="18" charset="0"/>
              </a:rPr>
              <a:t>.  </a:t>
            </a:r>
            <a:r>
              <a:rPr lang="zh-CN" altLang="en-US" sz="2800" b="1" dirty="0" smtClean="0">
                <a:latin typeface="Times New Roman" pitchFamily="18" charset="0"/>
              </a:rPr>
              <a:t>证明</a:t>
            </a:r>
            <a:r>
              <a:rPr lang="en-US" altLang="zh-CN" sz="2800" b="1" dirty="0" smtClean="0">
                <a:latin typeface="Times New Roman" pitchFamily="18" charset="0"/>
              </a:rPr>
              <a:t>:</a:t>
            </a:r>
          </a:p>
          <a:p>
            <a:pPr marL="533400" indent="-533400"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    dim</a:t>
            </a:r>
            <a:r>
              <a:rPr lang="en-US" altLang="zh-CN" sz="28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</a:rPr>
              <a:t>Ker </a:t>
            </a:r>
            <a:r>
              <a:rPr lang="en-US" altLang="zh-CN" sz="2800" b="1" i="1" dirty="0" smtClean="0"/>
              <a:t>B </a:t>
            </a:r>
            <a:r>
              <a:rPr lang="en-US" altLang="zh-CN" sz="2800" b="1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800" b="1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MT Extra" pitchFamily="18" charset="2"/>
              </a:rPr>
              <a:t>– </a:t>
            </a:r>
            <a:r>
              <a:rPr lang="en-US" altLang="zh-CN" sz="2800" b="1" dirty="0" smtClean="0">
                <a:latin typeface="Times New Roman" pitchFamily="18" charset="0"/>
              </a:rPr>
              <a:t>dim Ker </a:t>
            </a:r>
            <a:r>
              <a:rPr lang="en-US" altLang="zh-CN" sz="2800" b="1" i="1" dirty="0" smtClean="0"/>
              <a:t>B </a:t>
            </a:r>
            <a:r>
              <a:rPr lang="en-US" altLang="zh-CN" sz="2800" b="1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 </a:t>
            </a:r>
            <a:endParaRPr lang="en-US" altLang="zh-CN" sz="2800" b="1" dirty="0" smtClean="0">
              <a:latin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         </a:t>
            </a:r>
            <a:r>
              <a:rPr lang="en-US" altLang="zh-CN" sz="2800" b="1" dirty="0" smtClean="0">
                <a:latin typeface="Times New Roman" pitchFamily="18" charset="0"/>
              </a:rPr>
              <a:t>dim Ker </a:t>
            </a:r>
            <a:r>
              <a:rPr lang="en-US" altLang="zh-CN" sz="2800" b="1" i="1" dirty="0" smtClean="0"/>
              <a:t>B </a:t>
            </a:r>
            <a:r>
              <a:rPr lang="en-US" altLang="zh-CN" sz="2800" b="1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k+1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MT Extra" pitchFamily="18" charset="2"/>
              </a:rPr>
              <a:t>–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dim</a:t>
            </a:r>
            <a:r>
              <a:rPr lang="en-US" altLang="zh-CN" sz="2800" b="1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</a:rPr>
              <a:t>Ker </a:t>
            </a:r>
            <a:r>
              <a:rPr lang="en-US" altLang="zh-CN" sz="2800" b="1" i="1" dirty="0" smtClean="0"/>
              <a:t>B </a:t>
            </a:r>
            <a:r>
              <a:rPr lang="en-US" altLang="zh-CN" sz="28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en-US" altLang="zh-CN" sz="2800" b="1" dirty="0" smtClean="0">
                <a:latin typeface="Times New Roman" pitchFamily="18" charset="0"/>
              </a:rPr>
              <a:t>,  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 k  1</a:t>
            </a:r>
            <a:endParaRPr lang="en-US" altLang="zh-CN" sz="2800" b="1" dirty="0" smtClean="0">
              <a:latin typeface="Times New Roman" pitchFamily="18" charset="0"/>
            </a:endParaRP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endParaRPr lang="en-US" altLang="zh-CN" sz="2800" b="1" dirty="0" smtClean="0">
              <a:latin typeface="Times New Roman" pitchFamily="18" charset="0"/>
              <a:sym typeface="Euclid Math One" pitchFamily="18" charset="2"/>
            </a:endParaRPr>
          </a:p>
          <a:p>
            <a:pPr marL="533400" indent="-533400" eaLnBrk="1" hangingPunct="1">
              <a:lnSpc>
                <a:spcPct val="150000"/>
              </a:lnSpc>
              <a:buFontTx/>
              <a:buNone/>
              <a:defRPr/>
            </a:pPr>
            <a:endParaRPr lang="en-US" altLang="zh-CN" sz="2800" b="1" dirty="0" smtClean="0">
              <a:latin typeface="Times New Roman" pitchFamily="18" charset="0"/>
              <a:sym typeface="Euclid Math One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6554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3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03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3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403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30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4030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30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4030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30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4030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b="1" smtClean="0">
              <a:latin typeface="Times New Roman" pitchFamily="18" charset="0"/>
            </a:endParaRP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/>
          </a:p>
          <a:p>
            <a:pPr eaLnBrk="1" hangingPunct="1">
              <a:buFontTx/>
              <a:buNone/>
            </a:pPr>
            <a:r>
              <a:rPr lang="en-US" altLang="zh-CN" sz="3600" b="1" smtClean="0"/>
              <a:t>   </a:t>
            </a:r>
            <a:endParaRPr lang="en-US" altLang="zh-CN" sz="4000" b="1" smtClean="0"/>
          </a:p>
          <a:p>
            <a:pPr eaLnBrk="1" hangingPunct="1">
              <a:buFontTx/>
              <a:buNone/>
            </a:pPr>
            <a:r>
              <a:rPr lang="en-US" altLang="zh-CN" sz="4000" b="1" smtClean="0"/>
              <a:t>    </a:t>
            </a:r>
            <a:r>
              <a:rPr lang="en-US" altLang="zh-CN" sz="4000" b="1" smtClean="0">
                <a:latin typeface="Times New Roman" pitchFamily="18" charset="0"/>
              </a:rPr>
              <a:t>Hamilton-Cayley </a:t>
            </a:r>
            <a:r>
              <a:rPr lang="zh-CN" altLang="en-US" sz="4000" b="1" smtClean="0">
                <a:latin typeface="Times New Roman" pitchFamily="18" charset="0"/>
              </a:rPr>
              <a:t>定理的应用</a:t>
            </a:r>
          </a:p>
        </p:txBody>
      </p:sp>
    </p:spTree>
    <p:extLst>
      <p:ext uri="{BB962C8B-B14F-4D97-AF65-F5344CB8AC3E}">
        <p14:creationId xmlns:p14="http://schemas.microsoft.com/office/powerpoint/2010/main" val="163768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060847"/>
            <a:ext cx="8229600" cy="406531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K -</a:t>
            </a:r>
            <a:r>
              <a:rPr lang="zh-CN" altLang="en-US" b="1" dirty="0" smtClean="0">
                <a:latin typeface="Times New Roman" pitchFamily="18" charset="0"/>
              </a:rPr>
              <a:t>线性空间 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上的线性变换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i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的特征多项式</a:t>
            </a:r>
            <a:r>
              <a:rPr lang="en-US" altLang="zh-CN" b="1" dirty="0" smtClean="0">
                <a:latin typeface="Times New Roman" pitchFamily="18" charset="0"/>
              </a:rPr>
              <a:t>.   </a:t>
            </a:r>
            <a:r>
              <a:rPr lang="zh-CN" altLang="en-US" b="1" dirty="0" smtClean="0">
                <a:latin typeface="Times New Roman" pitchFamily="18" charset="0"/>
              </a:rPr>
              <a:t>则有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            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 </a:t>
            </a:r>
            <a:r>
              <a:rPr lang="en-US" altLang="zh-CN" b="1" dirty="0" smtClean="0">
                <a:sym typeface="Symbol" pitchFamily="18" charset="2"/>
              </a:rPr>
              <a:t>0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</a:rPr>
              <a:t>       特征多项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式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</a:rPr>
              <a:t>是变换的</a:t>
            </a:r>
            <a:r>
              <a:rPr lang="zh-CN" altLang="en-US" b="1" dirty="0" smtClean="0">
                <a:solidFill>
                  <a:srgbClr val="0000FF"/>
                </a:solidFill>
              </a:rPr>
              <a:t>零化多项式</a:t>
            </a:r>
          </a:p>
        </p:txBody>
      </p:sp>
      <p:pic>
        <p:nvPicPr>
          <p:cNvPr id="124931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2" name="Rectangle 4"/>
          <p:cNvSpPr>
            <a:spLocks noChangeArrowheads="1"/>
          </p:cNvSpPr>
          <p:nvPr/>
        </p:nvSpPr>
        <p:spPr bwMode="auto">
          <a:xfrm>
            <a:off x="1476375" y="188913"/>
            <a:ext cx="5976938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buFontTx/>
              <a:buNone/>
            </a:pPr>
            <a:r>
              <a:rPr kumimoji="0" lang="en-US" altLang="zh-CN" sz="4000" smtClean="0">
                <a:solidFill>
                  <a:srgbClr val="FFFFFF"/>
                </a:solidFill>
              </a:rPr>
              <a:t>Hamilton-Cayley </a:t>
            </a:r>
            <a:r>
              <a:rPr kumimoji="0" lang="zh-CN" altLang="en-US" sz="4000" smtClean="0">
                <a:solidFill>
                  <a:srgbClr val="FFFFFF"/>
                </a:solidFill>
                <a:latin typeface="French Script MT" pitchFamily="66" charset="0"/>
              </a:rPr>
              <a:t>定理</a:t>
            </a:r>
          </a:p>
        </p:txBody>
      </p:sp>
    </p:spTree>
    <p:extLst>
      <p:ext uri="{BB962C8B-B14F-4D97-AF65-F5344CB8AC3E}">
        <p14:creationId xmlns:p14="http://schemas.microsoft.com/office/powerpoint/2010/main" val="129083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0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4824412"/>
          </a:xfrm>
        </p:spPr>
        <p:txBody>
          <a:bodyPr/>
          <a:lstStyle/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>
                <a:sym typeface="Euclid Math One" pitchFamily="18" charset="2"/>
              </a:rPr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的特征多项式在域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K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上有分解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</a:t>
            </a:r>
            <a:r>
              <a:rPr lang="en-US" altLang="zh-CN" b="1" i="1" dirty="0" err="1" smtClean="0">
                <a:latin typeface="Times New Roman" pitchFamily="18" charset="0"/>
              </a:rPr>
              <a:t>f</a:t>
            </a:r>
            <a:r>
              <a:rPr lang="en-US" altLang="zh-CN" b="1" baseline="-30000" dirty="0" err="1" smtClean="0">
                <a:solidFill>
                  <a:srgbClr val="000000"/>
                </a:solidFill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=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dirty="0" smtClean="0"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dirty="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dirty="0" smtClean="0"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dirty="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…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dirty="0" smtClean="0"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dirty="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s</a:t>
            </a:r>
            <a:endParaRPr lang="en-US" altLang="zh-CN" b="1" dirty="0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则 </a:t>
            </a:r>
            <a:r>
              <a:rPr lang="zh-CN" altLang="en-US" b="1" dirty="0" smtClean="0">
                <a:latin typeface="Times New Roman" pitchFamily="18" charset="0"/>
              </a:rPr>
              <a:t>       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V  =  W</a:t>
            </a:r>
            <a:r>
              <a:rPr lang="en-US" altLang="zh-CN" b="1" baseline="-30000" dirty="0" smtClean="0">
                <a:latin typeface="Times New Roman" pitchFamily="18" charset="0"/>
              </a:rPr>
              <a:t>1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baseline="-30000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2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 … </a:t>
            </a:r>
            <a:r>
              <a:rPr lang="en-US" altLang="zh-CN" b="1" baseline="-30000" dirty="0" smtClean="0">
                <a:latin typeface="Times New Roman" pitchFamily="18" charset="0"/>
              </a:rPr>
              <a:t>  </a:t>
            </a:r>
            <a:r>
              <a:rPr lang="en-US" altLang="zh-CN" b="1" dirty="0" err="1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sz="3600" b="1" baseline="-30000" dirty="0" err="1" smtClean="0">
                <a:latin typeface="Times New Roman" pitchFamily="18" charset="0"/>
              </a:rPr>
              <a:t>s</a:t>
            </a:r>
            <a:endParaRPr lang="en-US" altLang="zh-CN" sz="3600" b="1" baseline="-30000" dirty="0" smtClean="0">
              <a:latin typeface="Times New Roman" pitchFamily="18" charset="0"/>
            </a:endParaRP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 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= Ker 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/>
              <a:t>I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dirty="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altLang="zh-CN" sz="2800" b="1" baseline="30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称为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的根子空间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, </a:t>
            </a:r>
          </a:p>
          <a:p>
            <a:pPr eaLnBrk="1" hangingPunct="1">
              <a:lnSpc>
                <a:spcPct val="160000"/>
              </a:lnSpc>
              <a:buFont typeface="Euclid Math One" pitchFamily="18" charset="2"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</a:t>
            </a:r>
            <a:r>
              <a:rPr lang="en-US" altLang="zh-CN" b="1" dirty="0" err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dim</a:t>
            </a:r>
            <a:r>
              <a:rPr lang="en-US" altLang="zh-CN" b="1" dirty="0" err="1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b="1" baseline="-30000" dirty="0" err="1" smtClean="0">
                <a:solidFill>
                  <a:srgbClr val="0000FF"/>
                </a:solidFill>
                <a:latin typeface="Times New Roman" pitchFamily="18" charset="0"/>
              </a:rPr>
              <a:t>i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  =  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特征值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dirty="0" err="1" smtClean="0">
                <a:solidFill>
                  <a:srgbClr val="0000FF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的代数重数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r </a:t>
            </a:r>
            <a:r>
              <a:rPr lang="en-US" altLang="zh-CN" b="1" baseline="-30000" dirty="0" err="1" smtClean="0">
                <a:solidFill>
                  <a:srgbClr val="0000FF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endParaRPr lang="zh-CN" altLang="en-US" b="1" dirty="0" smtClean="0">
              <a:solidFill>
                <a:srgbClr val="0000FF"/>
              </a:solidFill>
              <a:latin typeface="Times New Roman" pitchFamily="18" charset="0"/>
              <a:sym typeface="Euclid Math One" pitchFamily="18" charset="2"/>
            </a:endParaRPr>
          </a:p>
        </p:txBody>
      </p:sp>
      <p:pic>
        <p:nvPicPr>
          <p:cNvPr id="125955" name="Picture 7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6" name="Rectangle 8"/>
          <p:cNvSpPr>
            <a:spLocks noChangeArrowheads="1"/>
          </p:cNvSpPr>
          <p:nvPr/>
        </p:nvSpPr>
        <p:spPr bwMode="auto">
          <a:xfrm>
            <a:off x="2627313" y="260350"/>
            <a:ext cx="3476625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 smtClean="0">
                <a:solidFill>
                  <a:srgbClr val="FFFFFF"/>
                </a:solidFill>
                <a:latin typeface="French Script MT" pitchFamily="66" charset="0"/>
              </a:rPr>
              <a:t>根子空间分解</a:t>
            </a:r>
          </a:p>
        </p:txBody>
      </p:sp>
    </p:spTree>
    <p:extLst>
      <p:ext uri="{BB962C8B-B14F-4D97-AF65-F5344CB8AC3E}">
        <p14:creationId xmlns:p14="http://schemas.microsoft.com/office/powerpoint/2010/main" val="331905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74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74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74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24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688013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例 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/>
              <a:t>A </a:t>
            </a:r>
            <a:r>
              <a:rPr lang="zh-CN" altLang="en-US" b="1" dirty="0" smtClean="0">
                <a:sym typeface="Symbol"/>
              </a:rPr>
              <a:t> </a:t>
            </a:r>
            <a:r>
              <a:rPr lang="en-US" altLang="zh-CN" b="1" dirty="0" err="1" smtClean="0"/>
              <a:t>Hom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(V) </a:t>
            </a:r>
            <a:r>
              <a:rPr lang="en-US" altLang="zh-CN" b="1" dirty="0" smtClean="0">
                <a:latin typeface="Times New Roman" pitchFamily="18" charset="0"/>
              </a:rPr>
              <a:t>,   </a:t>
            </a:r>
            <a:r>
              <a:rPr lang="en-US" altLang="zh-CN" b="1" dirty="0" smtClean="0"/>
              <a:t>A </a:t>
            </a:r>
            <a:r>
              <a:rPr lang="zh-CN" altLang="en-US" b="1" dirty="0" smtClean="0">
                <a:latin typeface="Times New Roman" pitchFamily="18" charset="0"/>
              </a:rPr>
              <a:t>在基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en-US" altLang="zh-CN" b="1" baseline="-30000" dirty="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        </a:t>
            </a:r>
            <a:r>
              <a:rPr lang="zh-CN" altLang="en-US" b="1" dirty="0" smtClean="0">
                <a:latin typeface="Times New Roman" pitchFamily="18" charset="0"/>
              </a:rPr>
              <a:t>下的矩阵为                           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        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1) </a:t>
            </a:r>
            <a:r>
              <a:rPr lang="zh-CN" altLang="en-US" b="1" dirty="0" smtClean="0">
                <a:latin typeface="Times New Roman" pitchFamily="18" charset="0"/>
              </a:rPr>
              <a:t>将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分解为根子空间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的直和</a:t>
            </a: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               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= </a:t>
            </a:r>
            <a:r>
              <a:rPr lang="en-US" altLang="zh-CN" b="1" dirty="0" smtClean="0">
                <a:latin typeface="Times New Roman" pitchFamily="18" charset="0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 W</a:t>
            </a:r>
            <a:r>
              <a:rPr lang="en-US" altLang="zh-CN" b="1" baseline="-30000" dirty="0" smtClean="0">
                <a:latin typeface="Times New Roman" pitchFamily="18" charset="0"/>
              </a:rPr>
              <a:t>2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,    dim</a:t>
            </a:r>
            <a:r>
              <a:rPr lang="en-US" altLang="zh-CN" b="1" dirty="0" smtClean="0">
                <a:latin typeface="Times New Roman" pitchFamily="18" charset="0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= 1</a:t>
            </a:r>
            <a:endParaRPr lang="en-US" altLang="zh-CN" b="1" baseline="-30000" dirty="0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2)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求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| </a:t>
            </a:r>
            <a:r>
              <a:rPr lang="en-US" altLang="zh-CN" b="1" dirty="0" smtClean="0">
                <a:latin typeface="Times New Roman" pitchFamily="18" charset="0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i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在 </a:t>
            </a:r>
            <a:r>
              <a:rPr lang="en-US" altLang="zh-CN" b="1" dirty="0" smtClean="0">
                <a:latin typeface="Times New Roman" pitchFamily="18" charset="0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i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的一组基下的矩阵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;</a:t>
            </a:r>
          </a:p>
        </p:txBody>
      </p:sp>
      <p:graphicFrame>
        <p:nvGraphicFramePr>
          <p:cNvPr id="12697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704748"/>
              </p:ext>
            </p:extLst>
          </p:nvPr>
        </p:nvGraphicFramePr>
        <p:xfrm>
          <a:off x="3419872" y="1268760"/>
          <a:ext cx="2592388" cy="181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198" name="公式" r:id="rId3" imgW="1016000" imgH="711200" progId="Equation.3">
                  <p:embed/>
                </p:oleObj>
              </mc:Choice>
              <mc:Fallback>
                <p:oleObj name="公式" r:id="rId3" imgW="10160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1268760"/>
                        <a:ext cx="2592388" cy="181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707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2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92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92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92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24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924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924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9924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24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9924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34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692150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解</a:t>
            </a:r>
            <a:r>
              <a:rPr lang="en-US" altLang="zh-CN" b="1" dirty="0" smtClean="0">
                <a:latin typeface="Times New Roman" pitchFamily="18" charset="0"/>
              </a:rPr>
              <a:t>:</a:t>
            </a: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的特征多项式为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 smtClean="0">
                <a:latin typeface="Times New Roman" pitchFamily="18" charset="0"/>
              </a:rPr>
              <a:t>) = |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I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A |  =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    =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x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1 )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x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2 )</a:t>
            </a:r>
            <a:r>
              <a:rPr lang="en-US" altLang="zh-CN" b="1" dirty="0" smtClean="0">
                <a:latin typeface="Times New Roman" pitchFamily="18" charset="0"/>
              </a:rPr>
              <a:t> ;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由 </a:t>
            </a:r>
            <a:r>
              <a:rPr lang="en-US" altLang="zh-CN" b="1" dirty="0" smtClean="0">
                <a:latin typeface="Times New Roman" pitchFamily="18" charset="0"/>
              </a:rPr>
              <a:t>Hamilton-Cayley </a:t>
            </a:r>
            <a:r>
              <a:rPr lang="zh-CN" altLang="en-US" b="1" dirty="0" smtClean="0">
                <a:latin typeface="Times New Roman" pitchFamily="18" charset="0"/>
              </a:rPr>
              <a:t>定理</a:t>
            </a:r>
            <a:r>
              <a:rPr lang="en-US" altLang="zh-CN" b="1" dirty="0" smtClean="0">
                <a:latin typeface="Times New Roman" pitchFamily="18" charset="0"/>
              </a:rPr>
              <a:t>, 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=</a:t>
            </a:r>
            <a:r>
              <a:rPr lang="en-US" altLang="zh-CN" b="1" baseline="-30000" dirty="0" smtClean="0">
                <a:latin typeface="Times New Roman" pitchFamily="18" charset="0"/>
              </a:rPr>
              <a:t>  </a:t>
            </a:r>
            <a:r>
              <a:rPr lang="en-US" altLang="zh-CN" b="1" dirty="0" smtClean="0"/>
              <a:t>0 </a:t>
            </a:r>
            <a:r>
              <a:rPr lang="en-US" altLang="zh-CN" b="1" dirty="0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又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x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1 )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zh-CN" altLang="en-US" b="1" dirty="0" smtClean="0">
                <a:latin typeface="Times New Roman" pitchFamily="18" charset="0"/>
              </a:rPr>
              <a:t>与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x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2 )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互素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故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V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= </a:t>
            </a:r>
            <a:r>
              <a:rPr lang="en-US" altLang="zh-CN" b="1" dirty="0" smtClean="0">
                <a:latin typeface="Times New Roman" pitchFamily="18" charset="0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 W</a:t>
            </a:r>
            <a:r>
              <a:rPr lang="en-US" altLang="zh-CN" b="1" baseline="-30000" dirty="0" smtClean="0"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= Ker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2</a:t>
            </a:r>
            <a:r>
              <a:rPr lang="en-US" altLang="zh-CN" b="1" dirty="0" smtClean="0">
                <a:sym typeface="Symbol" pitchFamily="18" charset="2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dirty="0" smtClean="0">
                <a:latin typeface="Times New Roman" pitchFamily="18" charset="0"/>
              </a:rPr>
              <a:t> Ker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sym typeface="Symbol" pitchFamily="18" charset="2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)</a:t>
            </a:r>
            <a:r>
              <a:rPr lang="en-US" altLang="zh-CN" sz="36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</a:p>
        </p:txBody>
      </p:sp>
      <p:graphicFrame>
        <p:nvGraphicFramePr>
          <p:cNvPr id="128003" name="Object 3"/>
          <p:cNvGraphicFramePr>
            <a:graphicFrameLocks noChangeAspect="1"/>
          </p:cNvGraphicFramePr>
          <p:nvPr/>
        </p:nvGraphicFramePr>
        <p:xfrm>
          <a:off x="5148263" y="692150"/>
          <a:ext cx="3305175" cy="181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22" name="公式" r:id="rId3" imgW="1295400" imgH="711200" progId="Equation.3">
                  <p:embed/>
                </p:oleObj>
              </mc:Choice>
              <mc:Fallback>
                <p:oleObj name="公式" r:id="rId3" imgW="12954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692150"/>
                        <a:ext cx="3305175" cy="181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14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3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93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93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993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3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993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3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993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34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9934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55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333375"/>
            <a:ext cx="8229600" cy="593566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解</a:t>
            </a:r>
            <a:r>
              <a:rPr lang="en-US" altLang="zh-CN" b="1" dirty="0" smtClean="0">
                <a:latin typeface="Times New Roman" pitchFamily="18" charset="0"/>
              </a:rPr>
              <a:t>:     </a:t>
            </a:r>
            <a:r>
              <a:rPr lang="en-US" altLang="zh-CN" b="1" dirty="0" smtClean="0"/>
              <a:t>A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2 </a:t>
            </a:r>
            <a:r>
              <a:rPr lang="en-US" altLang="zh-CN" b="1" dirty="0" smtClean="0">
                <a:sym typeface="Symbol" pitchFamily="18" charset="2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在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zh-CN" altLang="en-US" b="1" dirty="0" smtClean="0">
                <a:latin typeface="Times New Roman" pitchFamily="18" charset="0"/>
              </a:rPr>
              <a:t>下的矩阵为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A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2I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sz="3600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解空间的一组基底</a:t>
            </a:r>
            <a:r>
              <a:rPr lang="en-US" altLang="zh-CN" b="1" dirty="0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=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Ker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2 </a:t>
            </a:r>
            <a:r>
              <a:rPr lang="en-US" altLang="zh-CN" b="1" dirty="0" smtClean="0">
                <a:sym typeface="Symbol" pitchFamily="18" charset="2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r>
              <a:rPr lang="zh-CN" altLang="en-US" b="1" dirty="0" smtClean="0">
                <a:latin typeface="Times New Roman" pitchFamily="18" charset="0"/>
              </a:rPr>
              <a:t>的基底 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</a:rPr>
              <a:t>  =  6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+ 3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+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</a:p>
        </p:txBody>
      </p:sp>
      <p:graphicFrame>
        <p:nvGraphicFramePr>
          <p:cNvPr id="1290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734545"/>
              </p:ext>
            </p:extLst>
          </p:nvPr>
        </p:nvGraphicFramePr>
        <p:xfrm>
          <a:off x="2123728" y="1412776"/>
          <a:ext cx="3856038" cy="181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258" name="公式" r:id="rId3" imgW="1511300" imgH="711200" progId="Equation.3">
                  <p:embed/>
                </p:oleObj>
              </mc:Choice>
              <mc:Fallback>
                <p:oleObj name="公式" r:id="rId3" imgW="15113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1412776"/>
                        <a:ext cx="3856038" cy="181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95524" name="Object 4"/>
          <p:cNvGraphicFramePr>
            <a:graphicFrameLocks noChangeAspect="1"/>
          </p:cNvGraphicFramePr>
          <p:nvPr/>
        </p:nvGraphicFramePr>
        <p:xfrm>
          <a:off x="6084888" y="2924175"/>
          <a:ext cx="906462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259" name="公式" r:id="rId5" imgW="355446" imgH="710891" progId="Equation.3">
                  <p:embed/>
                </p:oleObj>
              </mc:Choice>
              <mc:Fallback>
                <p:oleObj name="公式" r:id="rId5" imgW="355446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2924175"/>
                        <a:ext cx="906462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759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5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95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995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5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5995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55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955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9955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9955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44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692150"/>
            <a:ext cx="8229600" cy="557688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解</a:t>
            </a:r>
            <a:r>
              <a:rPr lang="en-US" altLang="zh-CN" b="1" smtClean="0">
                <a:latin typeface="Times New Roman" pitchFamily="18" charset="0"/>
              </a:rPr>
              <a:t>:     </a:t>
            </a:r>
            <a:r>
              <a:rPr lang="en-US" altLang="zh-CN" b="1" smtClean="0"/>
              <a:t>A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sym typeface="Symbol" pitchFamily="18" charset="2"/>
              </a:rPr>
              <a:t>I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在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zh-CN" altLang="en-US" b="1" smtClean="0">
                <a:latin typeface="Times New Roman" pitchFamily="18" charset="0"/>
              </a:rPr>
              <a:t>下的矩阵为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矩阵 </a:t>
            </a:r>
            <a:r>
              <a:rPr lang="en-US" altLang="zh-CN" b="1" smtClean="0">
                <a:latin typeface="Times New Roman" pitchFamily="18" charset="0"/>
              </a:rPr>
              <a:t>( A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I</a:t>
            </a:r>
            <a:r>
              <a:rPr lang="en-US" altLang="zh-CN" b="1" smtClean="0">
                <a:latin typeface="Times New Roman" pitchFamily="18" charset="0"/>
              </a:rPr>
              <a:t> ) </a:t>
            </a:r>
            <a:r>
              <a:rPr lang="zh-CN" altLang="en-US" b="1" smtClean="0">
                <a:latin typeface="Times New Roman" pitchFamily="18" charset="0"/>
              </a:rPr>
              <a:t>解空间的一组基底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特征子空间 </a:t>
            </a:r>
            <a:r>
              <a:rPr lang="en-US" altLang="zh-CN" b="1" smtClean="0">
                <a:latin typeface="Times New Roman" pitchFamily="18" charset="0"/>
              </a:rPr>
              <a:t>Ker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sym typeface="Symbol" pitchFamily="18" charset="2"/>
              </a:rPr>
              <a:t>I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的基底 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130051" name="Object 3"/>
          <p:cNvGraphicFramePr>
            <a:graphicFrameLocks noChangeAspect="1"/>
          </p:cNvGraphicFramePr>
          <p:nvPr/>
        </p:nvGraphicFramePr>
        <p:xfrm>
          <a:off x="2339975" y="1773238"/>
          <a:ext cx="3429000" cy="197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280" name="公式" r:id="rId3" imgW="1231366" imgH="710891" progId="Equation.3">
                  <p:embed/>
                </p:oleObj>
              </mc:Choice>
              <mc:Fallback>
                <p:oleObj name="公式" r:id="rId3" imgW="1231366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773238"/>
                        <a:ext cx="3429000" cy="197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94500" name="Object 4"/>
          <p:cNvGraphicFramePr>
            <a:graphicFrameLocks noChangeAspect="1"/>
          </p:cNvGraphicFramePr>
          <p:nvPr/>
        </p:nvGraphicFramePr>
        <p:xfrm>
          <a:off x="6588125" y="3284538"/>
          <a:ext cx="777875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281" name="公式" r:id="rId5" imgW="304668" imgH="710891" progId="Equation.3">
                  <p:embed/>
                </p:oleObj>
              </mc:Choice>
              <mc:Fallback>
                <p:oleObj name="公式" r:id="rId5" imgW="304668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3284538"/>
                        <a:ext cx="777875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836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4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94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994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4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994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994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94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7878" name="Rectangle 6"/>
          <p:cNvSpPr>
            <a:spLocks noChangeArrowheads="1"/>
          </p:cNvSpPr>
          <p:nvPr/>
        </p:nvSpPr>
        <p:spPr bwMode="auto">
          <a:xfrm rot="-5400000">
            <a:off x="1607344" y="3585369"/>
            <a:ext cx="5000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 b="0">
                <a:solidFill>
                  <a:srgbClr val="000000"/>
                </a:solidFill>
                <a:latin typeface="Times New Roman" pitchFamily="18" charset="0"/>
              </a:rPr>
              <a:t>=</a:t>
            </a:r>
          </a:p>
        </p:txBody>
      </p:sp>
      <p:graphicFrame>
        <p:nvGraphicFramePr>
          <p:cNvPr id="4687879" name="Object 7"/>
          <p:cNvGraphicFramePr>
            <a:graphicFrameLocks noChangeAspect="1"/>
          </p:cNvGraphicFramePr>
          <p:nvPr/>
        </p:nvGraphicFramePr>
        <p:xfrm>
          <a:off x="1619250" y="4076700"/>
          <a:ext cx="536575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413" name="公式" r:id="rId3" imgW="139639" imgH="203112" progId="Equation.3">
                  <p:embed/>
                </p:oleObj>
              </mc:Choice>
              <mc:Fallback>
                <p:oleObj name="公式" r:id="rId3" imgW="139639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076700"/>
                        <a:ext cx="536575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87881" name="Rectangle 9"/>
          <p:cNvSpPr>
            <a:spLocks noChangeArrowheads="1"/>
          </p:cNvSpPr>
          <p:nvPr/>
        </p:nvSpPr>
        <p:spPr bwMode="auto">
          <a:xfrm rot="-5400000">
            <a:off x="3407569" y="3585369"/>
            <a:ext cx="5000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 b="0">
                <a:solidFill>
                  <a:srgbClr val="000000"/>
                </a:solidFill>
                <a:latin typeface="Times New Roman" pitchFamily="18" charset="0"/>
              </a:rPr>
              <a:t>=</a:t>
            </a:r>
          </a:p>
        </p:txBody>
      </p:sp>
      <p:graphicFrame>
        <p:nvGraphicFramePr>
          <p:cNvPr id="4687882" name="Object 10"/>
          <p:cNvGraphicFramePr>
            <a:graphicFrameLocks noChangeAspect="1"/>
          </p:cNvGraphicFramePr>
          <p:nvPr/>
        </p:nvGraphicFramePr>
        <p:xfrm>
          <a:off x="3492500" y="4149725"/>
          <a:ext cx="38576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414" name="公式" r:id="rId5" imgW="139639" imgH="203112" progId="Equation.3">
                  <p:embed/>
                </p:oleObj>
              </mc:Choice>
              <mc:Fallback>
                <p:oleObj name="公式" r:id="rId5" imgW="139639" imgH="20311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149725"/>
                        <a:ext cx="385763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87887" name="Rectangle 15"/>
          <p:cNvSpPr>
            <a:spLocks noChangeArrowheads="1"/>
          </p:cNvSpPr>
          <p:nvPr/>
        </p:nvSpPr>
        <p:spPr bwMode="auto">
          <a:xfrm rot="-5400000">
            <a:off x="6503194" y="3585369"/>
            <a:ext cx="5000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 b="0">
                <a:solidFill>
                  <a:srgbClr val="000000"/>
                </a:solidFill>
                <a:latin typeface="Times New Roman" pitchFamily="18" charset="0"/>
              </a:rPr>
              <a:t>=</a:t>
            </a:r>
          </a:p>
        </p:txBody>
      </p:sp>
      <p:graphicFrame>
        <p:nvGraphicFramePr>
          <p:cNvPr id="4687888" name="Object 16"/>
          <p:cNvGraphicFramePr>
            <a:graphicFrameLocks noChangeAspect="1"/>
          </p:cNvGraphicFramePr>
          <p:nvPr/>
        </p:nvGraphicFramePr>
        <p:xfrm>
          <a:off x="6588125" y="4149725"/>
          <a:ext cx="38576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415" name="公式" r:id="rId7" imgW="139639" imgH="203112" progId="Equation.3">
                  <p:embed/>
                </p:oleObj>
              </mc:Choice>
              <mc:Fallback>
                <p:oleObj name="公式" r:id="rId7" imgW="139639" imgH="203112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4149725"/>
                        <a:ext cx="385763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17"/>
          <p:cNvGraphicFramePr>
            <a:graphicFrameLocks noChangeAspect="1"/>
          </p:cNvGraphicFramePr>
          <p:nvPr/>
        </p:nvGraphicFramePr>
        <p:xfrm>
          <a:off x="1423988" y="404813"/>
          <a:ext cx="6521450" cy="324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416" name="公式" r:id="rId8" imgW="2006600" imgH="990600" progId="Equation.3">
                  <p:embed/>
                </p:oleObj>
              </mc:Choice>
              <mc:Fallback>
                <p:oleObj name="公式" r:id="rId8" imgW="2006600" imgH="990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988" y="404813"/>
                        <a:ext cx="6521450" cy="324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7" name="Object 12"/>
          <p:cNvGraphicFramePr>
            <a:graphicFrameLocks noChangeAspect="1"/>
          </p:cNvGraphicFramePr>
          <p:nvPr/>
        </p:nvGraphicFramePr>
        <p:xfrm>
          <a:off x="1619250" y="5516563"/>
          <a:ext cx="6288088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417" name="公式" r:id="rId10" imgW="1879600" imgH="241300" progId="Equation.3">
                  <p:embed/>
                </p:oleObj>
              </mc:Choice>
              <mc:Fallback>
                <p:oleObj name="公式" r:id="rId10" imgW="1879600" imgH="2413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516563"/>
                        <a:ext cx="6288088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0" name="AutoShape 18"/>
          <p:cNvSpPr>
            <a:spLocks noChangeArrowheads="1"/>
          </p:cNvSpPr>
          <p:nvPr/>
        </p:nvSpPr>
        <p:spPr bwMode="auto">
          <a:xfrm>
            <a:off x="1331913" y="260350"/>
            <a:ext cx="1152525" cy="3384550"/>
          </a:xfrm>
          <a:prstGeom prst="roundRect">
            <a:avLst>
              <a:gd name="adj" fmla="val 16667"/>
            </a:avLst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8211" name="Rectangle 19"/>
          <p:cNvSpPr>
            <a:spLocks noChangeArrowheads="1"/>
          </p:cNvSpPr>
          <p:nvPr/>
        </p:nvSpPr>
        <p:spPr bwMode="auto">
          <a:xfrm>
            <a:off x="2987675" y="260350"/>
            <a:ext cx="1223963" cy="3384550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8212" name="Rectangle 20"/>
          <p:cNvSpPr>
            <a:spLocks noChangeArrowheads="1"/>
          </p:cNvSpPr>
          <p:nvPr/>
        </p:nvSpPr>
        <p:spPr bwMode="auto">
          <a:xfrm>
            <a:off x="6084888" y="260350"/>
            <a:ext cx="1223962" cy="3384550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8213" name="Object 21"/>
          <p:cNvGraphicFramePr>
            <a:graphicFrameLocks noChangeAspect="1"/>
          </p:cNvGraphicFramePr>
          <p:nvPr/>
        </p:nvGraphicFramePr>
        <p:xfrm>
          <a:off x="4859338" y="4508500"/>
          <a:ext cx="658812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418" name="公式" r:id="rId12" imgW="114102" imgH="177492" progId="Equation.3">
                  <p:embed/>
                </p:oleObj>
              </mc:Choice>
              <mc:Fallback>
                <p:oleObj name="公式" r:id="rId12" imgW="114102" imgH="177492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508500"/>
                        <a:ext cx="658812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>
                                <a:alpha val="36862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22"/>
          <p:cNvGraphicFramePr>
            <a:graphicFrameLocks noChangeAspect="1"/>
          </p:cNvGraphicFramePr>
          <p:nvPr/>
        </p:nvGraphicFramePr>
        <p:xfrm>
          <a:off x="250825" y="4868863"/>
          <a:ext cx="45370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419" name="公式" r:id="rId14" imgW="1422400" imgH="203200" progId="Equation.3">
                  <p:embed/>
                </p:oleObj>
              </mc:Choice>
              <mc:Fallback>
                <p:oleObj name="公式" r:id="rId14" imgW="1422400" imgH="2032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868863"/>
                        <a:ext cx="4537075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9" dur="500"/>
                                        <p:tgtEl>
                                          <p:spTgt spid="468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687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468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4687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7" dur="500"/>
                                        <p:tgtEl>
                                          <p:spTgt spid="4687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4687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7878" grpId="0"/>
      <p:bldP spid="4687881" grpId="0"/>
      <p:bldP spid="4687887" grpId="0"/>
      <p:bldP spid="8210" grpId="0" animBg="1"/>
      <p:bldP spid="8211" grpId="0" animBg="1"/>
      <p:bldP spid="8212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44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692150"/>
            <a:ext cx="8229600" cy="557688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解</a:t>
            </a:r>
            <a:r>
              <a:rPr lang="en-US" altLang="zh-CN" b="1" smtClean="0">
                <a:latin typeface="Times New Roman" pitchFamily="18" charset="0"/>
              </a:rPr>
              <a:t>:    ( </a:t>
            </a:r>
            <a:r>
              <a:rPr lang="en-US" altLang="zh-CN" b="1" smtClean="0"/>
              <a:t>A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sym typeface="Symbol" pitchFamily="18" charset="2"/>
              </a:rPr>
              <a:t>I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zh-CN" altLang="en-US" b="1" smtClean="0">
                <a:latin typeface="Times New Roman" pitchFamily="18" charset="0"/>
              </a:rPr>
              <a:t>在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zh-CN" altLang="en-US" b="1" smtClean="0">
                <a:latin typeface="Times New Roman" pitchFamily="18" charset="0"/>
              </a:rPr>
              <a:t>下的矩阵为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矩阵 </a:t>
            </a:r>
            <a:r>
              <a:rPr lang="en-US" altLang="zh-CN" b="1" smtClean="0">
                <a:latin typeface="Times New Roman" pitchFamily="18" charset="0"/>
              </a:rPr>
              <a:t>( A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I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解空间的一组基底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W</a:t>
            </a:r>
            <a:r>
              <a:rPr lang="en-US" altLang="zh-CN" b="1" baseline="-30000" smtClean="0">
                <a:latin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</a:rPr>
              <a:t>=</a:t>
            </a:r>
            <a:r>
              <a:rPr lang="en-US" altLang="zh-CN" b="1" baseline="-30000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Ker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sym typeface="Symbol" pitchFamily="18" charset="2"/>
              </a:rPr>
              <a:t>I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zh-CN" altLang="en-US" b="1" smtClean="0">
                <a:latin typeface="Times New Roman" pitchFamily="18" charset="0"/>
              </a:rPr>
              <a:t>的基底 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</a:p>
        </p:txBody>
      </p:sp>
      <p:graphicFrame>
        <p:nvGraphicFramePr>
          <p:cNvPr id="131075" name="Object 3"/>
          <p:cNvGraphicFramePr>
            <a:graphicFrameLocks noChangeAspect="1"/>
          </p:cNvGraphicFramePr>
          <p:nvPr/>
        </p:nvGraphicFramePr>
        <p:xfrm>
          <a:off x="1476375" y="1557338"/>
          <a:ext cx="5994400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4" name="公式" r:id="rId3" imgW="2349500" imgH="749300" progId="Equation.3">
                  <p:embed/>
                </p:oleObj>
              </mc:Choice>
              <mc:Fallback>
                <p:oleObj name="公式" r:id="rId3" imgW="2349500" imgH="749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557338"/>
                        <a:ext cx="5994400" cy="190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94500" name="Object 4"/>
          <p:cNvGraphicFramePr>
            <a:graphicFrameLocks noChangeAspect="1"/>
          </p:cNvGraphicFramePr>
          <p:nvPr/>
        </p:nvGraphicFramePr>
        <p:xfrm>
          <a:off x="6804025" y="3573463"/>
          <a:ext cx="1749425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5" name="公式" r:id="rId5" imgW="685800" imgH="711200" progId="Equation.3">
                  <p:embed/>
                </p:oleObj>
              </mc:Choice>
              <mc:Fallback>
                <p:oleObj name="公式" r:id="rId5" imgW="6858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3573463"/>
                        <a:ext cx="1749425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1" name="Rectangle 5"/>
          <p:cNvSpPr>
            <a:spLocks noChangeArrowheads="1"/>
          </p:cNvSpPr>
          <p:nvPr/>
        </p:nvSpPr>
        <p:spPr bwMode="auto">
          <a:xfrm>
            <a:off x="6804025" y="1700213"/>
            <a:ext cx="504825" cy="1728787"/>
          </a:xfrm>
          <a:prstGeom prst="rect">
            <a:avLst/>
          </a:prstGeom>
          <a:solidFill>
            <a:srgbClr val="FF0000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34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7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4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994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994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44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9944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21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44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692150"/>
            <a:ext cx="8229600" cy="557688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     特征子空间              根子空间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baseline="-30000" smtClean="0">
                <a:latin typeface="Times New Roman" pitchFamily="18" charset="0"/>
              </a:rPr>
              <a:t>             </a:t>
            </a:r>
            <a:r>
              <a:rPr lang="en-US" altLang="zh-CN" b="1" smtClean="0">
                <a:latin typeface="Times New Roman" pitchFamily="18" charset="0"/>
              </a:rPr>
              <a:t>Ker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sym typeface="Symbol" pitchFamily="18" charset="2"/>
              </a:rPr>
              <a:t>I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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W</a:t>
            </a:r>
            <a:r>
              <a:rPr lang="en-US" altLang="zh-CN" b="1" baseline="-30000" smtClean="0">
                <a:latin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</a:rPr>
              <a:t>=</a:t>
            </a:r>
            <a:r>
              <a:rPr lang="en-US" altLang="zh-CN" b="1" baseline="-30000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Ker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sym typeface="Symbol" pitchFamily="18" charset="2"/>
              </a:rPr>
              <a:t>I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2 </a:t>
            </a: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&lt;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&gt;    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&lt; 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&gt;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5994499" name="Object 3"/>
          <p:cNvGraphicFramePr>
            <a:graphicFrameLocks noChangeAspect="1"/>
          </p:cNvGraphicFramePr>
          <p:nvPr/>
        </p:nvGraphicFramePr>
        <p:xfrm>
          <a:off x="1692275" y="3141663"/>
          <a:ext cx="4984750" cy="127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28" name="公式" r:id="rId3" imgW="1790700" imgH="457200" progId="Equation.3">
                  <p:embed/>
                </p:oleObj>
              </mc:Choice>
              <mc:Fallback>
                <p:oleObj name="公式" r:id="rId3" imgW="17907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141663"/>
                        <a:ext cx="4984750" cy="127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44" name="Rectangle 4"/>
          <p:cNvSpPr>
            <a:spLocks noChangeArrowheads="1"/>
          </p:cNvSpPr>
          <p:nvPr/>
        </p:nvSpPr>
        <p:spPr bwMode="auto">
          <a:xfrm>
            <a:off x="5724525" y="4581525"/>
            <a:ext cx="1223963" cy="1223963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4581525"/>
          <a:ext cx="6646862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29" name="公式" r:id="rId5" imgW="2387600" imgH="711200" progId="Equation.3">
                  <p:embed/>
                </p:oleObj>
              </mc:Choice>
              <mc:Fallback>
                <p:oleObj name="公式" r:id="rId5" imgW="23876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581525"/>
                        <a:ext cx="6646862" cy="197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412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4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94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68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4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994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994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94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44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692150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在新基底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smtClean="0">
                <a:latin typeface="Times New Roman" pitchFamily="18" charset="0"/>
              </a:rPr>
              <a:t> = 6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+ 3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下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369668" name="Rectangle 4"/>
          <p:cNvSpPr>
            <a:spLocks noChangeArrowheads="1"/>
          </p:cNvSpPr>
          <p:nvPr/>
        </p:nvSpPr>
        <p:spPr bwMode="auto">
          <a:xfrm>
            <a:off x="6011863" y="3284538"/>
            <a:ext cx="1223962" cy="1223962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369670" name="Rectangle 6"/>
          <p:cNvSpPr>
            <a:spLocks noChangeArrowheads="1"/>
          </p:cNvSpPr>
          <p:nvPr/>
        </p:nvSpPr>
        <p:spPr bwMode="auto">
          <a:xfrm>
            <a:off x="5435600" y="2636838"/>
            <a:ext cx="576263" cy="647700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997575" name="Rectangle 7"/>
          <p:cNvSpPr>
            <a:spLocks noChangeArrowheads="1"/>
          </p:cNvSpPr>
          <p:nvPr/>
        </p:nvSpPr>
        <p:spPr bwMode="auto">
          <a:xfrm>
            <a:off x="5940425" y="1628775"/>
            <a:ext cx="2881313" cy="579438"/>
          </a:xfrm>
          <a:prstGeom prst="rect">
            <a:avLst/>
          </a:prstGeom>
          <a:solidFill>
            <a:srgbClr val="FFCC99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mtClean="0">
                <a:solidFill>
                  <a:srgbClr val="000000"/>
                </a:solidFill>
              </a:rPr>
              <a:t>A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 |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</a:rPr>
              <a:t>W</a:t>
            </a:r>
            <a:r>
              <a:rPr kumimoji="0" lang="en-US" altLang="zh-CN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kumimoji="0" lang="zh-CN" altLang="en-US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的矩阵</a:t>
            </a:r>
          </a:p>
        </p:txBody>
      </p:sp>
      <p:cxnSp>
        <p:nvCxnSpPr>
          <p:cNvPr id="5997577" name="AutoShape 9"/>
          <p:cNvCxnSpPr>
            <a:cxnSpLocks noChangeShapeType="1"/>
            <a:stCxn id="5997575" idx="2"/>
            <a:endCxn id="369670" idx="3"/>
          </p:cNvCxnSpPr>
          <p:nvPr/>
        </p:nvCxnSpPr>
        <p:spPr bwMode="auto">
          <a:xfrm rot="5400000">
            <a:off x="6320631" y="1899445"/>
            <a:ext cx="752475" cy="1370012"/>
          </a:xfrm>
          <a:prstGeom prst="curvedConnector2">
            <a:avLst/>
          </a:prstGeom>
          <a:noFill/>
          <a:ln w="47625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97574" name="Rectangle 6"/>
          <p:cNvSpPr>
            <a:spLocks noChangeArrowheads="1"/>
          </p:cNvSpPr>
          <p:nvPr/>
        </p:nvSpPr>
        <p:spPr bwMode="auto">
          <a:xfrm>
            <a:off x="468313" y="5373688"/>
            <a:ext cx="4824412" cy="579437"/>
          </a:xfrm>
          <a:prstGeom prst="rect">
            <a:avLst/>
          </a:prstGeom>
          <a:solidFill>
            <a:srgbClr val="FFCC99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mtClean="0">
                <a:solidFill>
                  <a:srgbClr val="000000"/>
                </a:solidFill>
              </a:rPr>
              <a:t>A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 |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</a:rPr>
              <a:t>W</a:t>
            </a:r>
            <a:r>
              <a:rPr kumimoji="0" lang="en-US" altLang="zh-CN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kumimoji="0" lang="zh-CN" altLang="en-US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在 </a:t>
            </a:r>
            <a:r>
              <a:rPr kumimoji="0" lang="zh-CN" altLang="en-US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kumimoji="0" lang="en-US" altLang="zh-CN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,</a:t>
            </a:r>
            <a:r>
              <a:rPr kumimoji="0" lang="en-US" altLang="zh-CN" i="1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kumimoji="0" lang="en-US" altLang="zh-CN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kumimoji="0" lang="zh-CN" altLang="en-US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下的矩阵</a:t>
            </a:r>
          </a:p>
        </p:txBody>
      </p:sp>
      <p:cxnSp>
        <p:nvCxnSpPr>
          <p:cNvPr id="5997576" name="AutoShape 8"/>
          <p:cNvCxnSpPr>
            <a:cxnSpLocks noChangeShapeType="1"/>
            <a:stCxn id="5997574" idx="3"/>
            <a:endCxn id="369668" idx="2"/>
          </p:cNvCxnSpPr>
          <p:nvPr/>
        </p:nvCxnSpPr>
        <p:spPr bwMode="auto">
          <a:xfrm flipV="1">
            <a:off x="5292725" y="4508500"/>
            <a:ext cx="1331913" cy="1155700"/>
          </a:xfrm>
          <a:prstGeom prst="curvedConnector2">
            <a:avLst/>
          </a:prstGeom>
          <a:noFill/>
          <a:ln w="47625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5994499" name="Object 3"/>
          <p:cNvGraphicFramePr>
            <a:graphicFrameLocks noChangeAspect="1"/>
          </p:cNvGraphicFramePr>
          <p:nvPr/>
        </p:nvGraphicFramePr>
        <p:xfrm>
          <a:off x="755650" y="2636838"/>
          <a:ext cx="6610350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341" name="公式" r:id="rId3" imgW="2374900" imgH="711200" progId="Equation.3">
                  <p:embed/>
                </p:oleObj>
              </mc:Choice>
              <mc:Fallback>
                <p:oleObj name="公式" r:id="rId3" imgW="2374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636838"/>
                        <a:ext cx="6610350" cy="197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236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4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94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97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97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5997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69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97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97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997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69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668" grpId="0" animBg="1"/>
      <p:bldP spid="369670" grpId="0" animBg="1"/>
      <p:bldP spid="5997575" grpId="0" animBg="1"/>
      <p:bldP spid="5997574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24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33375"/>
            <a:ext cx="8229600" cy="6048375"/>
          </a:xfrm>
          <a:solidFill>
            <a:srgbClr val="92D050"/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例 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/>
              <a:t>A </a:t>
            </a:r>
            <a:r>
              <a:rPr lang="zh-CN" altLang="en-US" b="1" dirty="0" smtClean="0"/>
              <a:t>是空间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上的线性变换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的特征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</a:t>
            </a:r>
            <a:r>
              <a:rPr lang="zh-CN" altLang="en-US" b="1" dirty="0" smtClean="0">
                <a:latin typeface="Times New Roman" pitchFamily="18" charset="0"/>
              </a:rPr>
              <a:t>多项式为 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dirty="0" smtClean="0">
                <a:latin typeface="Times New Roman" pitchFamily="18" charset="0"/>
              </a:rPr>
              <a:t>) =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x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2 )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x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1 )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/>
              <a:t>    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的根子空间的分解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V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= </a:t>
            </a:r>
            <a:r>
              <a:rPr lang="en-US" altLang="zh-CN" b="1" dirty="0" smtClean="0">
                <a:latin typeface="Times New Roman" pitchFamily="18" charset="0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 W</a:t>
            </a:r>
            <a:r>
              <a:rPr lang="en-US" altLang="zh-CN" b="1" baseline="-30000" dirty="0" smtClean="0"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= </a:t>
            </a:r>
            <a:r>
              <a:rPr lang="en-US" altLang="zh-CN" b="1" dirty="0" smtClean="0">
                <a:latin typeface="Times New Roman" pitchFamily="18" charset="0"/>
              </a:rPr>
              <a:t>Ker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2 </a:t>
            </a:r>
            <a:r>
              <a:rPr lang="en-US" altLang="zh-CN" b="1" dirty="0" smtClean="0">
                <a:sym typeface="Symbol" pitchFamily="18" charset="2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dirty="0" smtClean="0">
                <a:latin typeface="Times New Roman" pitchFamily="18" charset="0"/>
              </a:rPr>
              <a:t> Ker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sym typeface="Symbol" pitchFamily="18" charset="2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)</a:t>
            </a:r>
            <a:r>
              <a:rPr lang="en-US" altLang="zh-CN" sz="36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    3)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求沿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1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向 </a:t>
            </a:r>
            <a:r>
              <a:rPr lang="en-US" altLang="zh-CN" b="1" dirty="0" smtClean="0">
                <a:latin typeface="Times New Roman" pitchFamily="18" charset="0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2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的投影变换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;</a:t>
            </a:r>
            <a:r>
              <a:rPr lang="en-US" altLang="zh-CN" b="1" dirty="0" smtClean="0"/>
              <a:t>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    4) </a:t>
            </a:r>
            <a:r>
              <a:rPr lang="zh-CN" altLang="en-US" b="1" dirty="0" smtClean="0"/>
              <a:t>求所有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-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子空间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591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24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924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692150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3)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由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dirty="0" smtClean="0"/>
              <a:t>A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/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(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2</a:t>
            </a:r>
            <a:r>
              <a:rPr lang="en-US" altLang="zh-CN" b="1" dirty="0" smtClean="0"/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</a:t>
            </a:r>
            <a:r>
              <a:rPr lang="en-US" altLang="zh-CN" b="1" dirty="0" smtClean="0">
                <a:latin typeface="Times New Roman" pitchFamily="18" charset="0"/>
              </a:rPr>
              <a:t>  =</a:t>
            </a:r>
            <a:r>
              <a:rPr lang="en-US" altLang="zh-CN" b="1" baseline="-30000" dirty="0" smtClean="0">
                <a:latin typeface="Times New Roman" pitchFamily="18" charset="0"/>
              </a:rPr>
              <a:t>  </a:t>
            </a:r>
            <a:r>
              <a:rPr lang="en-US" altLang="zh-CN" b="1" dirty="0" smtClean="0"/>
              <a:t>I </a:t>
            </a:r>
            <a:endParaRPr lang="en-US" altLang="zh-CN" b="1" dirty="0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  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记            </a:t>
            </a:r>
            <a:r>
              <a:rPr lang="en-US" altLang="zh-CN" b="1" dirty="0" smtClean="0"/>
              <a:t>P</a:t>
            </a:r>
            <a:r>
              <a:rPr lang="en-US" altLang="zh-CN" b="1" baseline="-30000" dirty="0" smtClean="0">
                <a:latin typeface="Times New Roman" pitchFamily="18" charset="0"/>
              </a:rPr>
              <a:t>1</a:t>
            </a:r>
            <a:r>
              <a:rPr lang="en-US" altLang="zh-CN" b="1" dirty="0" smtClean="0"/>
              <a:t>                    P</a:t>
            </a:r>
            <a:r>
              <a:rPr lang="en-US" altLang="zh-CN" b="1" baseline="-30000" dirty="0" smtClean="0">
                <a:latin typeface="Times New Roman" pitchFamily="18" charset="0"/>
              </a:rPr>
              <a:t>2</a:t>
            </a:r>
            <a:endParaRPr lang="en-US" altLang="zh-CN" b="1" dirty="0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则  </a:t>
            </a:r>
            <a:r>
              <a:rPr lang="en-US" altLang="zh-CN" b="1" dirty="0" smtClean="0"/>
              <a:t>P</a:t>
            </a:r>
            <a:r>
              <a:rPr lang="en-US" altLang="zh-CN" b="1" baseline="-30000" dirty="0" smtClean="0"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=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( </a:t>
            </a:r>
            <a:r>
              <a:rPr lang="en-US" altLang="zh-CN" b="1" dirty="0" smtClean="0"/>
              <a:t>A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/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= </a:t>
            </a:r>
            <a:r>
              <a:rPr lang="en-US" altLang="zh-CN" b="1" dirty="0" smtClean="0"/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/>
              <a:t>A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2</a:t>
            </a:r>
            <a:r>
              <a:rPr lang="en-US" altLang="zh-CN" b="1" dirty="0" smtClean="0"/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 </a:t>
            </a:r>
            <a:r>
              <a:rPr lang="zh-CN" altLang="en-US" b="1" dirty="0" smtClean="0">
                <a:latin typeface="Times New Roman" pitchFamily="18" charset="0"/>
              </a:rPr>
              <a:t>是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沿 </a:t>
            </a:r>
            <a:endParaRPr lang="en-US" altLang="zh-CN" b="1" dirty="0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=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Ker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sym typeface="Symbol" pitchFamily="18" charset="2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)</a:t>
            </a:r>
            <a:r>
              <a:rPr lang="en-US" altLang="zh-CN" sz="3600" b="1" baseline="30000" dirty="0" smtClean="0">
                <a:latin typeface="Times New Roman" pitchFamily="18" charset="0"/>
                <a:cs typeface="Times New Roman" pitchFamily="18" charset="0"/>
              </a:rPr>
              <a:t>2  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向  </a:t>
            </a:r>
            <a:r>
              <a:rPr lang="en-US" altLang="zh-CN" b="1" dirty="0" smtClean="0">
                <a:latin typeface="Times New Roman" pitchFamily="18" charset="0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=</a:t>
            </a:r>
            <a:r>
              <a:rPr lang="en-US" altLang="zh-CN" b="1" baseline="-30000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Ker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2 </a:t>
            </a:r>
            <a:r>
              <a:rPr lang="en-US" altLang="zh-CN" b="1" dirty="0" smtClean="0">
                <a:sym typeface="Symbol" pitchFamily="18" charset="2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 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所做的投影变换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;</a:t>
            </a: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</a:t>
            </a:r>
            <a:r>
              <a:rPr lang="zh-CN" altLang="en-US" b="1" dirty="0" smtClean="0">
                <a:latin typeface="Times New Roman" pitchFamily="18" charset="0"/>
              </a:rPr>
              <a:t>类似地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en-US" altLang="zh-CN" b="1" dirty="0" smtClean="0"/>
              <a:t>P</a:t>
            </a:r>
            <a:r>
              <a:rPr lang="en-US" altLang="zh-CN" b="1" baseline="-30000" dirty="0" smtClean="0">
                <a:latin typeface="Times New Roman" pitchFamily="18" charset="0"/>
              </a:rPr>
              <a:t>2 </a:t>
            </a:r>
            <a:r>
              <a:rPr lang="zh-CN" altLang="en-US" b="1" dirty="0" smtClean="0">
                <a:latin typeface="Times New Roman" pitchFamily="18" charset="0"/>
              </a:rPr>
              <a:t>是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沿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向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2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做的投影变换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.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3" name="AutoShape 7"/>
          <p:cNvSpPr>
            <a:spLocks/>
          </p:cNvSpPr>
          <p:nvPr/>
        </p:nvSpPr>
        <p:spPr bwMode="auto">
          <a:xfrm rot="-5400000">
            <a:off x="2736057" y="1016794"/>
            <a:ext cx="215900" cy="1150937"/>
          </a:xfrm>
          <a:prstGeom prst="leftBrace">
            <a:avLst>
              <a:gd name="adj1" fmla="val 54321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" name="AutoShape 7"/>
          <p:cNvSpPr>
            <a:spLocks/>
          </p:cNvSpPr>
          <p:nvPr/>
        </p:nvSpPr>
        <p:spPr bwMode="auto">
          <a:xfrm rot="-5400000">
            <a:off x="5291931" y="188119"/>
            <a:ext cx="287338" cy="2736850"/>
          </a:xfrm>
          <a:prstGeom prst="leftBrace">
            <a:avLst>
              <a:gd name="adj1" fmla="val 54503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81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761037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定理</a:t>
            </a:r>
            <a:r>
              <a:rPr lang="en-US" altLang="zh-CN" sz="3600" b="1" dirty="0" smtClean="0">
                <a:latin typeface="Times New Roman" pitchFamily="18" charset="0"/>
              </a:rPr>
              <a:t>: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设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V = W</a:t>
            </a:r>
            <a:r>
              <a:rPr lang="en-US" altLang="zh-CN" b="1" baseline="-30000" dirty="0" smtClean="0"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 … 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err="1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sz="3600" b="1" baseline="-30000" dirty="0" err="1" smtClean="0">
                <a:latin typeface="Times New Roman" pitchFamily="18" charset="0"/>
              </a:rPr>
              <a:t>s</a:t>
            </a:r>
            <a:r>
              <a:rPr lang="en-US" altLang="zh-CN" sz="3600" b="1" baseline="-30000" dirty="0" smtClean="0">
                <a:latin typeface="Times New Roman" pitchFamily="18" charset="0"/>
              </a:rPr>
              <a:t> 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是线性空间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V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关于线性变换  </a:t>
            </a:r>
            <a:r>
              <a:rPr lang="en-US" altLang="zh-CN" b="1" dirty="0" smtClean="0"/>
              <a:t>A</a:t>
            </a:r>
            <a:r>
              <a:rPr lang="en-US" altLang="zh-CN" b="1" i="1" dirty="0" smtClean="0"/>
              <a:t>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的根子空间分解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.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证明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: 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对于任意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-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子空间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W, 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都有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    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W =  ( W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 W</a:t>
            </a:r>
            <a:r>
              <a:rPr lang="en-US" altLang="zh-CN" b="1" baseline="-30000" dirty="0" smtClean="0"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b="1" baseline="-30000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</a:t>
            </a:r>
            <a:r>
              <a:rPr lang="en-US" altLang="zh-CN" b="1" baseline="-30000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( W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 </a:t>
            </a:r>
            <a:r>
              <a:rPr lang="en-US" altLang="zh-CN" b="1" dirty="0" err="1" smtClean="0">
                <a:latin typeface="Times New Roman" pitchFamily="18" charset="0"/>
                <a:sym typeface="Symbol" pitchFamily="18" charset="2"/>
              </a:rPr>
              <a:t>W</a:t>
            </a:r>
            <a:r>
              <a:rPr lang="en-US" altLang="zh-CN" sz="3600" b="1" baseline="-30000" dirty="0" err="1" smtClean="0">
                <a:latin typeface="Times New Roman" pitchFamily="18" charset="0"/>
              </a:rPr>
              <a:t>s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74323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08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证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/>
              <a:t>P</a:t>
            </a:r>
            <a:r>
              <a:rPr lang="en-US" altLang="zh-CN" b="1" baseline="-30000" dirty="0" smtClean="0">
                <a:latin typeface="Times New Roman" pitchFamily="18" charset="0"/>
              </a:rPr>
              <a:t>i </a:t>
            </a:r>
            <a:r>
              <a:rPr lang="zh-CN" altLang="en-US" b="1" dirty="0" smtClean="0">
                <a:latin typeface="Times New Roman" pitchFamily="18" charset="0"/>
              </a:rPr>
              <a:t>是沿其余根子空间的和向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i </a:t>
            </a:r>
            <a:r>
              <a:rPr lang="zh-CN" altLang="en-US" b="1" dirty="0" smtClean="0">
                <a:latin typeface="Times New Roman" pitchFamily="18" charset="0"/>
              </a:rPr>
              <a:t>所做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的投影变换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  <a:r>
              <a:rPr lang="zh-CN" altLang="en-US" b="1" dirty="0" smtClean="0">
                <a:latin typeface="Times New Roman" pitchFamily="18" charset="0"/>
              </a:rPr>
              <a:t>则 </a:t>
            </a:r>
            <a:r>
              <a:rPr lang="en-US" altLang="zh-CN" b="1" dirty="0" smtClean="0"/>
              <a:t>P</a:t>
            </a:r>
            <a:r>
              <a:rPr lang="en-US" altLang="zh-CN" b="1" baseline="-30000" dirty="0" smtClean="0">
                <a:latin typeface="Times New Roman" pitchFamily="18" charset="0"/>
              </a:rPr>
              <a:t>i </a:t>
            </a:r>
            <a:r>
              <a:rPr lang="zh-CN" altLang="en-US" b="1" dirty="0" smtClean="0">
                <a:latin typeface="Times New Roman" pitchFamily="18" charset="0"/>
              </a:rPr>
              <a:t>可写成 </a:t>
            </a:r>
            <a:r>
              <a:rPr lang="en-US" altLang="zh-CN" b="1" dirty="0" smtClean="0"/>
              <a:t>A </a:t>
            </a:r>
            <a:r>
              <a:rPr lang="zh-CN" altLang="en-US" b="1" dirty="0" smtClean="0">
                <a:latin typeface="Times New Roman" pitchFamily="18" charset="0"/>
              </a:rPr>
              <a:t>的多项式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特别地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也是 </a:t>
            </a:r>
            <a:r>
              <a:rPr lang="en-US" altLang="zh-CN" b="1" dirty="0" smtClean="0"/>
              <a:t>P</a:t>
            </a:r>
            <a:r>
              <a:rPr lang="en-US" altLang="zh-CN" b="1" baseline="-30000" dirty="0" smtClean="0">
                <a:latin typeface="Times New Roman" pitchFamily="18" charset="0"/>
              </a:rPr>
              <a:t>i  </a:t>
            </a:r>
            <a:r>
              <a:rPr lang="zh-CN" altLang="en-US" b="1" dirty="0" smtClean="0">
                <a:latin typeface="Times New Roman" pitchFamily="18" charset="0"/>
              </a:rPr>
              <a:t>的不变子空间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/>
              <a:t>  </a:t>
            </a:r>
            <a:r>
              <a:rPr lang="zh-CN" altLang="en-US" b="1" dirty="0" smtClean="0"/>
              <a:t>于是</a:t>
            </a:r>
            <a:r>
              <a:rPr lang="en-US" altLang="zh-CN" b="1" dirty="0" smtClean="0">
                <a:latin typeface="Times New Roman" pitchFamily="18" charset="0"/>
              </a:rPr>
              <a:t>,</a:t>
            </a:r>
            <a:r>
              <a:rPr lang="en-US" altLang="zh-CN" b="1" dirty="0" smtClean="0"/>
              <a:t>   </a:t>
            </a:r>
            <a:r>
              <a:rPr lang="zh-CN" altLang="en-US" b="1" dirty="0" smtClean="0"/>
              <a:t>对任意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zh-CN" altLang="en-US" b="1" dirty="0" smtClean="0"/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zh-CN" altLang="en-US" b="1" dirty="0" smtClean="0"/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W , 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有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        </a:t>
            </a:r>
            <a:r>
              <a:rPr lang="en-US" altLang="zh-CN" b="1" dirty="0" smtClean="0">
                <a:latin typeface="Times New Roman" pitchFamily="18" charset="0"/>
              </a:rPr>
              <a:t>=  </a:t>
            </a:r>
            <a:r>
              <a:rPr lang="en-US" altLang="zh-CN" b="1" dirty="0" smtClean="0"/>
              <a:t>P</a:t>
            </a:r>
            <a:r>
              <a:rPr lang="en-US" altLang="zh-CN" b="1" baseline="-30000" dirty="0" smtClean="0"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+</a:t>
            </a:r>
            <a:r>
              <a:rPr lang="en-US" altLang="zh-CN" b="1" baseline="-30000" dirty="0" smtClean="0">
                <a:latin typeface="Times New Roman" pitchFamily="18" charset="0"/>
              </a:rPr>
              <a:t>  </a:t>
            </a:r>
            <a:r>
              <a:rPr lang="en-US" altLang="zh-CN" b="1" dirty="0" smtClean="0"/>
              <a:t>P</a:t>
            </a:r>
            <a:r>
              <a:rPr lang="en-US" altLang="zh-CN" b="1" baseline="-30000" dirty="0" smtClean="0"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+ … +  </a:t>
            </a:r>
            <a:r>
              <a:rPr lang="en-US" altLang="zh-CN" b="1" dirty="0" smtClean="0"/>
              <a:t>P</a:t>
            </a:r>
            <a:r>
              <a:rPr lang="en-US" altLang="zh-CN" b="1" baseline="-30000" dirty="0" smtClean="0"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,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其中  </a:t>
            </a:r>
            <a:r>
              <a:rPr lang="en-US" altLang="zh-CN" b="1" dirty="0" smtClean="0"/>
              <a:t>P</a:t>
            </a:r>
            <a:r>
              <a:rPr lang="en-US" altLang="zh-CN" b="1" baseline="-30000" dirty="0" smtClean="0">
                <a:latin typeface="Times New Roman" pitchFamily="18" charset="0"/>
              </a:rPr>
              <a:t>i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i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W .  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于是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     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W =  ( W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 W</a:t>
            </a:r>
            <a:r>
              <a:rPr lang="en-US" altLang="zh-CN" b="1" baseline="-30000" dirty="0" smtClean="0"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b="1" baseline="-30000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+</a:t>
            </a:r>
            <a:r>
              <a:rPr lang="en-US" altLang="zh-CN" b="1" baseline="-30000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( W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 </a:t>
            </a:r>
            <a:r>
              <a:rPr lang="en-US" altLang="zh-CN" b="1" dirty="0" err="1" smtClean="0">
                <a:latin typeface="Times New Roman" pitchFamily="18" charset="0"/>
                <a:sym typeface="Symbol" pitchFamily="18" charset="2"/>
              </a:rPr>
              <a:t>W</a:t>
            </a:r>
            <a:r>
              <a:rPr lang="en-US" altLang="zh-CN" sz="3600" b="1" baseline="-30000" dirty="0" err="1" smtClean="0">
                <a:latin typeface="Times New Roman" pitchFamily="18" charset="0"/>
              </a:rPr>
              <a:t>s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) .</a:t>
            </a:r>
          </a:p>
        </p:txBody>
      </p:sp>
    </p:spTree>
    <p:extLst>
      <p:ext uri="{BB962C8B-B14F-4D97-AF65-F5344CB8AC3E}">
        <p14:creationId xmlns:p14="http://schemas.microsoft.com/office/powerpoint/2010/main" val="388455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0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20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0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820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0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820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0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820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0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820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189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最后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由于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</a:t>
            </a:r>
            <a:r>
              <a:rPr lang="en-US" altLang="zh-CN" b="1" baseline="-30000" dirty="0" smtClean="0">
                <a:latin typeface="Times New Roman" pitchFamily="18" charset="0"/>
              </a:rPr>
              <a:t>  </a:t>
            </a:r>
            <a:r>
              <a:rPr lang="en-US" altLang="zh-CN" b="1" dirty="0" err="1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sz="3600" b="1" baseline="-30000" dirty="0" err="1" smtClean="0">
                <a:latin typeface="Times New Roman" pitchFamily="18" charset="0"/>
              </a:rPr>
              <a:t>s</a:t>
            </a:r>
            <a:r>
              <a:rPr lang="en-US" altLang="zh-CN" sz="3600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/>
              <a:t>是直和</a:t>
            </a:r>
            <a:r>
              <a:rPr lang="en-US" altLang="zh-CN" b="1" dirty="0" smtClean="0">
                <a:latin typeface="Times New Roman" pitchFamily="18" charset="0"/>
              </a:rPr>
              <a:t>,</a:t>
            </a:r>
            <a:r>
              <a:rPr lang="en-US" altLang="zh-CN" b="1" dirty="0" smtClean="0"/>
              <a:t> 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 子空间的和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( W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 W</a:t>
            </a:r>
            <a:r>
              <a:rPr lang="en-US" altLang="zh-CN" b="1" baseline="-30000" dirty="0" smtClean="0"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b="1" baseline="-30000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+</a:t>
            </a:r>
            <a:r>
              <a:rPr lang="en-US" altLang="zh-CN" b="1" baseline="-30000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( W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 </a:t>
            </a:r>
            <a:r>
              <a:rPr lang="en-US" altLang="zh-CN" b="1" dirty="0" err="1" smtClean="0">
                <a:latin typeface="Times New Roman" pitchFamily="18" charset="0"/>
                <a:sym typeface="Symbol" pitchFamily="18" charset="2"/>
              </a:rPr>
              <a:t>W</a:t>
            </a:r>
            <a:r>
              <a:rPr lang="en-US" altLang="zh-CN" sz="3600" b="1" baseline="-30000" dirty="0" err="1" smtClean="0">
                <a:latin typeface="Times New Roman" pitchFamily="18" charset="0"/>
              </a:rPr>
              <a:t>s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)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 也必须是直和</a:t>
            </a:r>
            <a:endParaRPr lang="en-US" altLang="zh-CN" b="1" dirty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35000"/>
              </a:lnSpc>
              <a:buNone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    W </a:t>
            </a:r>
            <a:r>
              <a:rPr lang="en-US" altLang="zh-CN" b="1" dirty="0">
                <a:latin typeface="Times New Roman" pitchFamily="18" charset="0"/>
                <a:sym typeface="Euclid Math One" pitchFamily="18" charset="2"/>
              </a:rPr>
              <a:t>=  ( W</a:t>
            </a:r>
            <a:r>
              <a:rPr lang="en-US" altLang="zh-CN" b="1" baseline="-30000" dirty="0">
                <a:latin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 W</a:t>
            </a:r>
            <a:r>
              <a:rPr lang="en-US" altLang="zh-CN" b="1" baseline="-30000" dirty="0">
                <a:latin typeface="Times New Roman" pitchFamily="18" charset="0"/>
              </a:rPr>
              <a:t>1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b="1" baseline="-30000" dirty="0">
                <a:latin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… </a:t>
            </a:r>
            <a:r>
              <a:rPr lang="en-US" altLang="zh-CN" b="1" baseline="-30000" dirty="0" smtClean="0">
                <a:latin typeface="Times New Roman" pitchFamily="18" charset="0"/>
              </a:rPr>
              <a:t>  </a:t>
            </a:r>
            <a:r>
              <a:rPr lang="en-US" altLang="zh-CN" b="1" dirty="0">
                <a:latin typeface="Times New Roman" pitchFamily="18" charset="0"/>
                <a:sym typeface="Euclid Math One" pitchFamily="18" charset="2"/>
              </a:rPr>
              <a:t>( W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 </a:t>
            </a:r>
            <a:r>
              <a:rPr lang="en-US" altLang="zh-CN" b="1" dirty="0" err="1">
                <a:latin typeface="Times New Roman" pitchFamily="18" charset="0"/>
                <a:sym typeface="Symbol" pitchFamily="18" charset="2"/>
              </a:rPr>
              <a:t>W</a:t>
            </a:r>
            <a:r>
              <a:rPr lang="en-US" altLang="zh-CN" sz="3600" b="1" baseline="-30000" dirty="0" err="1">
                <a:latin typeface="Times New Roman" pitchFamily="18" charset="0"/>
              </a:rPr>
              <a:t>s</a:t>
            </a:r>
            <a:r>
              <a:rPr lang="en-US" altLang="zh-CN" b="1" baseline="-30000" dirty="0">
                <a:latin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  <a:sym typeface="Euclid Math One" pitchFamily="18" charset="2"/>
              </a:rPr>
              <a:t>) .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____________________________________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  V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的 </a:t>
            </a:r>
            <a:r>
              <a:rPr lang="en-US" altLang="zh-CN" b="1" dirty="0" smtClean="0">
                <a:sym typeface="Euclid Math One" pitchFamily="18" charset="2"/>
              </a:rPr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-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不变子空间的计算可归结为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 根子空间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W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中 </a:t>
            </a:r>
            <a:r>
              <a:rPr lang="en-US" altLang="zh-CN" b="1" dirty="0" smtClean="0">
                <a:sym typeface="Euclid Math One" pitchFamily="18" charset="2"/>
              </a:rPr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-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不变子空间的计算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…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  <a:sym typeface="Euclid Math One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791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1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21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1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821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692150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4)  </a:t>
            </a:r>
            <a:r>
              <a:rPr lang="en-US" altLang="zh-CN" b="1" dirty="0" smtClean="0">
                <a:latin typeface="Times New Roman" pitchFamily="18" charset="0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=</a:t>
            </a:r>
            <a:r>
              <a:rPr lang="en-US" altLang="zh-CN" b="1" baseline="-30000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Ker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2 </a:t>
            </a:r>
            <a:r>
              <a:rPr lang="en-US" altLang="zh-CN" b="1" dirty="0" smtClean="0">
                <a:sym typeface="Symbol" pitchFamily="18" charset="2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r>
              <a:rPr lang="zh-CN" altLang="en-US" b="1" dirty="0" smtClean="0">
                <a:latin typeface="Times New Roman" pitchFamily="18" charset="0"/>
              </a:rPr>
              <a:t>中的 </a:t>
            </a:r>
            <a:r>
              <a:rPr lang="en-US" altLang="zh-CN" b="1" dirty="0" smtClean="0">
                <a:sym typeface="Euclid Math One" pitchFamily="18" charset="2"/>
              </a:rPr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-</a:t>
            </a:r>
            <a:r>
              <a:rPr lang="zh-CN" altLang="en-US" b="1" dirty="0" smtClean="0">
                <a:latin typeface="Times New Roman" pitchFamily="18" charset="0"/>
              </a:rPr>
              <a:t>不变子空间有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  </a:t>
            </a:r>
            <a:r>
              <a:rPr lang="en-US" altLang="zh-CN" b="1" dirty="0" smtClean="0">
                <a:latin typeface="Times New Roman" pitchFamily="18" charset="0"/>
              </a:rPr>
              <a:t>{ 0 },  W</a:t>
            </a:r>
            <a:r>
              <a:rPr lang="en-US" altLang="zh-CN" b="1" baseline="-30000" dirty="0" smtClean="0"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=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&lt;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</a:rPr>
              <a:t> &gt; ;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W</a:t>
            </a:r>
            <a:r>
              <a:rPr lang="en-US" altLang="zh-CN" b="1" baseline="-30000" dirty="0" smtClean="0"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=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Ker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sym typeface="Symbol" pitchFamily="18" charset="2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)</a:t>
            </a:r>
            <a:r>
              <a:rPr lang="en-US" altLang="zh-CN" sz="3600" b="1" baseline="30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zh-CN" altLang="en-US" b="1" dirty="0" smtClean="0">
                <a:latin typeface="Times New Roman" pitchFamily="18" charset="0"/>
              </a:rPr>
              <a:t>中的 </a:t>
            </a:r>
            <a:r>
              <a:rPr lang="en-US" altLang="zh-CN" b="1" dirty="0" smtClean="0">
                <a:sym typeface="Euclid Math One" pitchFamily="18" charset="2"/>
              </a:rPr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-</a:t>
            </a:r>
            <a:r>
              <a:rPr lang="zh-CN" altLang="en-US" b="1" dirty="0" smtClean="0">
                <a:latin typeface="Times New Roman" pitchFamily="18" charset="0"/>
              </a:rPr>
              <a:t>不变子空间有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       </a:t>
            </a:r>
            <a:r>
              <a:rPr lang="en-US" altLang="zh-CN" b="1" dirty="0" smtClean="0">
                <a:latin typeface="Times New Roman" pitchFamily="18" charset="0"/>
              </a:rPr>
              <a:t>{ 0 },   &lt;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&gt; ,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=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&lt;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,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&gt;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;</a:t>
            </a: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于是 </a:t>
            </a:r>
            <a:r>
              <a:rPr lang="en-US" altLang="zh-CN" b="1" dirty="0" smtClean="0">
                <a:latin typeface="Times New Roman" pitchFamily="18" charset="0"/>
              </a:rPr>
              <a:t>,  V </a:t>
            </a:r>
            <a:r>
              <a:rPr lang="zh-CN" altLang="en-US" b="1" dirty="0" smtClean="0">
                <a:latin typeface="Times New Roman" pitchFamily="18" charset="0"/>
              </a:rPr>
              <a:t>中的 </a:t>
            </a:r>
            <a:r>
              <a:rPr lang="en-US" altLang="zh-CN" b="1" dirty="0" smtClean="0">
                <a:sym typeface="Euclid Math One" pitchFamily="18" charset="2"/>
              </a:rPr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-</a:t>
            </a:r>
            <a:r>
              <a:rPr lang="zh-CN" altLang="en-US" b="1" dirty="0" smtClean="0">
                <a:latin typeface="Times New Roman" pitchFamily="18" charset="0"/>
              </a:rPr>
              <a:t>不变子空间有 </a:t>
            </a:r>
            <a:r>
              <a:rPr lang="en-US" altLang="zh-CN" b="1" dirty="0" smtClean="0">
                <a:latin typeface="Times New Roman" pitchFamily="18" charset="0"/>
              </a:rPr>
              <a:t>6 </a:t>
            </a:r>
            <a:r>
              <a:rPr lang="zh-CN" altLang="en-US" b="1" dirty="0" smtClean="0">
                <a:latin typeface="Times New Roman" pitchFamily="18" charset="0"/>
              </a:rPr>
              <a:t>个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{ 0 },  &lt;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&gt; ,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,   </a:t>
            </a:r>
            <a:r>
              <a:rPr lang="en-US" altLang="zh-CN" b="1" dirty="0" smtClean="0">
                <a:latin typeface="Times New Roman" pitchFamily="18" charset="0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,</a:t>
            </a:r>
            <a:r>
              <a:rPr lang="en-US" altLang="zh-CN" b="1" baseline="-30000" dirty="0" smtClean="0">
                <a:latin typeface="Times New Roman" pitchFamily="18" charset="0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&lt;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&gt; ,  V .</a:t>
            </a:r>
          </a:p>
        </p:txBody>
      </p:sp>
      <p:sp>
        <p:nvSpPr>
          <p:cNvPr id="375814" name="Rectangle 6"/>
          <p:cNvSpPr>
            <a:spLocks noChangeArrowheads="1"/>
          </p:cNvSpPr>
          <p:nvPr/>
        </p:nvSpPr>
        <p:spPr bwMode="auto">
          <a:xfrm>
            <a:off x="5580063" y="1412875"/>
            <a:ext cx="2952750" cy="946150"/>
          </a:xfrm>
          <a:prstGeom prst="rect">
            <a:avLst/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kumimoji="0" lang="zh-CN" altLang="en-US" sz="2800" smtClean="0">
                <a:solidFill>
                  <a:srgbClr val="000000"/>
                </a:solidFill>
                <a:latin typeface="Times New Roman" pitchFamily="18" charset="0"/>
              </a:rPr>
              <a:t>维 </a:t>
            </a:r>
            <a:r>
              <a:rPr kumimoji="0" lang="en-US" altLang="zh-CN" sz="2800" smtClean="0">
                <a:solidFill>
                  <a:srgbClr val="000000"/>
                </a:solidFill>
                <a:sym typeface="Euclid Math One" pitchFamily="18" charset="2"/>
              </a:rPr>
              <a:t>A</a:t>
            </a:r>
            <a:r>
              <a:rPr kumimoji="0" lang="en-US" altLang="zh-CN" sz="2800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 -</a:t>
            </a:r>
            <a:r>
              <a:rPr kumimoji="0" lang="zh-CN" altLang="en-US" sz="2800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子空间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都是特征子空间</a:t>
            </a:r>
          </a:p>
        </p:txBody>
      </p:sp>
      <p:cxnSp>
        <p:nvCxnSpPr>
          <p:cNvPr id="5997577" name="AutoShape 9"/>
          <p:cNvCxnSpPr>
            <a:cxnSpLocks noChangeShapeType="1"/>
            <a:stCxn id="375814" idx="2"/>
            <a:endCxn id="375816" idx="0"/>
          </p:cNvCxnSpPr>
          <p:nvPr/>
        </p:nvCxnSpPr>
        <p:spPr bwMode="auto">
          <a:xfrm rot="5400000">
            <a:off x="4523581" y="896144"/>
            <a:ext cx="1069975" cy="3995738"/>
          </a:xfrm>
          <a:prstGeom prst="curvedConnector3">
            <a:avLst>
              <a:gd name="adj1" fmla="val 78634"/>
            </a:avLst>
          </a:prstGeom>
          <a:noFill/>
          <a:ln w="47625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5816" name="Rectangle 8"/>
          <p:cNvSpPr>
            <a:spLocks noChangeArrowheads="1"/>
          </p:cNvSpPr>
          <p:nvPr/>
        </p:nvSpPr>
        <p:spPr bwMode="auto">
          <a:xfrm>
            <a:off x="2411413" y="3429000"/>
            <a:ext cx="1296987" cy="576263"/>
          </a:xfrm>
          <a:prstGeom prst="rect">
            <a:avLst/>
          </a:prstGeom>
          <a:solidFill>
            <a:srgbClr val="00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45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5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5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5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5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5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5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5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5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5997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58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58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5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5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5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5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5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5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14" grpId="0" animBg="1"/>
      <p:bldP spid="375816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altLang="zh-CN" b="1" smtClean="0"/>
              <a:t>            </a:t>
            </a:r>
            <a:r>
              <a:rPr lang="zh-CN" altLang="en-US" b="1" smtClean="0"/>
              <a:t>第九章 </a:t>
            </a:r>
            <a:r>
              <a:rPr lang="zh-CN" altLang="en-US" b="1" smtClean="0">
                <a:solidFill>
                  <a:schemeClr val="hlink"/>
                </a:solidFill>
                <a:latin typeface="Times New Roman" pitchFamily="18" charset="0"/>
              </a:rPr>
              <a:t>线性变换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467225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zh-CN" b="1" smtClean="0">
                <a:solidFill>
                  <a:srgbClr val="FFFF00"/>
                </a:solidFill>
                <a:latin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</a:rPr>
              <a:t>5  </a:t>
            </a:r>
            <a:r>
              <a:rPr lang="en-US" altLang="zh-CN" b="1" smtClean="0"/>
              <a:t>Hamilton-Cayley </a:t>
            </a:r>
            <a:r>
              <a:rPr lang="zh-CN" altLang="en-US" b="1" smtClean="0"/>
              <a:t>定理</a:t>
            </a:r>
            <a:endParaRPr lang="zh-CN" altLang="en-US" b="1" smtClean="0">
              <a:latin typeface="Times New Roman" pitchFamily="18" charset="0"/>
            </a:endParaRPr>
          </a:p>
          <a:p>
            <a:pPr marL="609600" indent="-609600" eaLnBrk="1" hangingPunct="1">
              <a:buFontTx/>
              <a:buNone/>
            </a:pPr>
            <a:r>
              <a:rPr lang="zh-CN" altLang="en-US" b="1" smtClean="0">
                <a:solidFill>
                  <a:srgbClr val="FFFF00"/>
                </a:solidFill>
                <a:latin typeface="Times New Roman" pitchFamily="18" charset="0"/>
              </a:rPr>
              <a:t>   </a:t>
            </a:r>
            <a:r>
              <a:rPr lang="en-US" altLang="zh-CN" b="1" smtClean="0">
                <a:solidFill>
                  <a:srgbClr val="FFFF00"/>
                </a:solidFill>
                <a:latin typeface="Times New Roman" pitchFamily="18" charset="0"/>
              </a:rPr>
              <a:t>6  </a:t>
            </a:r>
            <a:r>
              <a:rPr lang="zh-CN" altLang="en-US" b="1" smtClean="0">
                <a:solidFill>
                  <a:srgbClr val="FFFF00"/>
                </a:solidFill>
                <a:latin typeface="Times New Roman" pitchFamily="18" charset="0"/>
              </a:rPr>
              <a:t>最小多项式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</a:rPr>
              <a:t>7  </a:t>
            </a:r>
            <a:r>
              <a:rPr lang="zh-CN" altLang="en-US" b="1" smtClean="0">
                <a:latin typeface="Times New Roman" pitchFamily="18" charset="0"/>
              </a:rPr>
              <a:t>幂零变换的结构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</a:rPr>
              <a:t>8  Jordan </a:t>
            </a:r>
            <a:r>
              <a:rPr lang="zh-CN" altLang="en-US" b="1" smtClean="0">
                <a:latin typeface="Times New Roman" pitchFamily="18" charset="0"/>
              </a:rPr>
              <a:t>标准型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</a:rPr>
              <a:t>9  </a:t>
            </a:r>
            <a:r>
              <a:rPr lang="zh-CN" altLang="en-US" b="1" smtClean="0">
                <a:latin typeface="Times New Roman" pitchFamily="18" charset="0"/>
              </a:rPr>
              <a:t>对偶空间</a:t>
            </a:r>
          </a:p>
        </p:txBody>
      </p:sp>
    </p:spTree>
    <p:extLst>
      <p:ext uri="{BB962C8B-B14F-4D97-AF65-F5344CB8AC3E}">
        <p14:creationId xmlns:p14="http://schemas.microsoft.com/office/powerpoint/2010/main" val="174882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229600" cy="5360988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定理</a:t>
            </a:r>
            <a:r>
              <a:rPr lang="en-US" altLang="zh-CN" b="1" smtClean="0">
                <a:latin typeface="Times New Roman" pitchFamily="18" charset="0"/>
              </a:rPr>
              <a:t>:  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是有限维线性空间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的子集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以下条件中只要有两个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则第三个也成立 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</a:t>
            </a:r>
            <a:r>
              <a:rPr lang="en-US" altLang="zh-CN" b="1" smtClean="0">
                <a:latin typeface="Times New Roman" pitchFamily="18" charset="0"/>
              </a:rPr>
              <a:t>1)  S </a:t>
            </a:r>
            <a:r>
              <a:rPr lang="zh-CN" altLang="en-US" b="1" smtClean="0">
                <a:latin typeface="Times New Roman" pitchFamily="18" charset="0"/>
              </a:rPr>
              <a:t>线性无关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2)  S </a:t>
            </a:r>
            <a:r>
              <a:rPr lang="zh-CN" altLang="en-US" b="1" smtClean="0">
                <a:latin typeface="Times New Roman" pitchFamily="18" charset="0"/>
              </a:rPr>
              <a:t>能线性表出 </a:t>
            </a:r>
            <a:r>
              <a:rPr lang="en-US" altLang="zh-CN" b="1" smtClean="0">
                <a:latin typeface="Times New Roman" pitchFamily="18" charset="0"/>
              </a:rPr>
              <a:t>V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3)  S </a:t>
            </a:r>
            <a:r>
              <a:rPr lang="zh-CN" altLang="en-US" b="1" smtClean="0">
                <a:latin typeface="Times New Roman" pitchFamily="18" charset="0"/>
              </a:rPr>
              <a:t>的向量个数 </a:t>
            </a:r>
            <a:r>
              <a:rPr lang="en-US" altLang="zh-CN" b="1" smtClean="0">
                <a:latin typeface="Times New Roman" pitchFamily="18" charset="0"/>
              </a:rPr>
              <a:t>= dim V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210050"/>
          </a:xfrm>
        </p:spPr>
        <p:txBody>
          <a:bodyPr/>
          <a:lstStyle/>
          <a:p>
            <a:pPr marL="609600" indent="-609600" eaLnBrk="1" hangingPunct="1">
              <a:lnSpc>
                <a:spcPct val="135000"/>
              </a:lnSpc>
              <a:buFontTx/>
              <a:buAutoNum type="arabicPeriod"/>
            </a:pPr>
            <a:r>
              <a:rPr lang="zh-CN" altLang="en-US" b="1" smtClean="0"/>
              <a:t>最小多项式的概念</a:t>
            </a:r>
          </a:p>
          <a:p>
            <a:pPr marL="609600" indent="-609600" eaLnBrk="1" hangingPunct="1">
              <a:lnSpc>
                <a:spcPct val="135000"/>
              </a:lnSpc>
              <a:buFontTx/>
              <a:buAutoNum type="arabicPeriod"/>
            </a:pPr>
            <a:r>
              <a:rPr lang="zh-CN" altLang="en-US" b="1" smtClean="0"/>
              <a:t>最小多项式与特征多项式的关系</a:t>
            </a:r>
          </a:p>
          <a:p>
            <a:pPr marL="609600" indent="-609600" eaLnBrk="1" hangingPunct="1">
              <a:lnSpc>
                <a:spcPct val="135000"/>
              </a:lnSpc>
              <a:buFontTx/>
              <a:buAutoNum type="arabicPeriod"/>
            </a:pPr>
            <a:r>
              <a:rPr lang="zh-CN" altLang="en-US" b="1" smtClean="0"/>
              <a:t>最小多项式的分解计算</a:t>
            </a:r>
          </a:p>
          <a:p>
            <a:pPr marL="609600" indent="-609600" eaLnBrk="1" hangingPunct="1">
              <a:lnSpc>
                <a:spcPct val="135000"/>
              </a:lnSpc>
              <a:buFontTx/>
              <a:buAutoNum type="arabicPeriod"/>
            </a:pPr>
            <a:r>
              <a:rPr lang="zh-CN" altLang="en-US" b="1" smtClean="0"/>
              <a:t>用最小多项式判定矩阵能否对角化</a:t>
            </a:r>
          </a:p>
          <a:p>
            <a:pPr marL="609600" indent="-609600" eaLnBrk="1" hangingPunct="1">
              <a:lnSpc>
                <a:spcPct val="135000"/>
              </a:lnSpc>
              <a:buFontTx/>
              <a:buAutoNum type="arabicPeriod"/>
            </a:pPr>
            <a:r>
              <a:rPr lang="zh-CN" altLang="en-US" b="1" smtClean="0">
                <a:latin typeface="Times New Roman" pitchFamily="18" charset="0"/>
              </a:rPr>
              <a:t>一次因式的指数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根子空间的维数</a:t>
            </a:r>
          </a:p>
        </p:txBody>
      </p:sp>
      <p:sp>
        <p:nvSpPr>
          <p:cNvPr id="6529027" name="AutoShape 3"/>
          <p:cNvSpPr>
            <a:spLocks noChangeArrowheads="1"/>
          </p:cNvSpPr>
          <p:nvPr/>
        </p:nvSpPr>
        <p:spPr bwMode="auto">
          <a:xfrm>
            <a:off x="971550" y="1989138"/>
            <a:ext cx="3600450" cy="719137"/>
          </a:xfrm>
          <a:prstGeom prst="roundRect">
            <a:avLst>
              <a:gd name="adj" fmla="val 26491"/>
            </a:avLst>
          </a:prstGeom>
          <a:solidFill>
            <a:srgbClr val="00FF00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pic>
        <p:nvPicPr>
          <p:cNvPr id="142340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1" name="Rectangle 5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</a:rPr>
              <a:t>线性变换的最小多项式</a:t>
            </a:r>
          </a:p>
        </p:txBody>
      </p:sp>
    </p:spTree>
    <p:extLst>
      <p:ext uri="{BB962C8B-B14F-4D97-AF65-F5344CB8AC3E}">
        <p14:creationId xmlns:p14="http://schemas.microsoft.com/office/powerpoint/2010/main" val="376280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2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9027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210050"/>
          </a:xfrm>
        </p:spPr>
        <p:txBody>
          <a:bodyPr/>
          <a:lstStyle/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本节约定</a:t>
            </a:r>
            <a:r>
              <a:rPr lang="en-US" altLang="zh-CN" sz="3600" b="1" dirty="0" smtClean="0">
                <a:latin typeface="Times New Roman" pitchFamily="18" charset="0"/>
              </a:rPr>
              <a:t>:</a:t>
            </a:r>
            <a:r>
              <a:rPr lang="en-US" altLang="zh-CN" b="1" dirty="0" smtClean="0">
                <a:latin typeface="Times New Roman" pitchFamily="18" charset="0"/>
              </a:rPr>
              <a:t>      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</a:t>
            </a:r>
            <a:r>
              <a:rPr lang="en-US" altLang="zh-CN" sz="3600" b="1" dirty="0" smtClean="0">
                <a:solidFill>
                  <a:srgbClr val="4C07A9"/>
                </a:solidFill>
                <a:latin typeface="Times New Roman" pitchFamily="18" charset="0"/>
              </a:rPr>
              <a:t>V </a:t>
            </a:r>
            <a:r>
              <a:rPr lang="zh-CN" altLang="en-US" sz="3600" b="1" dirty="0" smtClean="0">
                <a:solidFill>
                  <a:srgbClr val="4C07A9"/>
                </a:solidFill>
                <a:latin typeface="Times New Roman" pitchFamily="18" charset="0"/>
              </a:rPr>
              <a:t>是域 </a:t>
            </a:r>
            <a:r>
              <a:rPr lang="en-US" altLang="zh-CN" sz="3600" b="1" dirty="0" smtClean="0">
                <a:solidFill>
                  <a:srgbClr val="4C07A9"/>
                </a:solidFill>
                <a:latin typeface="Times New Roman" pitchFamily="18" charset="0"/>
              </a:rPr>
              <a:t>K </a:t>
            </a:r>
            <a:r>
              <a:rPr lang="zh-CN" altLang="en-US" sz="3600" b="1" dirty="0" smtClean="0">
                <a:solidFill>
                  <a:srgbClr val="4C07A9"/>
                </a:solidFill>
                <a:latin typeface="Times New Roman" pitchFamily="18" charset="0"/>
              </a:rPr>
              <a:t>上的 </a:t>
            </a:r>
            <a:r>
              <a:rPr lang="en-US" altLang="zh-CN" sz="3600" b="1" dirty="0" smtClean="0">
                <a:solidFill>
                  <a:srgbClr val="4C07A9"/>
                </a:solidFill>
                <a:latin typeface="Times New Roman" pitchFamily="18" charset="0"/>
              </a:rPr>
              <a:t>n </a:t>
            </a:r>
            <a:r>
              <a:rPr lang="zh-CN" altLang="en-US" sz="3600" b="1" dirty="0" smtClean="0">
                <a:solidFill>
                  <a:srgbClr val="4C07A9"/>
                </a:solidFill>
                <a:latin typeface="Times New Roman" pitchFamily="18" charset="0"/>
              </a:rPr>
              <a:t>维线性空间</a:t>
            </a:r>
            <a:endParaRPr lang="zh-CN" altLang="en-US" sz="3600" b="1" i="1" dirty="0" smtClean="0">
              <a:solidFill>
                <a:srgbClr val="4C07A9"/>
              </a:solidFill>
            </a:endParaRP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dirty="0" smtClean="0">
                <a:solidFill>
                  <a:srgbClr val="0000FF"/>
                </a:solidFill>
                <a:latin typeface="Euclid Math One" pitchFamily="18" charset="2"/>
                <a:sym typeface="Euclid Math One" pitchFamily="18" charset="2"/>
              </a:rPr>
              <a:t>            </a:t>
            </a:r>
            <a:r>
              <a:rPr lang="en-US" altLang="zh-CN" sz="3600" b="1" dirty="0" smtClean="0">
                <a:solidFill>
                  <a:srgbClr val="0000CC"/>
                </a:solidFill>
              </a:rPr>
              <a:t>A</a:t>
            </a:r>
            <a:r>
              <a:rPr lang="en-US" altLang="zh-CN" sz="3600" b="1" dirty="0" smtClean="0">
                <a:solidFill>
                  <a:srgbClr val="0000CC"/>
                </a:solidFill>
                <a:latin typeface="Times New Roman" pitchFamily="18" charset="0"/>
              </a:rPr>
              <a:t> </a:t>
            </a:r>
            <a:r>
              <a:rPr lang="zh-CN" altLang="en-US" sz="3600" b="1" dirty="0" smtClean="0">
                <a:solidFill>
                  <a:srgbClr val="0000CC"/>
                </a:solidFill>
                <a:latin typeface="Times New Roman" pitchFamily="18" charset="0"/>
              </a:rPr>
              <a:t>是 </a:t>
            </a:r>
            <a:r>
              <a:rPr lang="en-US" altLang="zh-CN" sz="3600" b="1" dirty="0" smtClean="0">
                <a:solidFill>
                  <a:srgbClr val="0000CC"/>
                </a:solidFill>
                <a:latin typeface="Times New Roman" pitchFamily="18" charset="0"/>
              </a:rPr>
              <a:t>V </a:t>
            </a:r>
            <a:r>
              <a:rPr lang="zh-CN" altLang="en-US" sz="3600" b="1" dirty="0" smtClean="0">
                <a:solidFill>
                  <a:srgbClr val="0000CC"/>
                </a:solidFill>
                <a:latin typeface="Times New Roman" pitchFamily="18" charset="0"/>
              </a:rPr>
              <a:t>上的线性变换</a:t>
            </a:r>
            <a:endParaRPr lang="zh-CN" altLang="en-US" b="1" dirty="0" smtClean="0">
              <a:latin typeface="Times New Roman" pitchFamily="18" charset="0"/>
            </a:endParaRPr>
          </a:p>
        </p:txBody>
      </p:sp>
      <p:pic>
        <p:nvPicPr>
          <p:cNvPr id="143363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4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</a:rPr>
              <a:t>线性变换的最小多项式</a:t>
            </a:r>
          </a:p>
        </p:txBody>
      </p:sp>
    </p:spTree>
    <p:extLst>
      <p:ext uri="{BB962C8B-B14F-4D97-AF65-F5344CB8AC3E}">
        <p14:creationId xmlns:p14="http://schemas.microsoft.com/office/powerpoint/2010/main" val="119269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773238"/>
            <a:ext cx="8229600" cy="43529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线性变换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所有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</a:rPr>
              <a:t>首一</a:t>
            </a:r>
            <a:r>
              <a:rPr lang="zh-CN" altLang="en-US" b="1" dirty="0" smtClean="0">
                <a:latin typeface="Times New Roman" pitchFamily="18" charset="0"/>
              </a:rPr>
              <a:t>的零化多项式中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有一个次数最小的多项式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称为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的最小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多项式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记为 </a:t>
            </a:r>
            <a:r>
              <a:rPr lang="en-US" altLang="zh-CN" b="1" i="1" dirty="0" smtClean="0">
                <a:latin typeface="Times New Roman" pitchFamily="18" charset="0"/>
              </a:rPr>
              <a:t>m</a:t>
            </a:r>
            <a:r>
              <a:rPr lang="en-US" altLang="zh-CN" b="1" baseline="-30000" dirty="0" smtClean="0">
                <a:solidFill>
                  <a:srgbClr val="000000"/>
                </a:solidFill>
              </a:rPr>
              <a:t>A</a:t>
            </a:r>
            <a:r>
              <a:rPr lang="en-US" altLang="zh-CN" b="1" i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性质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的零化多项式都是 </a:t>
            </a:r>
            <a:r>
              <a:rPr lang="en-US" altLang="zh-CN" b="1" i="1" dirty="0" smtClean="0">
                <a:latin typeface="Times New Roman" pitchFamily="18" charset="0"/>
              </a:rPr>
              <a:t>m</a:t>
            </a:r>
            <a:r>
              <a:rPr lang="en-US" altLang="zh-CN" b="1" baseline="-30000" dirty="0" smtClean="0">
                <a:solidFill>
                  <a:srgbClr val="000000"/>
                </a:solidFill>
              </a:rPr>
              <a:t>A</a:t>
            </a:r>
            <a:r>
              <a:rPr lang="en-US" altLang="zh-CN" b="1" i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r>
              <a:rPr lang="zh-CN" altLang="en-US" b="1" dirty="0" smtClean="0">
                <a:latin typeface="Times New Roman" pitchFamily="18" charset="0"/>
              </a:rPr>
              <a:t>的倍式</a:t>
            </a:r>
            <a:r>
              <a:rPr lang="en-US" altLang="zh-CN" b="1" dirty="0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</a:t>
            </a:r>
            <a:r>
              <a:rPr lang="zh-CN" altLang="en-US" b="1" dirty="0" smtClean="0">
                <a:latin typeface="Times New Roman" pitchFamily="18" charset="0"/>
              </a:rPr>
              <a:t>特别地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的最小多项式唯一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</p:txBody>
      </p:sp>
      <p:pic>
        <p:nvPicPr>
          <p:cNvPr id="144387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8" name="Rectangle 4"/>
          <p:cNvSpPr>
            <a:spLocks noChangeArrowheads="1"/>
          </p:cNvSpPr>
          <p:nvPr/>
        </p:nvSpPr>
        <p:spPr bwMode="auto">
          <a:xfrm>
            <a:off x="3059113" y="188913"/>
            <a:ext cx="29733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 smtClean="0">
                <a:solidFill>
                  <a:srgbClr val="FFFFFF"/>
                </a:solidFill>
                <a:latin typeface="French Script MT" pitchFamily="66" charset="0"/>
              </a:rPr>
              <a:t>最小多项式</a:t>
            </a:r>
          </a:p>
        </p:txBody>
      </p:sp>
    </p:spTree>
    <p:extLst>
      <p:ext uri="{BB962C8B-B14F-4D97-AF65-F5344CB8AC3E}">
        <p14:creationId xmlns:p14="http://schemas.microsoft.com/office/powerpoint/2010/main" val="278747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31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18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7594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性质 </a:t>
            </a:r>
            <a:r>
              <a:rPr lang="en-US" altLang="zh-CN" b="1" smtClean="0">
                <a:latin typeface="Times New Roman" pitchFamily="18" charset="0"/>
              </a:rPr>
              <a:t>1 :    </a:t>
            </a:r>
            <a:r>
              <a:rPr lang="en-US" altLang="zh-CN" b="1" i="1" smtClean="0">
                <a:latin typeface="Times New Roman" pitchFamily="18" charset="0"/>
              </a:rPr>
              <a:t>g</a:t>
            </a:r>
            <a:r>
              <a:rPr lang="en-US" altLang="zh-CN" b="1" smtClean="0">
                <a:latin typeface="Times New Roman" pitchFamily="18" charset="0"/>
              </a:rPr>
              <a:t> 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的零化多项式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             当且仅当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</a:rPr>
              <a:t>A</a:t>
            </a:r>
            <a:r>
              <a:rPr lang="en-US" altLang="zh-CN" b="1" i="1" baseline="-30000" smtClean="0">
                <a:solidFill>
                  <a:srgbClr val="000000"/>
                </a:solidFill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|  </a:t>
            </a:r>
            <a:r>
              <a:rPr lang="en-US" altLang="zh-CN" b="1" i="1" smtClean="0">
                <a:latin typeface="Times New Roman" pitchFamily="18" charset="0"/>
              </a:rPr>
              <a:t>g</a:t>
            </a:r>
            <a:r>
              <a:rPr lang="en-US" altLang="zh-CN" b="1" smtClean="0">
                <a:latin typeface="Times New Roman" pitchFamily="18" charset="0"/>
              </a:rPr>
              <a:t> 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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: 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</a:rPr>
              <a:t>设 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</a:rPr>
              <a:t>g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(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</a:rPr>
              <a:t>x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) =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</a:rPr>
              <a:t>q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(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</a:rPr>
              <a:t>x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)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FF"/>
                </a:solidFill>
              </a:rPr>
              <a:t>A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(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</a:rPr>
              <a:t>x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) +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</a:rPr>
              <a:t>r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(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</a:rPr>
              <a:t>x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) 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                  deg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</a:rPr>
              <a:t>r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(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</a:rPr>
              <a:t>x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) &lt; deg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FF"/>
                </a:solidFill>
              </a:rPr>
              <a:t>A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(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</a:rPr>
              <a:t>x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) 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  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</a:rPr>
              <a:t>     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</a:rPr>
              <a:t>则</a:t>
            </a:r>
            <a:r>
              <a:rPr lang="zh-CN" altLang="en-US" b="1" i="1" smtClean="0">
                <a:solidFill>
                  <a:srgbClr val="0000FF"/>
                </a:solidFill>
                <a:latin typeface="Times New Roman" pitchFamily="18" charset="0"/>
              </a:rPr>
              <a:t> 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</a:rPr>
              <a:t>r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( </a:t>
            </a:r>
            <a:r>
              <a:rPr lang="en-US" altLang="zh-CN" b="1" smtClean="0">
                <a:solidFill>
                  <a:srgbClr val="0000FF"/>
                </a:solidFill>
              </a:rPr>
              <a:t>A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) = 0 .  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由此推出   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</a:rPr>
              <a:t>r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(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</a:rPr>
              <a:t>x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) = 0 .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推论</a:t>
            </a:r>
            <a:r>
              <a:rPr lang="en-US" altLang="zh-CN" b="1" smtClean="0">
                <a:latin typeface="Times New Roman" pitchFamily="18" charset="0"/>
              </a:rPr>
              <a:t>: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/>
              <a:t>A</a:t>
            </a:r>
            <a:r>
              <a:rPr lang="en-US" altLang="zh-CN" b="1" i="1" baseline="-30000" smtClean="0"/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</a:t>
            </a:r>
            <a:r>
              <a:rPr lang="zh-CN" altLang="en-US" b="1" smtClean="0">
                <a:latin typeface="Times New Roman" pitchFamily="18" charset="0"/>
              </a:rPr>
              <a:t>整除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的特征多项式</a:t>
            </a:r>
            <a:r>
              <a:rPr lang="zh-CN" altLang="en-US" b="1" smtClean="0">
                <a:latin typeface="Times New Roman" pitchFamily="18" charset="0"/>
              </a:rPr>
              <a:t> 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baseline="-30000" smtClean="0"/>
              <a:t>A</a:t>
            </a:r>
            <a:r>
              <a:rPr lang="en-US" altLang="zh-CN" b="1" i="1" baseline="-30000" smtClean="0"/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65321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1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11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11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11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1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11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11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11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1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11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411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11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1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411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411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411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solidFill>
                  <a:schemeClr val="accent5">
                    <a:lumMod val="25000"/>
                  </a:schemeClr>
                </a:solidFill>
                <a:latin typeface="Times New Roman" pitchFamily="18" charset="0"/>
              </a:rPr>
              <a:t>知道了</a:t>
            </a:r>
            <a:r>
              <a:rPr lang="en-US" altLang="zh-CN" b="1" dirty="0" smtClean="0">
                <a:solidFill>
                  <a:schemeClr val="accent5">
                    <a:lumMod val="2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chemeClr val="accent5">
                    <a:lumMod val="25000"/>
                  </a:schemeClr>
                </a:solidFill>
              </a:rPr>
              <a:t>A</a:t>
            </a:r>
            <a:r>
              <a:rPr lang="en-US" altLang="zh-CN" b="1" dirty="0" smtClean="0">
                <a:solidFill>
                  <a:schemeClr val="accent5">
                    <a:lumMod val="25000"/>
                  </a:schemeClr>
                </a:solidFill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b="1" dirty="0" smtClean="0">
                <a:solidFill>
                  <a:schemeClr val="accent5">
                    <a:lumMod val="25000"/>
                  </a:schemeClr>
                </a:solidFill>
                <a:latin typeface="Euclid Math One" pitchFamily="18" charset="2"/>
                <a:sym typeface="Euclid Math One" pitchFamily="18" charset="2"/>
              </a:rPr>
              <a:t>的最小多项式 </a:t>
            </a:r>
            <a:r>
              <a:rPr lang="en-US" altLang="zh-CN" b="1" dirty="0" smtClean="0">
                <a:solidFill>
                  <a:schemeClr val="accent5">
                    <a:lumMod val="25000"/>
                  </a:schemeClr>
                </a:solidFill>
                <a:latin typeface="Euclid Math One" pitchFamily="18" charset="2"/>
                <a:sym typeface="Euclid Math One" pitchFamily="18" charset="2"/>
              </a:rPr>
              <a:t>,  </a:t>
            </a:r>
            <a:r>
              <a:rPr lang="zh-CN" altLang="en-US" b="1" dirty="0" smtClean="0">
                <a:solidFill>
                  <a:schemeClr val="accent5">
                    <a:lumMod val="25000"/>
                  </a:schemeClr>
                </a:solidFill>
                <a:latin typeface="Euclid Math One" pitchFamily="18" charset="2"/>
                <a:sym typeface="Euclid Math One" pitchFamily="18" charset="2"/>
              </a:rPr>
              <a:t>就能确定 </a:t>
            </a:r>
            <a:r>
              <a:rPr lang="en-US" altLang="zh-CN" b="1" dirty="0" smtClean="0">
                <a:solidFill>
                  <a:schemeClr val="accent5">
                    <a:lumMod val="25000"/>
                  </a:schemeClr>
                </a:solidFill>
                <a:latin typeface="Times New Roman" pitchFamily="18" charset="0"/>
                <a:sym typeface="Euclid Math One" pitchFamily="18" charset="2"/>
              </a:rPr>
              <a:t>K</a:t>
            </a:r>
            <a:r>
              <a:rPr lang="en-US" altLang="zh-CN" b="1" dirty="0" smtClean="0">
                <a:solidFill>
                  <a:schemeClr val="accent5">
                    <a:lumMod val="25000"/>
                  </a:schemeClr>
                </a:solidFill>
                <a:latin typeface="Euclid Math One" pitchFamily="18" charset="2"/>
                <a:sym typeface="Euclid Math One" pitchFamily="18" charset="2"/>
              </a:rPr>
              <a:t>[ </a:t>
            </a:r>
            <a:r>
              <a:rPr lang="en-US" altLang="zh-CN" b="1" dirty="0" smtClean="0">
                <a:solidFill>
                  <a:schemeClr val="accent5">
                    <a:lumMod val="25000"/>
                  </a:schemeClr>
                </a:solidFill>
              </a:rPr>
              <a:t>A </a:t>
            </a:r>
            <a:r>
              <a:rPr lang="en-US" altLang="zh-CN" b="1" dirty="0" smtClean="0">
                <a:solidFill>
                  <a:schemeClr val="accent5">
                    <a:lumMod val="25000"/>
                  </a:schemeClr>
                </a:solidFill>
                <a:latin typeface="Euclid Math One" pitchFamily="18" charset="2"/>
                <a:sym typeface="Euclid Math One" pitchFamily="18" charset="2"/>
              </a:rPr>
              <a:t>] </a:t>
            </a:r>
            <a:endParaRPr lang="en-US" altLang="zh-CN" b="1" dirty="0" smtClean="0">
              <a:solidFill>
                <a:schemeClr val="accent5">
                  <a:lumMod val="2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      </a:t>
            </a:r>
            <a:r>
              <a:rPr lang="zh-CN" altLang="en-US" b="1" dirty="0" smtClean="0">
                <a:latin typeface="Times New Roman" pitchFamily="18" charset="0"/>
              </a:rPr>
              <a:t>映射      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K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[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]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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K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[ </a:t>
            </a:r>
            <a:r>
              <a:rPr lang="en-US" altLang="zh-CN" b="1" dirty="0" smtClean="0"/>
              <a:t>A 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]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i="1" dirty="0" smtClean="0">
                <a:latin typeface="Times New Roman" pitchFamily="18" charset="0"/>
              </a:rPr>
              <a:t>                       g</a:t>
            </a: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</a:t>
            </a:r>
            <a:r>
              <a:rPr lang="en-US" altLang="zh-CN" b="1" i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smtClean="0">
                <a:sym typeface="MT Extra" pitchFamily="18" charset="2"/>
              </a:rPr>
              <a:t>  </a:t>
            </a:r>
            <a:r>
              <a:rPr lang="en-US" altLang="zh-CN" b="1" i="1" dirty="0" smtClean="0">
                <a:latin typeface="Times New Roman" pitchFamily="18" charset="0"/>
              </a:rPr>
              <a:t>g</a:t>
            </a: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b="1" dirty="0" smtClean="0">
                <a:latin typeface="Times New Roman" pitchFamily="18" charset="0"/>
              </a:rPr>
              <a:t> 是环的满同态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  <a:r>
              <a:rPr lang="zh-CN" altLang="en-US" b="1" dirty="0" smtClean="0">
                <a:latin typeface="Times New Roman" pitchFamily="18" charset="0"/>
              </a:rPr>
              <a:t> 同态核为 </a:t>
            </a:r>
            <a:r>
              <a:rPr lang="en-US" altLang="zh-CN" b="1" i="1" dirty="0" err="1" smtClean="0">
                <a:latin typeface="Times New Roman" pitchFamily="18" charset="0"/>
              </a:rPr>
              <a:t>m</a:t>
            </a:r>
            <a:r>
              <a:rPr lang="en-US" altLang="zh-CN" b="1" baseline="-30000" dirty="0" err="1" smtClean="0">
                <a:solidFill>
                  <a:srgbClr val="000000"/>
                </a:solidFill>
              </a:rPr>
              <a:t>A</a:t>
            </a:r>
            <a:r>
              <a:rPr lang="en-US" altLang="zh-CN" b="1" i="1" baseline="-30000" dirty="0" smtClean="0">
                <a:solidFill>
                  <a:srgbClr val="000000"/>
                </a:solidFill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r>
              <a:rPr lang="zh-CN" altLang="en-US" b="1" dirty="0" smtClean="0">
                <a:latin typeface="Times New Roman" pitchFamily="18" charset="0"/>
              </a:rPr>
              <a:t>的倍式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故剩余类环 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K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[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]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/ ( </a:t>
            </a:r>
            <a:r>
              <a:rPr lang="en-US" altLang="zh-CN" b="1" i="1" dirty="0" err="1" smtClean="0">
                <a:latin typeface="Times New Roman" pitchFamily="18" charset="0"/>
              </a:rPr>
              <a:t>m</a:t>
            </a:r>
            <a:r>
              <a:rPr lang="en-US" altLang="zh-CN" b="1" baseline="-30000" dirty="0" err="1" smtClean="0">
                <a:solidFill>
                  <a:srgbClr val="000000"/>
                </a:solidFill>
              </a:rPr>
              <a:t>A</a:t>
            </a:r>
            <a:r>
              <a:rPr lang="en-US" altLang="zh-CN" b="1" i="1" baseline="-30000" dirty="0" smtClean="0">
                <a:solidFill>
                  <a:srgbClr val="000000"/>
                </a:solidFill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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K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[ </a:t>
            </a:r>
            <a:r>
              <a:rPr lang="en-US" altLang="zh-CN" b="1" dirty="0" smtClean="0"/>
              <a:t>A 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] .</a:t>
            </a:r>
            <a:endParaRPr lang="zh-CN" altLang="en-US" b="1" dirty="0" smtClean="0">
              <a:latin typeface="Euclid Math One" pitchFamily="18" charset="2"/>
              <a:sym typeface="Euclid Math One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特别地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  </a:t>
            </a:r>
            <a:r>
              <a:rPr lang="en-US" altLang="zh-CN" b="1" dirty="0" smtClean="0"/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en-US" altLang="zh-CN" b="1" dirty="0" smtClean="0"/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, … ,  </a:t>
            </a:r>
            <a:r>
              <a:rPr lang="en-US" altLang="zh-CN" b="1" dirty="0" smtClean="0"/>
              <a:t>A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-1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Euclid Math One" pitchFamily="18" charset="2"/>
                <a:sym typeface="Euclid Math One" pitchFamily="18" charset="2"/>
              </a:rPr>
              <a:t>构成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K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[ </a:t>
            </a:r>
            <a:r>
              <a:rPr lang="en-US" altLang="zh-CN" b="1" dirty="0" smtClean="0"/>
              <a:t>A </a:t>
            </a:r>
            <a:r>
              <a:rPr lang="en-US" altLang="zh-CN" b="1" dirty="0" smtClean="0">
                <a:latin typeface="Euclid Math One" pitchFamily="18" charset="2"/>
                <a:sym typeface="Euclid Math One" pitchFamily="18" charset="2"/>
              </a:rPr>
              <a:t>]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基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41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06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性质 </a:t>
            </a:r>
            <a:r>
              <a:rPr lang="en-US" altLang="zh-CN" b="1" smtClean="0">
                <a:latin typeface="Times New Roman" pitchFamily="18" charset="0"/>
              </a:rPr>
              <a:t>2 :  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 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K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的特征值</a:t>
            </a:r>
            <a:r>
              <a:rPr lang="en-US" altLang="zh-CN" b="1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</a:t>
            </a:r>
            <a:r>
              <a:rPr lang="zh-CN" altLang="en-US" b="1" smtClean="0">
                <a:latin typeface="Times New Roman" pitchFamily="18" charset="0"/>
              </a:rPr>
              <a:t>即 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</a:rPr>
              <a:t>A</a:t>
            </a:r>
            <a:r>
              <a:rPr lang="en-US" altLang="zh-CN" b="1" i="1" baseline="-30000" smtClean="0">
                <a:solidFill>
                  <a:srgbClr val="000000"/>
                </a:solidFill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smtClean="0">
                <a:latin typeface="Times New Roman" pitchFamily="18" charset="0"/>
              </a:rPr>
              <a:t> ) = 0 ,    </a:t>
            </a:r>
            <a:r>
              <a:rPr lang="zh-CN" altLang="en-US" b="1" smtClean="0">
                <a:latin typeface="Times New Roman" pitchFamily="18" charset="0"/>
              </a:rPr>
              <a:t>则  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</a:rPr>
              <a:t>A</a:t>
            </a:r>
            <a:r>
              <a:rPr lang="en-US" altLang="zh-CN" b="1" i="1" baseline="-30000" smtClean="0">
                <a:solidFill>
                  <a:srgbClr val="000000"/>
                </a:solidFill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smtClean="0">
                <a:latin typeface="Times New Roman" pitchFamily="18" charset="0"/>
              </a:rPr>
              <a:t> ) = 0</a:t>
            </a:r>
            <a:r>
              <a:rPr lang="en-US" altLang="zh-CN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  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</a:rPr>
              <a:t>证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:  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</a:rPr>
              <a:t>若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 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K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</a:rPr>
              <a:t>是 </a:t>
            </a:r>
            <a:r>
              <a:rPr lang="en-US" altLang="zh-CN" b="1" smtClean="0">
                <a:solidFill>
                  <a:srgbClr val="0000FF"/>
                </a:solidFill>
              </a:rPr>
              <a:t>A</a:t>
            </a:r>
            <a:r>
              <a:rPr lang="en-US" altLang="zh-CN" b="1" smtClean="0">
                <a:solidFill>
                  <a:srgbClr val="0000FF"/>
                </a:solidFill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</a:rPr>
              <a:t>的特征值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, 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</a:rPr>
              <a:t>则存在 </a:t>
            </a:r>
            <a:endParaRPr lang="en-US" altLang="zh-CN" b="1" smtClean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 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 V ,  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使得  </a:t>
            </a:r>
            <a:r>
              <a:rPr lang="en-US" altLang="zh-CN" b="1" smtClean="0">
                <a:solidFill>
                  <a:srgbClr val="0000FF"/>
                </a:solidFill>
              </a:rPr>
              <a:t>A</a:t>
            </a:r>
            <a:r>
              <a:rPr lang="en-US" altLang="zh-CN" b="1" smtClean="0">
                <a:solidFill>
                  <a:srgbClr val="0000FF"/>
                </a:solidFill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 =   ,   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0 .</a:t>
            </a:r>
            <a:endParaRPr lang="en-US" altLang="zh-CN" b="1" smtClean="0">
              <a:solidFill>
                <a:srgbClr val="0000FF"/>
              </a:solidFill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   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于是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</a:rPr>
              <a:t>     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0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  =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FF"/>
                </a:solidFill>
              </a:rPr>
              <a:t>A</a:t>
            </a:r>
            <a:r>
              <a:rPr lang="en-US" altLang="zh-CN" b="1" i="1" baseline="-30000" smtClean="0">
                <a:solidFill>
                  <a:srgbClr val="0000FF"/>
                </a:solidFill>
              </a:rPr>
              <a:t>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( </a:t>
            </a:r>
            <a:r>
              <a:rPr lang="en-US" altLang="zh-CN" b="1" smtClean="0">
                <a:solidFill>
                  <a:srgbClr val="0000FF"/>
                </a:solidFill>
              </a:rPr>
              <a:t>A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)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  =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FF"/>
                </a:solidFill>
              </a:rPr>
              <a:t>A</a:t>
            </a:r>
            <a:r>
              <a:rPr lang="en-US" altLang="zh-CN" b="1" i="1" baseline="-30000" smtClean="0">
                <a:solidFill>
                  <a:srgbClr val="0000FF"/>
                </a:solidFill>
              </a:rPr>
              <a:t>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(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)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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                  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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    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FF"/>
                </a:solidFill>
              </a:rPr>
              <a:t>A</a:t>
            </a:r>
            <a:r>
              <a:rPr lang="en-US" altLang="zh-CN" b="1" i="1" baseline="-30000" smtClean="0">
                <a:solidFill>
                  <a:srgbClr val="0000FF"/>
                </a:solidFill>
              </a:rPr>
              <a:t>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(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) = 0</a:t>
            </a:r>
          </a:p>
        </p:txBody>
      </p:sp>
    </p:spTree>
    <p:extLst>
      <p:ext uri="{BB962C8B-B14F-4D97-AF65-F5344CB8AC3E}">
        <p14:creationId xmlns:p14="http://schemas.microsoft.com/office/powerpoint/2010/main" val="328921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0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360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06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3606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06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3606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06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606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606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3606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726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的</a:t>
            </a:r>
            <a:r>
              <a:rPr lang="zh-CN" altLang="en-US" b="1" smtClean="0">
                <a:latin typeface="Times New Roman" pitchFamily="18" charset="0"/>
              </a:rPr>
              <a:t>特征多项式</a:t>
            </a: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在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 </a:t>
            </a: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上有分解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则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的最小多项式有分解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  <p:graphicFrame>
        <p:nvGraphicFramePr>
          <p:cNvPr id="150531" name="Object 3"/>
          <p:cNvGraphicFramePr>
            <a:graphicFrameLocks noChangeAspect="1"/>
          </p:cNvGraphicFramePr>
          <p:nvPr/>
        </p:nvGraphicFramePr>
        <p:xfrm>
          <a:off x="755650" y="1557338"/>
          <a:ext cx="7439025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681" name="公式" r:id="rId3" imgW="2578100" imgH="279400" progId="Equation.3">
                  <p:embed/>
                </p:oleObj>
              </mc:Choice>
              <mc:Fallback>
                <p:oleObj name="公式" r:id="rId3" imgW="25781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557338"/>
                        <a:ext cx="7439025" cy="80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87268" name="Object 4"/>
          <p:cNvGraphicFramePr>
            <a:graphicFrameLocks noChangeAspect="1"/>
          </p:cNvGraphicFramePr>
          <p:nvPr/>
        </p:nvGraphicFramePr>
        <p:xfrm>
          <a:off x="755650" y="3860800"/>
          <a:ext cx="747712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682" name="公式" r:id="rId5" imgW="2590800" imgH="279400" progId="Equation.3">
                  <p:embed/>
                </p:oleObj>
              </mc:Choice>
              <mc:Fallback>
                <p:oleObj name="公式" r:id="rId5" imgW="25908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860800"/>
                        <a:ext cx="7477125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87269" name="Object 5"/>
          <p:cNvGraphicFramePr>
            <a:graphicFrameLocks noChangeAspect="1"/>
          </p:cNvGraphicFramePr>
          <p:nvPr/>
        </p:nvGraphicFramePr>
        <p:xfrm>
          <a:off x="2484438" y="5300663"/>
          <a:ext cx="53149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683" name="公式" r:id="rId7" imgW="1841500" imgH="215900" progId="Equation.3">
                  <p:embed/>
                </p:oleObj>
              </mc:Choice>
              <mc:Fallback>
                <p:oleObj name="公式" r:id="rId7" imgW="1841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5300663"/>
                        <a:ext cx="531495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063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387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387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5387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210050"/>
          </a:xfrm>
        </p:spPr>
        <p:txBody>
          <a:bodyPr/>
          <a:lstStyle/>
          <a:p>
            <a:pPr marL="609600" indent="-609600" eaLnBrk="1" hangingPunct="1">
              <a:lnSpc>
                <a:spcPct val="135000"/>
              </a:lnSpc>
              <a:buFontTx/>
              <a:buAutoNum type="arabicPeriod"/>
            </a:pPr>
            <a:r>
              <a:rPr lang="zh-CN" altLang="en-US" b="1" smtClean="0"/>
              <a:t>最小多项式的概念</a:t>
            </a:r>
          </a:p>
          <a:p>
            <a:pPr marL="609600" indent="-609600" eaLnBrk="1" hangingPunct="1">
              <a:lnSpc>
                <a:spcPct val="135000"/>
              </a:lnSpc>
              <a:buFontTx/>
              <a:buAutoNum type="arabicPeriod"/>
            </a:pPr>
            <a:r>
              <a:rPr lang="zh-CN" altLang="en-US" b="1" smtClean="0"/>
              <a:t>最小多项式与特征多项式的关系</a:t>
            </a:r>
          </a:p>
          <a:p>
            <a:pPr marL="609600" indent="-609600" eaLnBrk="1" hangingPunct="1">
              <a:lnSpc>
                <a:spcPct val="135000"/>
              </a:lnSpc>
              <a:buFontTx/>
              <a:buAutoNum type="arabicPeriod"/>
            </a:pPr>
            <a:r>
              <a:rPr lang="zh-CN" altLang="en-US" b="1" smtClean="0"/>
              <a:t>最小多项式的直和分解计算</a:t>
            </a:r>
          </a:p>
          <a:p>
            <a:pPr marL="609600" indent="-609600" eaLnBrk="1" hangingPunct="1">
              <a:lnSpc>
                <a:spcPct val="135000"/>
              </a:lnSpc>
              <a:buFontTx/>
              <a:buAutoNum type="arabicPeriod"/>
            </a:pPr>
            <a:r>
              <a:rPr lang="zh-CN" altLang="en-US" b="1" smtClean="0"/>
              <a:t>用最小多项式判定矩阵能否对角化</a:t>
            </a:r>
          </a:p>
          <a:p>
            <a:pPr marL="609600" indent="-609600" eaLnBrk="1" hangingPunct="1">
              <a:lnSpc>
                <a:spcPct val="135000"/>
              </a:lnSpc>
              <a:buFontTx/>
              <a:buAutoNum type="arabicPeriod"/>
            </a:pPr>
            <a:r>
              <a:rPr lang="zh-CN" altLang="en-US" b="1" smtClean="0">
                <a:latin typeface="Times New Roman" pitchFamily="18" charset="0"/>
              </a:rPr>
              <a:t>一次因式的指数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根子空间的维数</a:t>
            </a:r>
          </a:p>
        </p:txBody>
      </p:sp>
      <p:sp>
        <p:nvSpPr>
          <p:cNvPr id="6535171" name="AutoShape 3"/>
          <p:cNvSpPr>
            <a:spLocks noChangeArrowheads="1"/>
          </p:cNvSpPr>
          <p:nvPr/>
        </p:nvSpPr>
        <p:spPr bwMode="auto">
          <a:xfrm>
            <a:off x="971550" y="3500438"/>
            <a:ext cx="5256213" cy="719137"/>
          </a:xfrm>
          <a:prstGeom prst="roundRect">
            <a:avLst>
              <a:gd name="adj" fmla="val 26491"/>
            </a:avLst>
          </a:prstGeom>
          <a:solidFill>
            <a:srgbClr val="00FF00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pic>
        <p:nvPicPr>
          <p:cNvPr id="152580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81" name="Rectangle 5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</a:rPr>
              <a:t>线性变换的最小多项式</a:t>
            </a:r>
          </a:p>
        </p:txBody>
      </p:sp>
    </p:spTree>
    <p:extLst>
      <p:ext uri="{BB962C8B-B14F-4D97-AF65-F5344CB8AC3E}">
        <p14:creationId xmlns:p14="http://schemas.microsoft.com/office/powerpoint/2010/main" val="268783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35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35171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79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上的</a:t>
            </a:r>
            <a:r>
              <a:rPr lang="zh-CN" altLang="en-US" b="1" smtClean="0">
                <a:latin typeface="Times New Roman" pitchFamily="18" charset="0"/>
              </a:rPr>
              <a:t>线性变换</a:t>
            </a:r>
            <a:r>
              <a:rPr lang="en-US" altLang="zh-CN" b="1" smtClean="0">
                <a:latin typeface="Times New Roman" pitchFamily="18" charset="0"/>
              </a:rPr>
              <a:t>,   </a:t>
            </a:r>
            <a:r>
              <a:rPr lang="en-US" altLang="zh-CN" b="1" i="1" smtClean="0">
                <a:latin typeface="Times New Roman" pitchFamily="18" charset="0"/>
              </a:rPr>
              <a:t>g </a:t>
            </a:r>
            <a:r>
              <a:rPr lang="en-US" altLang="zh-CN" b="1" smtClean="0">
                <a:latin typeface="Times New Roman" pitchFamily="18" charset="0"/>
              </a:rPr>
              <a:t>( x )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K [ x ] 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W = Ker </a:t>
            </a:r>
            <a:r>
              <a:rPr lang="en-US" altLang="zh-CN" b="1" i="1" smtClean="0">
                <a:latin typeface="Times New Roman" pitchFamily="18" charset="0"/>
              </a:rPr>
              <a:t>g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) .  </a:t>
            </a:r>
            <a:r>
              <a:rPr lang="zh-CN" altLang="en-US" b="1" smtClean="0">
                <a:latin typeface="Times New Roman" pitchFamily="18" charset="0"/>
              </a:rPr>
              <a:t>则 </a:t>
            </a:r>
            <a:r>
              <a:rPr lang="en-US" altLang="zh-CN" b="1" i="1" smtClean="0">
                <a:latin typeface="Times New Roman" pitchFamily="18" charset="0"/>
              </a:rPr>
              <a:t>g </a:t>
            </a:r>
            <a:r>
              <a:rPr lang="en-US" altLang="zh-CN" b="1" smtClean="0">
                <a:latin typeface="Times New Roman" pitchFamily="18" charset="0"/>
              </a:rPr>
              <a:t>( x )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| W </a:t>
            </a:r>
            <a:r>
              <a:rPr lang="zh-CN" altLang="en-US" b="1" smtClean="0">
                <a:latin typeface="Times New Roman" pitchFamily="18" charset="0"/>
              </a:rPr>
              <a:t>的零化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多项式</a:t>
            </a:r>
            <a:r>
              <a:rPr lang="en-US" altLang="zh-CN" b="1" smtClean="0">
                <a:latin typeface="Times New Roman" pitchFamily="18" charset="0"/>
              </a:rPr>
              <a:t>.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特别地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| W </a:t>
            </a:r>
            <a:r>
              <a:rPr lang="zh-CN" altLang="en-US" b="1" smtClean="0">
                <a:latin typeface="Times New Roman" pitchFamily="18" charset="0"/>
              </a:rPr>
              <a:t>的最小多项式一定整除 </a:t>
            </a:r>
            <a:r>
              <a:rPr lang="en-US" altLang="zh-CN" b="1" i="1" smtClean="0">
                <a:latin typeface="Times New Roman" pitchFamily="18" charset="0"/>
              </a:rPr>
              <a:t>g </a:t>
            </a:r>
            <a:r>
              <a:rPr lang="en-US" altLang="zh-CN" b="1" smtClean="0">
                <a:latin typeface="Times New Roman" pitchFamily="18" charset="0"/>
              </a:rPr>
              <a:t>( x ) . </a:t>
            </a:r>
          </a:p>
        </p:txBody>
      </p:sp>
    </p:spTree>
    <p:extLst>
      <p:ext uri="{BB962C8B-B14F-4D97-AF65-F5344CB8AC3E}">
        <p14:creationId xmlns:p14="http://schemas.microsoft.com/office/powerpoint/2010/main" val="197298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7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57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57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057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63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75945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引理 </a:t>
            </a:r>
            <a:r>
              <a:rPr lang="en-US" altLang="zh-CN" b="1" smtClean="0">
                <a:latin typeface="Times New Roman" pitchFamily="18" charset="0"/>
              </a:rPr>
              <a:t> :   </a:t>
            </a:r>
            <a:r>
              <a:rPr lang="zh-CN" altLang="en-US" b="1" smtClean="0">
                <a:latin typeface="Times New Roman" pitchFamily="18" charset="0"/>
              </a:rPr>
              <a:t>若  </a:t>
            </a:r>
            <a:r>
              <a:rPr lang="en-US" altLang="zh-CN" b="1" smtClean="0">
                <a:latin typeface="Times New Roman" pitchFamily="18" charset="0"/>
              </a:rPr>
              <a:t>V =   W</a:t>
            </a:r>
            <a:r>
              <a:rPr lang="en-US" altLang="zh-CN" b="1" baseline="-30000" smtClean="0"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 W</a:t>
            </a:r>
            <a:r>
              <a:rPr lang="en-US" altLang="zh-CN" b="1" baseline="-30000" smtClean="0"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 …  W</a:t>
            </a:r>
            <a:r>
              <a:rPr lang="en-US" altLang="zh-CN" sz="4000" b="1" baseline="-30000" smtClean="0">
                <a:latin typeface="Times New Roman" pitchFamily="18" charset="0"/>
              </a:rPr>
              <a:t>s</a:t>
            </a:r>
            <a:r>
              <a:rPr lang="en-US" altLang="zh-CN" sz="3600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 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-</a:t>
            </a:r>
            <a:r>
              <a:rPr lang="zh-CN" altLang="en-US" b="1" smtClean="0">
                <a:latin typeface="Times New Roman" pitchFamily="18" charset="0"/>
              </a:rPr>
              <a:t>不变子空间的直和</a:t>
            </a:r>
            <a:r>
              <a:rPr lang="en-US" altLang="zh-CN" b="1" smtClean="0">
                <a:latin typeface="Times New Roman" pitchFamily="18" charset="0"/>
              </a:rPr>
              <a:t>.  </a:t>
            </a:r>
            <a:r>
              <a:rPr lang="zh-CN" altLang="en-US" b="1" smtClean="0">
                <a:latin typeface="Times New Roman" pitchFamily="18" charset="0"/>
              </a:rPr>
              <a:t>记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i="1" smtClean="0">
                <a:latin typeface="Times New Roman" pitchFamily="18" charset="0"/>
              </a:rPr>
              <a:t>        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i="1" baseline="-30000" smtClean="0">
                <a:solidFill>
                  <a:srgbClr val="000000"/>
                </a:solidFill>
              </a:rPr>
              <a:t>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 = 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| W</a:t>
            </a:r>
            <a:r>
              <a:rPr lang="en-US" altLang="zh-CN" b="1" baseline="-30000" smtClean="0">
                <a:latin typeface="Times New Roman" pitchFamily="18" charset="0"/>
              </a:rPr>
              <a:t>i  </a:t>
            </a:r>
            <a:r>
              <a:rPr lang="zh-CN" altLang="en-US" b="1" smtClean="0">
                <a:latin typeface="Times New Roman" pitchFamily="18" charset="0"/>
              </a:rPr>
              <a:t>的特征多项式</a:t>
            </a:r>
            <a:r>
              <a:rPr lang="en-US" altLang="zh-CN" b="1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</a:rPr>
              <a:t>        m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 = 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| W</a:t>
            </a:r>
            <a:r>
              <a:rPr lang="en-US" altLang="zh-CN" b="1" baseline="-30000" smtClean="0">
                <a:latin typeface="Times New Roman" pitchFamily="18" charset="0"/>
              </a:rPr>
              <a:t>i  </a:t>
            </a:r>
            <a:r>
              <a:rPr lang="zh-CN" altLang="en-US" b="1" smtClean="0">
                <a:latin typeface="Times New Roman" pitchFamily="18" charset="0"/>
              </a:rPr>
              <a:t>的最小多项式</a:t>
            </a:r>
            <a:r>
              <a:rPr lang="en-US" altLang="zh-CN" b="1" smtClean="0">
                <a:latin typeface="Times New Roman" pitchFamily="18" charset="0"/>
              </a:rPr>
              <a:t>.  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则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sz="2800" b="1" i="1" smtClean="0">
                <a:latin typeface="Times New Roman" pitchFamily="18" charset="0"/>
              </a:rPr>
              <a:t>      </a:t>
            </a:r>
            <a:r>
              <a:rPr lang="en-US" altLang="zh-CN" b="1" i="1" smtClean="0">
                <a:latin typeface="Times New Roman" pitchFamily="18" charset="0"/>
              </a:rPr>
              <a:t>f </a:t>
            </a:r>
            <a:r>
              <a:rPr lang="en-US" altLang="zh-CN" b="1" baseline="-30000" smtClean="0">
                <a:solidFill>
                  <a:srgbClr val="000000"/>
                </a:solidFill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 =    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i="1" baseline="-30000" smtClean="0">
                <a:solidFill>
                  <a:srgbClr val="000000"/>
                </a:solidFill>
              </a:rPr>
              <a:t>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 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i="1" baseline="-30000" smtClean="0">
                <a:solidFill>
                  <a:srgbClr val="000000"/>
                </a:solidFill>
              </a:rPr>
              <a:t>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 … 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</a:rPr>
              <a:t>    m</a:t>
            </a:r>
            <a:r>
              <a:rPr lang="en-US" altLang="zh-CN" b="1" baseline="-30000" smtClean="0">
                <a:solidFill>
                  <a:srgbClr val="000000"/>
                </a:solidFill>
              </a:rPr>
              <a:t>A</a:t>
            </a:r>
            <a:r>
              <a:rPr lang="en-US" altLang="zh-CN" b="1" i="1" baseline="-30000" smtClean="0">
                <a:solidFill>
                  <a:srgbClr val="000000"/>
                </a:solidFill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= [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1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,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2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, … ,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]</a:t>
            </a:r>
          </a:p>
        </p:txBody>
      </p:sp>
    </p:spTree>
    <p:extLst>
      <p:ext uri="{BB962C8B-B14F-4D97-AF65-F5344CB8AC3E}">
        <p14:creationId xmlns:p14="http://schemas.microsoft.com/office/powerpoint/2010/main" val="135782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6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16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6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116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63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1163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619750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zh-CN" altLang="en-US" b="1" smtClean="0">
                <a:latin typeface="Times New Roman" pitchFamily="18" charset="0"/>
              </a:rPr>
              <a:t>教材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/>
              <a:t>《</a:t>
            </a:r>
            <a:r>
              <a:rPr lang="zh-CN" altLang="en-US" b="1" smtClean="0"/>
              <a:t>高等代数</a:t>
            </a:r>
            <a:r>
              <a:rPr lang="en-US" altLang="zh-CN" b="1" smtClean="0"/>
              <a:t>》</a:t>
            </a:r>
            <a:r>
              <a:rPr lang="en-US" altLang="zh-CN" b="1" smtClean="0">
                <a:latin typeface="Times New Roman" pitchFamily="18" charset="0"/>
              </a:rPr>
              <a:t>,     </a:t>
            </a:r>
            <a:r>
              <a:rPr lang="zh-CN" altLang="en-US" b="1" smtClean="0"/>
              <a:t>丘维声著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en-US" altLang="zh-CN" b="1" smtClean="0"/>
              <a:t>  </a:t>
            </a:r>
            <a:r>
              <a:rPr lang="zh-CN" altLang="en-US" b="1" smtClean="0"/>
              <a:t>科学出版社</a:t>
            </a: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参考材料 </a:t>
            </a:r>
            <a:r>
              <a:rPr lang="en-US" altLang="zh-CN" b="1" smtClean="0">
                <a:latin typeface="Times New Roman" pitchFamily="18" charset="0"/>
              </a:rPr>
              <a:t>:</a:t>
            </a: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en-US" altLang="zh-CN" b="1" smtClean="0"/>
              <a:t>《</a:t>
            </a:r>
            <a:r>
              <a:rPr lang="zh-CN" altLang="en-US" b="1" smtClean="0"/>
              <a:t>高等代数</a:t>
            </a:r>
            <a:r>
              <a:rPr lang="en-US" altLang="zh-CN" b="1" smtClean="0"/>
              <a:t>》</a:t>
            </a:r>
            <a:r>
              <a:rPr lang="en-US" altLang="zh-CN" b="1" smtClean="0">
                <a:latin typeface="Times New Roman" pitchFamily="18" charset="0"/>
              </a:rPr>
              <a:t>,   </a:t>
            </a:r>
            <a:r>
              <a:rPr lang="zh-CN" altLang="en-US" b="1" smtClean="0"/>
              <a:t>王萼芳 石生明 修订</a:t>
            </a:r>
            <a:r>
              <a:rPr lang="zh-CN" altLang="en-US" b="1" smtClean="0">
                <a:latin typeface="Times New Roman" pitchFamily="18" charset="0"/>
              </a:rPr>
              <a:t>（高教）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《</a:t>
            </a:r>
            <a:r>
              <a:rPr lang="zh-CN" altLang="en-US" b="1" smtClean="0">
                <a:latin typeface="Times New Roman" pitchFamily="18" charset="0"/>
              </a:rPr>
              <a:t>高等代数</a:t>
            </a:r>
            <a:r>
              <a:rPr lang="en-US" altLang="zh-CN" b="1" smtClean="0">
                <a:latin typeface="Times New Roman" pitchFamily="18" charset="0"/>
              </a:rPr>
              <a:t>(</a:t>
            </a:r>
            <a:r>
              <a:rPr lang="zh-CN" altLang="en-US" b="1" smtClean="0">
                <a:latin typeface="Times New Roman" pitchFamily="18" charset="0"/>
              </a:rPr>
              <a:t>下册</a:t>
            </a:r>
            <a:r>
              <a:rPr lang="en-US" altLang="zh-CN" b="1" smtClean="0">
                <a:latin typeface="Times New Roman" pitchFamily="18" charset="0"/>
              </a:rPr>
              <a:t>)》,   </a:t>
            </a:r>
            <a:r>
              <a:rPr lang="zh-CN" altLang="en-US" b="1" smtClean="0">
                <a:latin typeface="Times New Roman" pitchFamily="18" charset="0"/>
              </a:rPr>
              <a:t>丘维声著（高教）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《</a:t>
            </a:r>
            <a:r>
              <a:rPr lang="zh-CN" altLang="en-US" b="1" smtClean="0">
                <a:latin typeface="Times New Roman" pitchFamily="18" charset="0"/>
              </a:rPr>
              <a:t>高等代数学</a:t>
            </a:r>
            <a:r>
              <a:rPr lang="en-US" altLang="zh-CN" b="1" smtClean="0">
                <a:latin typeface="Times New Roman" pitchFamily="18" charset="0"/>
              </a:rPr>
              <a:t>》,          </a:t>
            </a:r>
            <a:r>
              <a:rPr lang="zh-CN" altLang="en-US" b="1" smtClean="0">
                <a:latin typeface="Times New Roman" pitchFamily="18" charset="0"/>
              </a:rPr>
              <a:t>张贤科等著 （清华）</a:t>
            </a:r>
            <a:r>
              <a:rPr lang="zh-CN" altLang="en-US" b="1" smtClean="0"/>
              <a:t> </a:t>
            </a:r>
            <a:r>
              <a:rPr lang="zh-CN" altLang="en-US" b="1" smtClean="0">
                <a:latin typeface="Times New Roman" pitchFamily="18" charset="0"/>
              </a:rPr>
              <a:t>                  </a:t>
            </a:r>
            <a:endParaRPr lang="zh-CN" altLang="en-US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1844675"/>
            <a:ext cx="8229600" cy="453707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线性空间</a:t>
            </a: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取定基底</a:t>
            </a: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… 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后</a:t>
            </a:r>
            <a:r>
              <a:rPr lang="en-US" altLang="zh-CN" b="1" smtClean="0">
                <a:latin typeface="Times New Roman" pitchFamily="18" charset="0"/>
              </a:rPr>
              <a:t>,</a:t>
            </a:r>
            <a:r>
              <a:rPr lang="en-US" altLang="zh-CN" sz="2800" b="1" smtClean="0">
                <a:latin typeface="Times New Roman" pitchFamily="18" charset="0"/>
              </a:rPr>
              <a:t>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V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中每个元素</a:t>
            </a:r>
            <a:r>
              <a:rPr lang="zh-CN" altLang="en-US" b="1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+ 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与其坐标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[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]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latin typeface="Times New Roman" pitchFamily="18" charset="0"/>
              </a:rPr>
              <a:t>K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一一对应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.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这种对应保持两个空间的运算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.</a:t>
            </a:r>
            <a:endParaRPr lang="en-US" altLang="zh-CN" sz="2800" b="1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sz="3600" b="1" baseline="-30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32099" name="Picture 10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0" name="Rectangle 11"/>
          <p:cNvSpPr>
            <a:spLocks noChangeArrowheads="1"/>
          </p:cNvSpPr>
          <p:nvPr/>
        </p:nvSpPr>
        <p:spPr bwMode="auto">
          <a:xfrm>
            <a:off x="1547813" y="188913"/>
            <a:ext cx="57610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40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</a:rPr>
              <a:t>坐标同构</a:t>
            </a:r>
            <a:r>
              <a:rPr kumimoji="0" lang="zh-CN" altLang="en-US" sz="440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kumimoji="0" lang="en-US" altLang="zh-CN" sz="4400">
                <a:solidFill>
                  <a:schemeClr val="bg1"/>
                </a:solidFill>
                <a:latin typeface="Times New Roman" pitchFamily="18" charset="0"/>
              </a:rPr>
              <a:t>V  </a:t>
            </a:r>
            <a:r>
              <a:rPr kumimoji="0" lang="en-US" altLang="zh-CN" sz="440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</a:t>
            </a:r>
            <a:r>
              <a:rPr kumimoji="0" lang="en-US" altLang="zh-CN" sz="4400">
                <a:solidFill>
                  <a:schemeClr val="bg1"/>
                </a:solidFill>
                <a:latin typeface="Times New Roman" pitchFamily="18" charset="0"/>
              </a:rPr>
              <a:t>  </a:t>
            </a:r>
            <a:r>
              <a:rPr kumimoji="0" lang="en-US" altLang="zh-CN" sz="4400">
                <a:solidFill>
                  <a:schemeClr val="bg1"/>
                </a:solidFill>
                <a:latin typeface="Times New Roman" pitchFamily="18" charset="0"/>
                <a:sym typeface="Euclid Math One" pitchFamily="18" charset="2"/>
              </a:rPr>
              <a:t>K </a:t>
            </a:r>
            <a:r>
              <a:rPr kumimoji="0" lang="en-US" altLang="zh-CN" sz="6000" baseline="30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60483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证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在每个 </a:t>
            </a:r>
            <a:r>
              <a:rPr lang="en-US" altLang="zh-CN" b="1" smtClean="0">
                <a:latin typeface="Times New Roman" pitchFamily="18" charset="0"/>
              </a:rPr>
              <a:t>W</a:t>
            </a:r>
            <a:r>
              <a:rPr lang="en-US" altLang="zh-CN" b="1" baseline="-30000" smtClean="0">
                <a:latin typeface="Times New Roman" pitchFamily="18" charset="0"/>
              </a:rPr>
              <a:t>1 </a:t>
            </a:r>
            <a:r>
              <a:rPr lang="zh-CN" altLang="en-US" b="1" smtClean="0">
                <a:latin typeface="Times New Roman" pitchFamily="18" charset="0"/>
              </a:rPr>
              <a:t>取基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合并得到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的基</a:t>
            </a:r>
            <a:r>
              <a:rPr lang="en-US" altLang="zh-CN" b="1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</a:t>
            </a:r>
            <a:r>
              <a:rPr lang="zh-CN" altLang="en-US" b="1" smtClean="0">
                <a:latin typeface="Times New Roman" pitchFamily="18" charset="0"/>
              </a:rPr>
              <a:t>在此基下 </a:t>
            </a:r>
            <a:r>
              <a:rPr lang="en-US" altLang="zh-CN" b="1" smtClean="0"/>
              <a:t>A </a:t>
            </a:r>
            <a:r>
              <a:rPr lang="zh-CN" altLang="en-US" b="1" smtClean="0">
                <a:latin typeface="Times New Roman" pitchFamily="18" charset="0"/>
              </a:rPr>
              <a:t>的矩阵为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</a:t>
            </a:r>
            <a:r>
              <a:rPr lang="zh-CN" altLang="en-US" b="1" smtClean="0">
                <a:latin typeface="Times New Roman" pitchFamily="18" charset="0"/>
              </a:rPr>
              <a:t>其中</a:t>
            </a:r>
            <a:r>
              <a:rPr lang="en-US" altLang="zh-CN" b="1" smtClean="0">
                <a:latin typeface="Times New Roman" pitchFamily="18" charset="0"/>
              </a:rPr>
              <a:t>  A</a:t>
            </a:r>
            <a:r>
              <a:rPr lang="en-US" altLang="zh-CN" b="1" baseline="-30000" smtClean="0"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为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| W</a:t>
            </a:r>
            <a:r>
              <a:rPr lang="en-US" altLang="zh-CN" b="1" baseline="-30000" smtClean="0"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在 </a:t>
            </a:r>
            <a:r>
              <a:rPr lang="en-US" altLang="zh-CN" b="1" smtClean="0">
                <a:latin typeface="Times New Roman" pitchFamily="18" charset="0"/>
              </a:rPr>
              <a:t>W</a:t>
            </a:r>
            <a:r>
              <a:rPr lang="en-US" altLang="zh-CN" b="1" baseline="-30000" smtClean="0"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基底的矩阵</a:t>
            </a:r>
            <a:endParaRPr lang="zh-CN" altLang="en-US" b="1" smtClean="0">
              <a:solidFill>
                <a:schemeClr val="accent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sz="2800" b="1" smtClean="0">
              <a:solidFill>
                <a:schemeClr val="accent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sz="2800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 </a:t>
            </a:r>
            <a:endParaRPr lang="en-US" altLang="zh-CN" sz="2800" b="1" smtClean="0">
              <a:latin typeface="Times New Roman" pitchFamily="18" charset="0"/>
            </a:endParaRPr>
          </a:p>
        </p:txBody>
      </p:sp>
      <p:graphicFrame>
        <p:nvGraphicFramePr>
          <p:cNvPr id="155651" name="Object 3"/>
          <p:cNvGraphicFramePr>
            <a:graphicFrameLocks noChangeAspect="1"/>
          </p:cNvGraphicFramePr>
          <p:nvPr/>
        </p:nvGraphicFramePr>
        <p:xfrm>
          <a:off x="2124075" y="2420938"/>
          <a:ext cx="4562475" cy="259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719" name="公式" r:id="rId3" imgW="1651000" imgH="939800" progId="Equation.3">
                  <p:embed/>
                </p:oleObj>
              </mc:Choice>
              <mc:Fallback>
                <p:oleObj name="公式" r:id="rId3" imgW="16510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420938"/>
                        <a:ext cx="4562475" cy="2592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786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5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6048375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</a:rPr>
              <a:t>            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5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故   </a:t>
            </a:r>
            <a:r>
              <a:rPr lang="zh-CN" altLang="en-US" b="1" i="1" smtClean="0">
                <a:latin typeface="Times New Roman" pitchFamily="18" charset="0"/>
              </a:rPr>
              <a:t>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  =   </a:t>
            </a:r>
            <a:r>
              <a:rPr lang="en-US" altLang="zh-CN" b="1" i="1" smtClean="0">
                <a:latin typeface="Times New Roman" pitchFamily="18" charset="0"/>
              </a:rPr>
              <a:t>f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  </a:t>
            </a:r>
            <a:r>
              <a:rPr lang="en-US" altLang="zh-CN" b="1" i="1" smtClean="0">
                <a:latin typeface="Times New Roman" pitchFamily="18" charset="0"/>
              </a:rPr>
              <a:t>f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 …  </a:t>
            </a:r>
            <a:r>
              <a:rPr lang="en-US" altLang="zh-CN" b="1" i="1" smtClean="0">
                <a:latin typeface="Times New Roman" pitchFamily="18" charset="0"/>
              </a:rPr>
              <a:t>f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</a:t>
            </a:r>
            <a:endParaRPr lang="en-US" altLang="zh-CN" b="1" smtClean="0">
              <a:latin typeface="Euclid Math One" pitchFamily="18" charset="2"/>
              <a:sym typeface="Euclid Math One" pitchFamily="18" charset="2"/>
            </a:endParaRPr>
          </a:p>
          <a:p>
            <a:pPr eaLnBrk="1" hangingPunct="1">
              <a:lnSpc>
                <a:spcPct val="155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</a:rPr>
              <a:t> 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i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=  |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I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A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</a:rPr>
              <a:t> |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| W</a:t>
            </a:r>
            <a:r>
              <a:rPr lang="en-US" altLang="zh-CN" b="1" baseline="-30000" smtClean="0">
                <a:latin typeface="Times New Roman" pitchFamily="18" charset="0"/>
              </a:rPr>
              <a:t>i  </a:t>
            </a:r>
            <a:r>
              <a:rPr lang="zh-CN" altLang="en-US" b="1" smtClean="0">
                <a:latin typeface="Times New Roman" pitchFamily="18" charset="0"/>
              </a:rPr>
              <a:t>的特征多项式 </a:t>
            </a:r>
          </a:p>
        </p:txBody>
      </p:sp>
      <p:graphicFrame>
        <p:nvGraphicFramePr>
          <p:cNvPr id="156675" name="Object 3"/>
          <p:cNvGraphicFramePr>
            <a:graphicFrameLocks noChangeAspect="1"/>
          </p:cNvGraphicFramePr>
          <p:nvPr/>
        </p:nvGraphicFramePr>
        <p:xfrm>
          <a:off x="395288" y="549275"/>
          <a:ext cx="8391525" cy="265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748" name="公式" r:id="rId3" imgW="2959100" imgH="939800" progId="Equation.3">
                  <p:embed/>
                </p:oleObj>
              </mc:Choice>
              <mc:Fallback>
                <p:oleObj name="公式" r:id="rId3" imgW="29591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49275"/>
                        <a:ext cx="8391525" cy="2659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76" name="Object 4"/>
          <p:cNvGraphicFramePr>
            <a:graphicFrameLocks noChangeAspect="1"/>
          </p:cNvGraphicFramePr>
          <p:nvPr/>
        </p:nvGraphicFramePr>
        <p:xfrm>
          <a:off x="1692275" y="3500438"/>
          <a:ext cx="72421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749" name="公式" r:id="rId5" imgW="2540000" imgH="228600" progId="Equation.3">
                  <p:embed/>
                </p:oleObj>
              </mc:Choice>
              <mc:Fallback>
                <p:oleObj name="公式" r:id="rId5" imgW="2540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500438"/>
                        <a:ext cx="7242175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715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5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15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15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15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59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159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159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4159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6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604837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对任意 </a:t>
            </a:r>
            <a:r>
              <a:rPr lang="en-US" altLang="zh-CN" b="1" i="1" smtClean="0">
                <a:latin typeface="Times New Roman" pitchFamily="18" charset="0"/>
              </a:rPr>
              <a:t>h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smtClean="0"/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 </a:t>
            </a:r>
            <a:r>
              <a:rPr lang="en-US" altLang="zh-CN" b="1" smtClean="0">
                <a:latin typeface="Times New Roman" pitchFamily="18" charset="0"/>
              </a:rPr>
              <a:t>[ x ],  </a:t>
            </a:r>
            <a:r>
              <a:rPr lang="zh-CN" altLang="en-US" b="1" smtClean="0">
                <a:latin typeface="Times New Roman" pitchFamily="18" charset="0"/>
              </a:rPr>
              <a:t>有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于是  </a:t>
            </a:r>
            <a:r>
              <a:rPr lang="en-US" altLang="zh-CN" b="1" i="1" smtClean="0">
                <a:latin typeface="Times New Roman" pitchFamily="18" charset="0"/>
              </a:rPr>
              <a:t>h</a:t>
            </a:r>
            <a:r>
              <a:rPr lang="en-US" altLang="zh-CN" b="1" smtClean="0">
                <a:latin typeface="Times New Roman" pitchFamily="18" charset="0"/>
              </a:rPr>
              <a:t>( A ) =  0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   </a:t>
            </a:r>
            <a:r>
              <a:rPr lang="en-US" altLang="zh-CN" b="1" i="1" smtClean="0">
                <a:latin typeface="Times New Roman" pitchFamily="18" charset="0"/>
              </a:rPr>
              <a:t>h </a:t>
            </a:r>
            <a:r>
              <a:rPr lang="en-US" altLang="zh-CN" b="1" smtClean="0">
                <a:latin typeface="Times New Roman" pitchFamily="18" charset="0"/>
              </a:rPr>
              <a:t>( A </a:t>
            </a:r>
            <a:r>
              <a:rPr lang="en-US" altLang="zh-CN" b="1" baseline="-30000" smtClean="0"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</a:rPr>
              <a:t> ) =  0 ,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 i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                     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latin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| </a:t>
            </a:r>
            <a:r>
              <a:rPr lang="en-US" altLang="zh-CN" b="1" i="1" smtClean="0">
                <a:latin typeface="Times New Roman" pitchFamily="18" charset="0"/>
              </a:rPr>
              <a:t>h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,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 i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故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latin typeface="Times New Roman" pitchFamily="18" charset="0"/>
              </a:rPr>
              <a:t>A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 = [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,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, …,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]</a:t>
            </a:r>
          </a:p>
        </p:txBody>
      </p:sp>
      <p:graphicFrame>
        <p:nvGraphicFramePr>
          <p:cNvPr id="157699" name="Object 5"/>
          <p:cNvGraphicFramePr>
            <a:graphicFrameLocks noChangeAspect="1"/>
          </p:cNvGraphicFramePr>
          <p:nvPr/>
        </p:nvGraphicFramePr>
        <p:xfrm>
          <a:off x="1258888" y="1341438"/>
          <a:ext cx="6491287" cy="228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67" name="公式" r:id="rId3" imgW="2667000" imgH="939800" progId="Equation.3">
                  <p:embed/>
                </p:oleObj>
              </mc:Choice>
              <mc:Fallback>
                <p:oleObj name="公式" r:id="rId3" imgW="26670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341438"/>
                        <a:ext cx="6491287" cy="228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563938" y="4149725"/>
            <a:ext cx="590550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</a:t>
            </a:r>
            <a:endParaRPr lang="zh-CN" altLang="en-US" sz="2800" dirty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35375" y="4868863"/>
            <a:ext cx="590550" cy="585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</a:t>
            </a:r>
            <a:endParaRPr lang="zh-CN" altLang="en-US" sz="2800" dirty="0">
              <a:solidFill>
                <a:srgbClr val="00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840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6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536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6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536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6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36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36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536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604837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推论 </a:t>
            </a:r>
            <a:r>
              <a:rPr lang="en-US" altLang="zh-CN" sz="2800" b="1" smtClean="0">
                <a:latin typeface="Times New Roman" pitchFamily="18" charset="0"/>
              </a:rPr>
              <a:t>:  </a:t>
            </a:r>
            <a:r>
              <a:rPr lang="zh-CN" altLang="en-US" sz="2800" b="1" smtClean="0">
                <a:latin typeface="Times New Roman" pitchFamily="18" charset="0"/>
              </a:rPr>
              <a:t>设方阵 </a:t>
            </a:r>
            <a:r>
              <a:rPr lang="en-US" altLang="zh-CN" sz="2800" b="1" smtClean="0">
                <a:latin typeface="Times New Roman" pitchFamily="18" charset="0"/>
              </a:rPr>
              <a:t>A </a:t>
            </a:r>
            <a:r>
              <a:rPr lang="zh-CN" altLang="en-US" sz="2800" b="1" smtClean="0">
                <a:latin typeface="Times New Roman" pitchFamily="18" charset="0"/>
              </a:rPr>
              <a:t>具有对角分块形式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sz="2800" b="1" smtClean="0">
              <a:solidFill>
                <a:schemeClr val="accent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sz="2800" b="1" smtClean="0">
              <a:solidFill>
                <a:schemeClr val="accent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sz="2800" b="1" smtClean="0">
              <a:solidFill>
                <a:schemeClr val="accent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sz="2800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 若每个 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A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 i</a:t>
            </a:r>
            <a:r>
              <a:rPr lang="en-US" altLang="zh-CN" sz="2800" b="1" baseline="-30000" smtClean="0">
                <a:latin typeface="Times New Roman" pitchFamily="18" charset="0"/>
              </a:rPr>
              <a:t> </a:t>
            </a:r>
            <a:r>
              <a:rPr lang="zh-CN" altLang="en-US" sz="2800" b="1" smtClean="0">
                <a:latin typeface="Times New Roman" pitchFamily="18" charset="0"/>
              </a:rPr>
              <a:t>的特征多项式为 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 i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i="1" smtClean="0">
                <a:latin typeface="Times New Roman" pitchFamily="18" charset="0"/>
              </a:rPr>
              <a:t>x</a:t>
            </a:r>
            <a:r>
              <a:rPr lang="en-US" altLang="zh-CN" sz="2800" b="1" smtClean="0">
                <a:latin typeface="Times New Roman" pitchFamily="18" charset="0"/>
              </a:rPr>
              <a:t> ) ,  </a:t>
            </a:r>
            <a:r>
              <a:rPr lang="zh-CN" altLang="en-US" sz="2800" b="1" smtClean="0">
                <a:latin typeface="Times New Roman" pitchFamily="18" charset="0"/>
              </a:rPr>
              <a:t>最小多项式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为 </a:t>
            </a:r>
            <a:r>
              <a:rPr lang="en-US" altLang="zh-CN" sz="2800" b="1" i="1" smtClean="0">
                <a:latin typeface="Times New Roman" pitchFamily="18" charset="0"/>
              </a:rPr>
              <a:t>m 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i="1" smtClean="0">
                <a:latin typeface="Times New Roman" pitchFamily="18" charset="0"/>
              </a:rPr>
              <a:t>x</a:t>
            </a:r>
            <a:r>
              <a:rPr lang="en-US" altLang="zh-CN" sz="2800" b="1" smtClean="0">
                <a:latin typeface="Times New Roman" pitchFamily="18" charset="0"/>
              </a:rPr>
              <a:t> ) ,  </a:t>
            </a:r>
            <a:r>
              <a:rPr lang="zh-CN" altLang="en-US" sz="2800" b="1" smtClean="0">
                <a:latin typeface="Times New Roman" pitchFamily="18" charset="0"/>
              </a:rPr>
              <a:t>则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800" b="1" i="1" smtClean="0">
                <a:latin typeface="Times New Roman" pitchFamily="18" charset="0"/>
              </a:rPr>
              <a:t>        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i="1" smtClean="0">
                <a:latin typeface="Times New Roman" pitchFamily="18" charset="0"/>
              </a:rPr>
              <a:t>x</a:t>
            </a:r>
            <a:r>
              <a:rPr lang="en-US" altLang="zh-CN" sz="2800" b="1" smtClean="0">
                <a:latin typeface="Times New Roman" pitchFamily="18" charset="0"/>
              </a:rPr>
              <a:t> )   =     </a:t>
            </a:r>
            <a:r>
              <a:rPr lang="en-US" altLang="zh-CN" sz="2800" b="1" i="1" smtClean="0">
                <a:latin typeface="Times New Roman" pitchFamily="18" charset="0"/>
              </a:rPr>
              <a:t>f 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i="1" smtClean="0">
                <a:latin typeface="Times New Roman" pitchFamily="18" charset="0"/>
              </a:rPr>
              <a:t>x</a:t>
            </a:r>
            <a:r>
              <a:rPr lang="en-US" altLang="zh-CN" sz="2800" b="1" smtClean="0">
                <a:latin typeface="Times New Roman" pitchFamily="18" charset="0"/>
              </a:rPr>
              <a:t> )   </a:t>
            </a:r>
            <a:r>
              <a:rPr lang="en-US" altLang="zh-CN" sz="2800" b="1" i="1" smtClean="0">
                <a:latin typeface="Times New Roman" pitchFamily="18" charset="0"/>
              </a:rPr>
              <a:t>f 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i="1" smtClean="0">
                <a:latin typeface="Times New Roman" pitchFamily="18" charset="0"/>
              </a:rPr>
              <a:t>x</a:t>
            </a:r>
            <a:r>
              <a:rPr lang="en-US" altLang="zh-CN" sz="2800" b="1" smtClean="0">
                <a:latin typeface="Times New Roman" pitchFamily="18" charset="0"/>
              </a:rPr>
              <a:t> )  …  </a:t>
            </a:r>
            <a:r>
              <a:rPr lang="en-US" altLang="zh-CN" sz="2800" b="1" i="1" smtClean="0">
                <a:latin typeface="Times New Roman" pitchFamily="18" charset="0"/>
              </a:rPr>
              <a:t>f 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i="1" smtClean="0">
                <a:latin typeface="Times New Roman" pitchFamily="18" charset="0"/>
              </a:rPr>
              <a:t>x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800" b="1" i="1" smtClean="0">
                <a:latin typeface="Times New Roman" pitchFamily="18" charset="0"/>
              </a:rPr>
              <a:t>        m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i="1" smtClean="0">
                <a:latin typeface="Times New Roman" pitchFamily="18" charset="0"/>
              </a:rPr>
              <a:t>x</a:t>
            </a:r>
            <a:r>
              <a:rPr lang="en-US" altLang="zh-CN" sz="2800" b="1" smtClean="0">
                <a:latin typeface="Times New Roman" pitchFamily="18" charset="0"/>
              </a:rPr>
              <a:t> )  = [  </a:t>
            </a:r>
            <a:r>
              <a:rPr lang="en-US" altLang="zh-CN" sz="2800" b="1" i="1" smtClean="0">
                <a:latin typeface="Times New Roman" pitchFamily="18" charset="0"/>
              </a:rPr>
              <a:t>m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i="1" smtClean="0">
                <a:latin typeface="Times New Roman" pitchFamily="18" charset="0"/>
              </a:rPr>
              <a:t>x</a:t>
            </a:r>
            <a:r>
              <a:rPr lang="en-US" altLang="zh-CN" sz="2800" b="1" smtClean="0">
                <a:latin typeface="Times New Roman" pitchFamily="18" charset="0"/>
              </a:rPr>
              <a:t> ) ,  </a:t>
            </a:r>
            <a:r>
              <a:rPr lang="en-US" altLang="zh-CN" sz="2800" b="1" i="1" smtClean="0">
                <a:latin typeface="Times New Roman" pitchFamily="18" charset="0"/>
              </a:rPr>
              <a:t>m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i="1" smtClean="0">
                <a:latin typeface="Times New Roman" pitchFamily="18" charset="0"/>
              </a:rPr>
              <a:t>x</a:t>
            </a:r>
            <a:r>
              <a:rPr lang="en-US" altLang="zh-CN" sz="2800" b="1" smtClean="0">
                <a:latin typeface="Times New Roman" pitchFamily="18" charset="0"/>
              </a:rPr>
              <a:t> ) , … ,  </a:t>
            </a:r>
            <a:r>
              <a:rPr lang="en-US" altLang="zh-CN" sz="2800" b="1" i="1" smtClean="0">
                <a:latin typeface="Times New Roman" pitchFamily="18" charset="0"/>
              </a:rPr>
              <a:t>m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i="1" smtClean="0">
                <a:latin typeface="Times New Roman" pitchFamily="18" charset="0"/>
              </a:rPr>
              <a:t>x</a:t>
            </a:r>
            <a:r>
              <a:rPr lang="en-US" altLang="zh-CN" sz="2800" b="1" smtClean="0">
                <a:latin typeface="Times New Roman" pitchFamily="18" charset="0"/>
              </a:rPr>
              <a:t> )  ]</a:t>
            </a:r>
          </a:p>
        </p:txBody>
      </p:sp>
      <p:graphicFrame>
        <p:nvGraphicFramePr>
          <p:cNvPr id="158723" name="Object 3"/>
          <p:cNvGraphicFramePr>
            <a:graphicFrameLocks noChangeAspect="1"/>
          </p:cNvGraphicFramePr>
          <p:nvPr/>
        </p:nvGraphicFramePr>
        <p:xfrm>
          <a:off x="2195513" y="1268413"/>
          <a:ext cx="4105275" cy="233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91" name="公式" r:id="rId3" imgW="1651000" imgH="939800" progId="Equation.3">
                  <p:embed/>
                </p:oleObj>
              </mc:Choice>
              <mc:Fallback>
                <p:oleObj name="公式" r:id="rId3" imgW="16510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268413"/>
                        <a:ext cx="4105275" cy="233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626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形如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的 </a:t>
            </a:r>
            <a:r>
              <a:rPr lang="en-US" altLang="zh-CN" b="1" smtClean="0">
                <a:latin typeface="Times New Roman" pitchFamily="18" charset="0"/>
              </a:rPr>
              <a:t>r </a:t>
            </a:r>
            <a:r>
              <a:rPr lang="zh-CN" altLang="en-US" b="1" smtClean="0">
                <a:latin typeface="Times New Roman" pitchFamily="18" charset="0"/>
              </a:rPr>
              <a:t>级方阵称为 </a:t>
            </a:r>
            <a:r>
              <a:rPr lang="en-US" altLang="zh-CN" b="1" smtClean="0">
                <a:latin typeface="Times New Roman" pitchFamily="18" charset="0"/>
              </a:rPr>
              <a:t>r </a:t>
            </a:r>
            <a:r>
              <a:rPr lang="zh-CN" altLang="en-US" b="1" smtClean="0">
                <a:latin typeface="Times New Roman" pitchFamily="18" charset="0"/>
              </a:rPr>
              <a:t>级 </a:t>
            </a:r>
            <a:r>
              <a:rPr lang="en-US" altLang="zh-CN" b="1" smtClean="0">
                <a:latin typeface="Times New Roman" pitchFamily="18" charset="0"/>
              </a:rPr>
              <a:t>Jordan </a:t>
            </a:r>
            <a:r>
              <a:rPr lang="zh-CN" altLang="en-US" b="1" smtClean="0">
                <a:latin typeface="Times New Roman" pitchFamily="18" charset="0"/>
              </a:rPr>
              <a:t>块 </a:t>
            </a:r>
            <a:r>
              <a:rPr lang="en-US" altLang="zh-CN" b="1" smtClean="0">
                <a:latin typeface="Times New Roman" pitchFamily="18" charset="0"/>
              </a:rPr>
              <a:t>.  </a:t>
            </a:r>
            <a:r>
              <a:rPr lang="zh-CN" altLang="en-US" b="1" smtClean="0">
                <a:latin typeface="Times New Roman" pitchFamily="18" charset="0"/>
              </a:rPr>
              <a:t>证明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Jordan </a:t>
            </a:r>
            <a:r>
              <a:rPr lang="zh-CN" altLang="en-US" b="1" smtClean="0">
                <a:latin typeface="Times New Roman" pitchFamily="18" charset="0"/>
              </a:rPr>
              <a:t>块的最小多项式等于其特征多项式</a:t>
            </a:r>
            <a:r>
              <a:rPr lang="en-US" altLang="zh-CN" b="1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即</a:t>
            </a:r>
            <a:endParaRPr lang="zh-CN" altLang="en-US" sz="3600" b="1" baseline="3000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59747" name="Object 3"/>
          <p:cNvGraphicFramePr>
            <a:graphicFrameLocks noChangeAspect="1"/>
          </p:cNvGraphicFramePr>
          <p:nvPr/>
        </p:nvGraphicFramePr>
        <p:xfrm>
          <a:off x="2195513" y="981075"/>
          <a:ext cx="4125912" cy="241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20" name="公式" r:id="rId3" imgW="1562100" imgH="914400" progId="Equation.3">
                  <p:embed/>
                </p:oleObj>
              </mc:Choice>
              <mc:Fallback>
                <p:oleObj name="公式" r:id="rId3" imgW="15621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981075"/>
                        <a:ext cx="4125912" cy="2411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6729" name="Object 9"/>
          <p:cNvGraphicFramePr>
            <a:graphicFrameLocks noChangeAspect="1"/>
          </p:cNvGraphicFramePr>
          <p:nvPr/>
        </p:nvGraphicFramePr>
        <p:xfrm>
          <a:off x="2051050" y="5229225"/>
          <a:ext cx="467677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21" name="公式" r:id="rId5" imgW="1586811" imgH="253890" progId="Equation.3">
                  <p:embed/>
                </p:oleObj>
              </mc:Choice>
              <mc:Fallback>
                <p:oleObj name="公式" r:id="rId5" imgW="1586811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229225"/>
                        <a:ext cx="467677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521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067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06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06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770" name="Object 2"/>
          <p:cNvGraphicFramePr>
            <a:graphicFrameLocks noChangeAspect="1"/>
          </p:cNvGraphicFramePr>
          <p:nvPr/>
        </p:nvGraphicFramePr>
        <p:xfrm>
          <a:off x="1116013" y="1268413"/>
          <a:ext cx="3208337" cy="233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54" name="公式" r:id="rId3" imgW="1257300" imgH="914400" progId="Equation.3">
                  <p:embed/>
                </p:oleObj>
              </mc:Choice>
              <mc:Fallback>
                <p:oleObj name="公式" r:id="rId3" imgW="12573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68413"/>
                        <a:ext cx="3208337" cy="233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99910" name="Line 6"/>
          <p:cNvSpPr>
            <a:spLocks noChangeShapeType="1"/>
          </p:cNvSpPr>
          <p:nvPr/>
        </p:nvSpPr>
        <p:spPr bwMode="auto">
          <a:xfrm>
            <a:off x="2700338" y="1773238"/>
            <a:ext cx="1439862" cy="1439862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5499913" name="Rectangle 9"/>
          <p:cNvSpPr>
            <a:spLocks noChangeArrowheads="1"/>
          </p:cNvSpPr>
          <p:nvPr/>
        </p:nvSpPr>
        <p:spPr bwMode="auto">
          <a:xfrm>
            <a:off x="2051050" y="1268413"/>
            <a:ext cx="647700" cy="576262"/>
          </a:xfrm>
          <a:prstGeom prst="rect">
            <a:avLst/>
          </a:prstGeom>
          <a:solidFill>
            <a:srgbClr val="FFCC99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5499914" name="Object 10"/>
          <p:cNvGraphicFramePr>
            <a:graphicFrameLocks noChangeAspect="1"/>
          </p:cNvGraphicFramePr>
          <p:nvPr/>
        </p:nvGraphicFramePr>
        <p:xfrm>
          <a:off x="5435600" y="1268413"/>
          <a:ext cx="3338513" cy="233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55" name="公式" r:id="rId5" imgW="1308100" imgH="914400" progId="Equation.3">
                  <p:embed/>
                </p:oleObj>
              </mc:Choice>
              <mc:Fallback>
                <p:oleObj name="公式" r:id="rId5" imgW="13081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1268413"/>
                        <a:ext cx="3338513" cy="233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99915" name="Rectangle 11"/>
          <p:cNvSpPr>
            <a:spLocks noChangeArrowheads="1"/>
          </p:cNvSpPr>
          <p:nvPr/>
        </p:nvSpPr>
        <p:spPr bwMode="auto">
          <a:xfrm>
            <a:off x="6372225" y="1196975"/>
            <a:ext cx="1223963" cy="576263"/>
          </a:xfrm>
          <a:prstGeom prst="rect">
            <a:avLst/>
          </a:prstGeom>
          <a:solidFill>
            <a:srgbClr val="FFCC99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499916" name="Line 12"/>
          <p:cNvSpPr>
            <a:spLocks noChangeShapeType="1"/>
          </p:cNvSpPr>
          <p:nvPr/>
        </p:nvSpPr>
        <p:spPr bwMode="auto">
          <a:xfrm>
            <a:off x="7667625" y="1700213"/>
            <a:ext cx="865188" cy="8636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graphicFrame>
        <p:nvGraphicFramePr>
          <p:cNvPr id="5499917" name="Object 13"/>
          <p:cNvGraphicFramePr>
            <a:graphicFrameLocks noChangeAspect="1"/>
          </p:cNvGraphicFramePr>
          <p:nvPr/>
        </p:nvGraphicFramePr>
        <p:xfrm>
          <a:off x="1187450" y="4005263"/>
          <a:ext cx="3338513" cy="233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56" name="公式" r:id="rId7" imgW="1308100" imgH="914400" progId="Equation.3">
                  <p:embed/>
                </p:oleObj>
              </mc:Choice>
              <mc:Fallback>
                <p:oleObj name="公式" r:id="rId7" imgW="13081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005263"/>
                        <a:ext cx="3338513" cy="233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99918" name="Rectangle 14"/>
          <p:cNvSpPr>
            <a:spLocks noChangeArrowheads="1"/>
          </p:cNvSpPr>
          <p:nvPr/>
        </p:nvSpPr>
        <p:spPr bwMode="auto">
          <a:xfrm>
            <a:off x="2195513" y="3933825"/>
            <a:ext cx="1728787" cy="576263"/>
          </a:xfrm>
          <a:prstGeom prst="rect">
            <a:avLst/>
          </a:prstGeom>
          <a:solidFill>
            <a:srgbClr val="FFCC99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499919" name="Line 15"/>
          <p:cNvSpPr>
            <a:spLocks noChangeShapeType="1"/>
          </p:cNvSpPr>
          <p:nvPr/>
        </p:nvSpPr>
        <p:spPr bwMode="auto">
          <a:xfrm>
            <a:off x="3924300" y="4437063"/>
            <a:ext cx="360363" cy="287337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 sz="2800" smtClean="0">
              <a:solidFill>
                <a:srgbClr val="000000"/>
              </a:solidFill>
              <a:ea typeface="宋体" charset="-122"/>
            </a:endParaRPr>
          </a:p>
        </p:txBody>
      </p:sp>
      <p:graphicFrame>
        <p:nvGraphicFramePr>
          <p:cNvPr id="5499920" name="Object 16"/>
          <p:cNvGraphicFramePr>
            <a:graphicFrameLocks noChangeAspect="1"/>
          </p:cNvGraphicFramePr>
          <p:nvPr/>
        </p:nvGraphicFramePr>
        <p:xfrm>
          <a:off x="5651500" y="4868863"/>
          <a:ext cx="2820988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57" name="公式" r:id="rId9" imgW="1104900" imgH="241300" progId="Equation.3">
                  <p:embed/>
                </p:oleObj>
              </mc:Choice>
              <mc:Fallback>
                <p:oleObj name="公式" r:id="rId9" imgW="1104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4868863"/>
                        <a:ext cx="2820988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80" name="Rectangle 18"/>
          <p:cNvSpPr>
            <a:spLocks noChangeArrowheads="1"/>
          </p:cNvSpPr>
          <p:nvPr/>
        </p:nvSpPr>
        <p:spPr bwMode="auto">
          <a:xfrm>
            <a:off x="2124075" y="404813"/>
            <a:ext cx="53276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</a:rPr>
              <a:t>Jordan </a:t>
            </a:r>
            <a:r>
              <a:rPr kumimoji="0" lang="zh-CN" altLang="en-US" smtClean="0">
                <a:solidFill>
                  <a:srgbClr val="000000"/>
                </a:solidFill>
                <a:latin typeface="Times New Roman" pitchFamily="18" charset="0"/>
              </a:rPr>
              <a:t>块的方幂很容易计算</a:t>
            </a:r>
          </a:p>
        </p:txBody>
      </p:sp>
    </p:spTree>
    <p:extLst>
      <p:ext uri="{BB962C8B-B14F-4D97-AF65-F5344CB8AC3E}">
        <p14:creationId xmlns:p14="http://schemas.microsoft.com/office/powerpoint/2010/main" val="415416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99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5499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99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499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99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5499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499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99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499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5499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99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499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499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9910" grpId="0" animBg="1"/>
      <p:bldP spid="5499913" grpId="0" animBg="1"/>
      <p:bldP spid="5499915" grpId="0" animBg="1"/>
      <p:bldP spid="5499916" grpId="0" animBg="1"/>
      <p:bldP spid="5499918" grpId="0" animBg="1"/>
      <p:bldP spid="5499919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18"/>
          <p:cNvSpPr>
            <a:spLocks noChangeArrowheads="1"/>
          </p:cNvSpPr>
          <p:nvPr/>
        </p:nvSpPr>
        <p:spPr bwMode="auto">
          <a:xfrm>
            <a:off x="2124075" y="404813"/>
            <a:ext cx="53276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</a:rPr>
              <a:t>Jordan </a:t>
            </a:r>
            <a:r>
              <a:rPr kumimoji="0" lang="zh-CN" altLang="en-US" smtClean="0">
                <a:solidFill>
                  <a:srgbClr val="000000"/>
                </a:solidFill>
                <a:latin typeface="Times New Roman" pitchFamily="18" charset="0"/>
              </a:rPr>
              <a:t>块的方幂很容易计算</a:t>
            </a:r>
          </a:p>
        </p:txBody>
      </p:sp>
      <p:graphicFrame>
        <p:nvGraphicFramePr>
          <p:cNvPr id="161795" name="Object 3"/>
          <p:cNvGraphicFramePr>
            <a:graphicFrameLocks noChangeAspect="1"/>
          </p:cNvGraphicFramePr>
          <p:nvPr/>
        </p:nvGraphicFramePr>
        <p:xfrm>
          <a:off x="0" y="1341438"/>
          <a:ext cx="3286125" cy="244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898" name="公式" r:id="rId3" imgW="1244600" imgH="927100" progId="Equation.3">
                  <p:embed/>
                </p:oleObj>
              </mc:Choice>
              <mc:Fallback>
                <p:oleObj name="公式" r:id="rId3" imgW="1244600" imgH="927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41438"/>
                        <a:ext cx="3286125" cy="244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796" name="Object 7"/>
          <p:cNvGraphicFramePr>
            <a:graphicFrameLocks noChangeAspect="1"/>
          </p:cNvGraphicFramePr>
          <p:nvPr/>
        </p:nvGraphicFramePr>
        <p:xfrm>
          <a:off x="2916238" y="1147763"/>
          <a:ext cx="287337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899" name="公式" r:id="rId5" imgW="139579" imgH="164957" progId="Equation.3">
                  <p:embed/>
                </p:oleObj>
              </mc:Choice>
              <mc:Fallback>
                <p:oleObj name="公式" r:id="rId5" imgW="139579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1147763"/>
                        <a:ext cx="287337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8"/>
          <p:cNvGraphicFramePr>
            <a:graphicFrameLocks noChangeAspect="1"/>
          </p:cNvGraphicFramePr>
          <p:nvPr/>
        </p:nvGraphicFramePr>
        <p:xfrm>
          <a:off x="3132138" y="1268413"/>
          <a:ext cx="5837237" cy="247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00" name="公式" r:id="rId7" imgW="2209800" imgH="939800" progId="Equation.3">
                  <p:embed/>
                </p:oleObj>
              </mc:Choice>
              <mc:Fallback>
                <p:oleObj name="公式" r:id="rId7" imgW="22098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268413"/>
                        <a:ext cx="5837237" cy="2478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798" name="Object 9"/>
          <p:cNvGraphicFramePr>
            <a:graphicFrameLocks noChangeAspect="1"/>
          </p:cNvGraphicFramePr>
          <p:nvPr/>
        </p:nvGraphicFramePr>
        <p:xfrm>
          <a:off x="179388" y="4437063"/>
          <a:ext cx="2582862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01" name="公式" r:id="rId9" imgW="977900" imgH="457200" progId="Equation.3">
                  <p:embed/>
                </p:oleObj>
              </mc:Choice>
              <mc:Fallback>
                <p:oleObj name="公式" r:id="rId9" imgW="977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437063"/>
                        <a:ext cx="2582862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10"/>
          <p:cNvGraphicFramePr>
            <a:graphicFrameLocks noChangeAspect="1"/>
          </p:cNvGraphicFramePr>
          <p:nvPr/>
        </p:nvGraphicFramePr>
        <p:xfrm>
          <a:off x="2627313" y="4149725"/>
          <a:ext cx="607218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02" name="公式" r:id="rId11" imgW="2298700" imgH="228600" progId="Equation.3">
                  <p:embed/>
                </p:oleObj>
              </mc:Choice>
              <mc:Fallback>
                <p:oleObj name="公式" r:id="rId11" imgW="2298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149725"/>
                        <a:ext cx="6072187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3" name="Object 11"/>
          <p:cNvGraphicFramePr>
            <a:graphicFrameLocks noChangeAspect="1"/>
          </p:cNvGraphicFramePr>
          <p:nvPr/>
        </p:nvGraphicFramePr>
        <p:xfrm>
          <a:off x="2700338" y="5300663"/>
          <a:ext cx="4730750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03" name="公式" r:id="rId13" imgW="1790700" imgH="228600" progId="Equation.3">
                  <p:embed/>
                </p:oleObj>
              </mc:Choice>
              <mc:Fallback>
                <p:oleObj name="公式" r:id="rId13" imgW="1790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5300663"/>
                        <a:ext cx="4730750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4" name="Object 12"/>
          <p:cNvGraphicFramePr>
            <a:graphicFrameLocks noChangeAspect="1"/>
          </p:cNvGraphicFramePr>
          <p:nvPr/>
        </p:nvGraphicFramePr>
        <p:xfrm>
          <a:off x="7019925" y="4797425"/>
          <a:ext cx="1343025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04" name="公式" r:id="rId15" imgW="507780" imgH="203112" progId="Equation.3">
                  <p:embed/>
                </p:oleObj>
              </mc:Choice>
              <mc:Fallback>
                <p:oleObj name="公式" r:id="rId15" imgW="507780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4797425"/>
                        <a:ext cx="1343025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5" name="Object 13"/>
          <p:cNvGraphicFramePr>
            <a:graphicFrameLocks noChangeAspect="1"/>
          </p:cNvGraphicFramePr>
          <p:nvPr/>
        </p:nvGraphicFramePr>
        <p:xfrm>
          <a:off x="7092950" y="5949950"/>
          <a:ext cx="1343025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05" name="公式" r:id="rId17" imgW="507780" imgH="203112" progId="Equation.3">
                  <p:embed/>
                </p:oleObj>
              </mc:Choice>
              <mc:Fallback>
                <p:oleObj name="公式" r:id="rId17" imgW="507780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5949950"/>
                        <a:ext cx="1343025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516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求若当形矩阵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的最小多项式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6798339" name="Rectangle 3"/>
          <p:cNvSpPr>
            <a:spLocks noChangeArrowheads="1"/>
          </p:cNvSpPr>
          <p:nvPr/>
        </p:nvSpPr>
        <p:spPr bwMode="auto">
          <a:xfrm>
            <a:off x="2484438" y="1412875"/>
            <a:ext cx="2232025" cy="1800225"/>
          </a:xfrm>
          <a:prstGeom prst="rect">
            <a:avLst/>
          </a:prstGeom>
          <a:solidFill>
            <a:srgbClr val="FFCC99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798340" name="Rectangle 4"/>
          <p:cNvSpPr>
            <a:spLocks noChangeArrowheads="1"/>
          </p:cNvSpPr>
          <p:nvPr/>
        </p:nvSpPr>
        <p:spPr bwMode="auto">
          <a:xfrm>
            <a:off x="4716463" y="3213100"/>
            <a:ext cx="863600" cy="647700"/>
          </a:xfrm>
          <a:prstGeom prst="rect">
            <a:avLst/>
          </a:prstGeom>
          <a:solidFill>
            <a:srgbClr val="FFCC99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798341" name="Rectangle 5"/>
          <p:cNvSpPr>
            <a:spLocks noChangeArrowheads="1"/>
          </p:cNvSpPr>
          <p:nvPr/>
        </p:nvSpPr>
        <p:spPr bwMode="auto">
          <a:xfrm>
            <a:off x="5580063" y="3860800"/>
            <a:ext cx="1584325" cy="1223963"/>
          </a:xfrm>
          <a:prstGeom prst="rect">
            <a:avLst/>
          </a:prstGeom>
          <a:solidFill>
            <a:srgbClr val="FFCC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798342" name="Object 6"/>
          <p:cNvGraphicFramePr>
            <a:graphicFrameLocks noChangeAspect="1"/>
          </p:cNvGraphicFramePr>
          <p:nvPr/>
        </p:nvGraphicFramePr>
        <p:xfrm>
          <a:off x="971550" y="5157788"/>
          <a:ext cx="7043738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902" name="公式" r:id="rId3" imgW="2616200" imgH="241300" progId="Equation.3">
                  <p:embed/>
                </p:oleObj>
              </mc:Choice>
              <mc:Fallback>
                <p:oleObj name="公式" r:id="rId3" imgW="2616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157788"/>
                        <a:ext cx="7043738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98343" name="Object 7"/>
          <p:cNvGraphicFramePr>
            <a:graphicFrameLocks noChangeAspect="1"/>
          </p:cNvGraphicFramePr>
          <p:nvPr/>
        </p:nvGraphicFramePr>
        <p:xfrm>
          <a:off x="2268538" y="5876925"/>
          <a:ext cx="3760787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903" name="公式" r:id="rId5" imgW="1397000" imgH="241300" progId="Equation.3">
                  <p:embed/>
                </p:oleObj>
              </mc:Choice>
              <mc:Fallback>
                <p:oleObj name="公式" r:id="rId5" imgW="1397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876925"/>
                        <a:ext cx="3760787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4" name="Object 8"/>
          <p:cNvGraphicFramePr>
            <a:graphicFrameLocks noChangeAspect="1"/>
          </p:cNvGraphicFramePr>
          <p:nvPr/>
        </p:nvGraphicFramePr>
        <p:xfrm>
          <a:off x="1692275" y="1412875"/>
          <a:ext cx="5637213" cy="368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904" name="公式" r:id="rId7" imgW="2133600" imgH="1397000" progId="Equation.3">
                  <p:embed/>
                </p:oleObj>
              </mc:Choice>
              <mc:Fallback>
                <p:oleObj name="公式" r:id="rId7" imgW="2133600" imgH="139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412875"/>
                        <a:ext cx="5637213" cy="368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7596188" y="3500438"/>
          <a:ext cx="133350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905" name="公式" r:id="rId9" imgW="494870" imgH="215713" progId="Equation.3">
                  <p:embed/>
                </p:oleObj>
              </mc:Choice>
              <mc:Fallback>
                <p:oleObj name="公式" r:id="rId9" imgW="494870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3500438"/>
                        <a:ext cx="133350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942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98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98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8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98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98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8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98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98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8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98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798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798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798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798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798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8339" grpId="0" animBg="1"/>
      <p:bldP spid="6798340" grpId="0" animBg="1"/>
      <p:bldP spid="6798341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1700213"/>
            <a:ext cx="8229600" cy="4752975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是域 </a:t>
            </a:r>
            <a:r>
              <a:rPr lang="en-US" altLang="zh-CN" b="1" smtClean="0">
                <a:latin typeface="Times New Roman" pitchFamily="18" charset="0"/>
              </a:rPr>
              <a:t>K </a:t>
            </a:r>
            <a:r>
              <a:rPr lang="zh-CN" altLang="en-US" b="1" smtClean="0">
                <a:latin typeface="Times New Roman" pitchFamily="18" charset="0"/>
              </a:rPr>
              <a:t>上的线性空间</a:t>
            </a:r>
            <a:r>
              <a:rPr lang="en-US" altLang="zh-CN" b="1" smtClean="0">
                <a:latin typeface="Times New Roman" pitchFamily="18" charset="0"/>
              </a:rPr>
              <a:t>,   </a:t>
            </a:r>
            <a:r>
              <a:rPr lang="en-US" altLang="zh-CN" b="1" smtClean="0"/>
              <a:t>A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smtClean="0"/>
              <a:t> Hom</a:t>
            </a:r>
            <a:r>
              <a:rPr lang="en-US" altLang="zh-CN" b="1" i="1" smtClean="0"/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V </a:t>
            </a:r>
            <a:r>
              <a:rPr lang="en-US" altLang="zh-CN" b="1" smtClean="0">
                <a:latin typeface="Times New Roman" pitchFamily="18" charset="0"/>
              </a:rPr>
              <a:t>) . 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则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可对角化当且仅当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的最小多项式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能在 </a:t>
            </a:r>
            <a:r>
              <a:rPr lang="en-US" altLang="zh-CN" b="1" smtClean="0">
                <a:latin typeface="Times New Roman" pitchFamily="18" charset="0"/>
              </a:rPr>
              <a:t>K </a:t>
            </a:r>
            <a:r>
              <a:rPr lang="zh-CN" altLang="en-US" b="1" smtClean="0">
                <a:latin typeface="Times New Roman" pitchFamily="18" charset="0"/>
              </a:rPr>
              <a:t>上分解成</a:t>
            </a:r>
            <a:r>
              <a:rPr lang="zh-CN" altLang="en-US" b="1" smtClean="0">
                <a:solidFill>
                  <a:srgbClr val="4C07A9"/>
                </a:solidFill>
                <a:latin typeface="Times New Roman" pitchFamily="18" charset="0"/>
              </a:rPr>
              <a:t>互异的一次因式的乘积</a:t>
            </a:r>
            <a:r>
              <a:rPr lang="en-US" altLang="zh-CN" b="1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即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</a:t>
            </a: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</a:rPr>
              <a:t>A</a:t>
            </a:r>
            <a:r>
              <a:rPr lang="en-US" altLang="zh-CN" b="1" i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 =  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) … 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smtClean="0">
                <a:latin typeface="Times New Roman" pitchFamily="18" charset="0"/>
              </a:rPr>
              <a:t> ) ,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                  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zh-CN" b="1" smtClean="0">
                <a:latin typeface="Times New Roman" pitchFamily="18" charset="0"/>
              </a:rPr>
              <a:t>… </a:t>
            </a:r>
            <a:r>
              <a:rPr lang="en-US" altLang="zh-CN" b="1" smtClean="0">
                <a:latin typeface="Times New Roman" pitchFamily="18" charset="0"/>
                <a:sym typeface="Euclid Symbol" pitchFamily="18" charset="2"/>
              </a:rPr>
              <a:t>,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K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互异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.</a:t>
            </a:r>
          </a:p>
        </p:txBody>
      </p:sp>
      <p:pic>
        <p:nvPicPr>
          <p:cNvPr id="163843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4" name="Rectangle 5"/>
          <p:cNvSpPr>
            <a:spLocks noChangeArrowheads="1"/>
          </p:cNvSpPr>
          <p:nvPr/>
        </p:nvSpPr>
        <p:spPr bwMode="auto">
          <a:xfrm>
            <a:off x="1116013" y="188913"/>
            <a:ext cx="72009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25000"/>
              </a:lnSpc>
              <a:buFontTx/>
              <a:buNone/>
            </a:pPr>
            <a:r>
              <a:rPr kumimoji="0" lang="zh-CN" altLang="en-US" sz="4000" smtClean="0">
                <a:solidFill>
                  <a:srgbClr val="FFFFFF"/>
                </a:solidFill>
                <a:latin typeface="Times New Roman" pitchFamily="18" charset="0"/>
              </a:rPr>
              <a:t>对角化的判定 </a:t>
            </a:r>
            <a:r>
              <a:rPr kumimoji="0" lang="en-US" altLang="zh-CN" sz="4000" smtClean="0">
                <a:solidFill>
                  <a:srgbClr val="FFFFFF"/>
                </a:solidFill>
                <a:latin typeface="Times New Roman" pitchFamily="18" charset="0"/>
              </a:rPr>
              <a:t>: </a:t>
            </a:r>
            <a:r>
              <a:rPr kumimoji="0" lang="zh-CN" altLang="en-US" sz="4000" smtClean="0">
                <a:solidFill>
                  <a:srgbClr val="FFFFFF"/>
                </a:solidFill>
                <a:latin typeface="Times New Roman" pitchFamily="18" charset="0"/>
              </a:rPr>
              <a:t>最小多项式法</a:t>
            </a:r>
          </a:p>
        </p:txBody>
      </p:sp>
    </p:spTree>
    <p:extLst>
      <p:ext uri="{BB962C8B-B14F-4D97-AF65-F5344CB8AC3E}">
        <p14:creationId xmlns:p14="http://schemas.microsoft.com/office/powerpoint/2010/main" val="198631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5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证</a:t>
            </a:r>
            <a:r>
              <a:rPr lang="en-US" altLang="zh-CN" b="1" smtClean="0">
                <a:latin typeface="Times New Roman" pitchFamily="18" charset="0"/>
              </a:rPr>
              <a:t>: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/>
              <a:t>A</a:t>
            </a:r>
            <a:r>
              <a:rPr lang="en-US" altLang="zh-CN" b="1" i="1" smtClean="0"/>
              <a:t> </a:t>
            </a:r>
            <a:r>
              <a:rPr lang="zh-CN" altLang="en-US" b="1" smtClean="0">
                <a:latin typeface="Times New Roman" pitchFamily="18" charset="0"/>
              </a:rPr>
              <a:t>的最小多项式为</a:t>
            </a:r>
          </a:p>
          <a:p>
            <a:pPr eaLnBrk="1" hangingPunct="1">
              <a:lnSpc>
                <a:spcPct val="15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zh-CN" altLang="en-US" b="1" i="1" smtClean="0">
                <a:latin typeface="Times New Roman" pitchFamily="18" charset="0"/>
              </a:rPr>
              <a:t>   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</a:rPr>
              <a:t>A</a:t>
            </a:r>
            <a:r>
              <a:rPr lang="en-US" altLang="zh-CN" b="1" i="1" baseline="-30000" smtClean="0">
                <a:solidFill>
                  <a:srgbClr val="000000"/>
                </a:solidFill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= 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)(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) … 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smtClean="0">
                <a:latin typeface="Times New Roman" pitchFamily="18" charset="0"/>
              </a:rPr>
              <a:t> ) , </a:t>
            </a:r>
          </a:p>
          <a:p>
            <a:pPr eaLnBrk="1" hangingPunct="1">
              <a:lnSpc>
                <a:spcPct val="15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      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zh-CN" b="1" smtClean="0">
                <a:latin typeface="Times New Roman" pitchFamily="18" charset="0"/>
                <a:sym typeface="Euclid Symbol" pitchFamily="18" charset="2"/>
              </a:rPr>
              <a:t> ,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K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互异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endParaRPr lang="en-US" altLang="zh-CN" b="1" i="1" smtClean="0"/>
          </a:p>
          <a:p>
            <a:pPr eaLnBrk="1" hangingPunct="1">
              <a:lnSpc>
                <a:spcPct val="15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则  </a:t>
            </a:r>
            <a:r>
              <a:rPr lang="en-US" altLang="zh-CN" b="1" smtClean="0">
                <a:latin typeface="Times New Roman" pitchFamily="18" charset="0"/>
              </a:rPr>
              <a:t>V = Ker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</a:rPr>
              <a:t>A</a:t>
            </a:r>
            <a:r>
              <a:rPr lang="en-US" altLang="zh-CN" b="1" i="1" baseline="-30000" smtClean="0">
                <a:solidFill>
                  <a:srgbClr val="000000"/>
                </a:solidFill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) </a:t>
            </a:r>
          </a:p>
          <a:p>
            <a:pPr eaLnBrk="1" hangingPunct="1">
              <a:lnSpc>
                <a:spcPct val="15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= Ker ( </a:t>
            </a:r>
            <a:r>
              <a:rPr lang="en-US" altLang="zh-CN" b="1" smtClean="0"/>
              <a:t>A</a:t>
            </a:r>
            <a:r>
              <a:rPr lang="en-US" altLang="zh-CN" b="1" i="1" smtClean="0"/>
              <a:t>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/>
              <a:t>I</a:t>
            </a:r>
            <a:r>
              <a:rPr lang="en-US" altLang="zh-CN" b="1" smtClean="0">
                <a:latin typeface="Times New Roman" pitchFamily="18" charset="0"/>
              </a:rPr>
              <a:t> )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smtClean="0">
                <a:latin typeface="Times New Roman" pitchFamily="18" charset="0"/>
              </a:rPr>
              <a:t> …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smtClean="0">
                <a:latin typeface="Times New Roman" pitchFamily="18" charset="0"/>
              </a:rPr>
              <a:t> Ker ( </a:t>
            </a:r>
            <a:r>
              <a:rPr lang="en-US" altLang="zh-CN" b="1" smtClean="0"/>
              <a:t>A</a:t>
            </a:r>
            <a:r>
              <a:rPr lang="en-US" altLang="zh-CN" b="1" i="1" smtClean="0"/>
              <a:t>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/>
              <a:t>I</a:t>
            </a:r>
            <a:r>
              <a:rPr lang="en-US" altLang="zh-CN" b="1" smtClean="0">
                <a:latin typeface="Times New Roman" pitchFamily="18" charset="0"/>
              </a:rPr>
              <a:t> ) </a:t>
            </a:r>
          </a:p>
          <a:p>
            <a:pPr eaLnBrk="1" hangingPunct="1">
              <a:lnSpc>
                <a:spcPct val="15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V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/>
              <a:t>A</a:t>
            </a:r>
            <a:r>
              <a:rPr lang="en-US" altLang="zh-CN" b="1" i="1" smtClean="0"/>
              <a:t> </a:t>
            </a:r>
            <a:r>
              <a:rPr lang="zh-CN" altLang="en-US" b="1" smtClean="0">
                <a:latin typeface="Times New Roman" pitchFamily="18" charset="0"/>
              </a:rPr>
              <a:t>的特征子空间的直和 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故 </a:t>
            </a:r>
            <a:r>
              <a:rPr lang="en-US" altLang="zh-CN" b="1" smtClean="0"/>
              <a:t>A</a:t>
            </a:r>
            <a:r>
              <a:rPr lang="en-US" altLang="zh-CN" b="1" i="1" smtClean="0"/>
              <a:t> </a:t>
            </a:r>
            <a:r>
              <a:rPr lang="zh-CN" altLang="en-US" b="1" smtClean="0">
                <a:latin typeface="Times New Roman" pitchFamily="18" charset="0"/>
              </a:rPr>
              <a:t>可对角化</a:t>
            </a:r>
            <a:endParaRPr lang="en-US" altLang="zh-CN" b="1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03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4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34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4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034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4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034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34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34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836613"/>
            <a:ext cx="8229600" cy="52895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solidFill>
                  <a:schemeClr val="tx2"/>
                </a:solidFill>
                <a:latin typeface="Times New Roman" pitchFamily="18" charset="0"/>
              </a:rPr>
              <a:t>  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线性空间的元素是抽象的向量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.  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对这样的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  向量做计算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(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判断相关性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求表出系数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)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时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  先取定空间的一组基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.  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基底取定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向量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  都用坐标表示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线性空间的计算问题就转化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 成我们熟悉的向量空间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(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坐标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)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的计算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华文楷体" pitchFamily="2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286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476250"/>
            <a:ext cx="8229600" cy="5832475"/>
          </a:xfrm>
        </p:spPr>
        <p:txBody>
          <a:bodyPr/>
          <a:lstStyle/>
          <a:p>
            <a:pPr eaLnBrk="1" hangingPunct="1">
              <a:lnSpc>
                <a:spcPct val="15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反之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,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若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可对角化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,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则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</a:t>
            </a:r>
          </a:p>
          <a:p>
            <a:pPr eaLnBrk="1" hangingPunct="1">
              <a:lnSpc>
                <a:spcPct val="15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              </a:t>
            </a:r>
            <a:r>
              <a:rPr lang="en-US" altLang="zh-CN" b="1" smtClean="0">
                <a:latin typeface="Times New Roman" pitchFamily="18" charset="0"/>
              </a:rPr>
              <a:t>V =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smtClean="0">
                <a:latin typeface="Times New Roman" pitchFamily="18" charset="0"/>
              </a:rPr>
              <a:t> …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5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= </a:t>
            </a:r>
            <a:r>
              <a:rPr lang="en-US" altLang="zh-CN" b="1" smtClean="0">
                <a:latin typeface="Times New Roman" pitchFamily="18" charset="0"/>
              </a:rPr>
              <a:t>Ker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altLang="zh-CN" b="1" smtClean="0"/>
              <a:t>I</a:t>
            </a:r>
            <a:r>
              <a:rPr lang="en-US" altLang="zh-CN" b="1" smtClean="0">
                <a:latin typeface="Times New Roman" pitchFamily="18" charset="0"/>
              </a:rPr>
              <a:t> ) ,   </a:t>
            </a:r>
            <a:r>
              <a:rPr lang="zh-CN" altLang="en-US" b="1" smtClean="0">
                <a:latin typeface="Times New Roman" pitchFamily="18" charset="0"/>
              </a:rPr>
              <a:t>特征值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K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互异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eaLnBrk="1" hangingPunct="1">
              <a:lnSpc>
                <a:spcPct val="155000"/>
              </a:lnSpc>
              <a:buFontTx/>
              <a:buNone/>
            </a:pP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 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FF"/>
                </a:solidFill>
              </a:rPr>
              <a:t>A |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i </a:t>
            </a:r>
            <a:r>
              <a:rPr lang="zh-CN" altLang="en-US" b="1" smtClean="0">
                <a:solidFill>
                  <a:srgbClr val="0000FF"/>
                </a:solidFill>
              </a:rPr>
              <a:t>的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最小多项式为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i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,</a:t>
            </a:r>
            <a:r>
              <a:rPr lang="en-US" altLang="zh-CN" b="1" smtClean="0">
                <a:solidFill>
                  <a:srgbClr val="6600FF"/>
                </a:solidFill>
                <a:latin typeface="Times New Roman" pitchFamily="18" charset="0"/>
              </a:rPr>
              <a:t> 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</a:rPr>
              <a:t>由性质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3 , </a:t>
            </a:r>
            <a:r>
              <a:rPr lang="en-US" altLang="zh-CN" b="1" smtClean="0">
                <a:solidFill>
                  <a:srgbClr val="6600FF"/>
                </a:solidFill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55000"/>
              </a:lnSpc>
              <a:buFontTx/>
              <a:buNone/>
            </a:pPr>
            <a:r>
              <a:rPr lang="zh-CN" altLang="en-US" b="1" smtClean="0">
                <a:solidFill>
                  <a:srgbClr val="6600FF"/>
                </a:solidFill>
                <a:latin typeface="Times New Roman" pitchFamily="18" charset="0"/>
              </a:rPr>
              <a:t> 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</a:rPr>
              <a:t>A</a:t>
            </a:r>
            <a:r>
              <a:rPr lang="en-US" altLang="zh-CN" b="1" i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 =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[ 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, 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, … , 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]</a:t>
            </a:r>
          </a:p>
          <a:p>
            <a:pPr eaLnBrk="1" hangingPunct="1">
              <a:lnSpc>
                <a:spcPct val="15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=   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) 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) … 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smtClean="0">
                <a:latin typeface="Times New Roman" pitchFamily="18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2387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2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52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2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052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2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052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2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052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52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052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3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定理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线性变换 </a:t>
            </a:r>
            <a:r>
              <a:rPr lang="en-US" altLang="zh-CN" b="1" smtClean="0">
                <a:sym typeface="Symbol" pitchFamily="18" charset="2"/>
              </a:rPr>
              <a:t>A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在域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 </a:t>
            </a: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上可对角化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</a:t>
            </a: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i="1" smtClean="0">
                <a:latin typeface="Times New Roman" pitchFamily="18" charset="0"/>
              </a:rPr>
              <a:t>  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</a:rPr>
              <a:t>A</a:t>
            </a:r>
            <a:r>
              <a:rPr lang="en-US" altLang="zh-CN" b="1" i="1" baseline="-30000" smtClean="0">
                <a:solidFill>
                  <a:srgbClr val="000000"/>
                </a:solidFill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= 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) … 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smtClean="0">
                <a:latin typeface="Times New Roman" pitchFamily="18" charset="0"/>
              </a:rPr>
              <a:t> ) ,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      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zh-CN" b="1" smtClean="0">
                <a:latin typeface="Times New Roman" pitchFamily="18" charset="0"/>
                <a:sym typeface="Euclid Symbol" pitchFamily="18" charset="2"/>
              </a:rPr>
              <a:t> ,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K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互异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例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: 1)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若线性变换 </a:t>
            </a:r>
            <a:r>
              <a:rPr lang="en-US" altLang="zh-CN" b="1" smtClean="0">
                <a:sym typeface="Symbol" pitchFamily="18" charset="2"/>
              </a:rPr>
              <a:t>A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满足 </a:t>
            </a:r>
            <a:r>
              <a:rPr lang="en-US" altLang="zh-CN" b="1" smtClean="0">
                <a:sym typeface="Symbol" pitchFamily="18" charset="2"/>
              </a:rPr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altLang="zh-CN" b="1" smtClean="0">
                <a:latin typeface="Times New Roman" pitchFamily="18" charset="0"/>
              </a:rPr>
              <a:t>= </a:t>
            </a:r>
            <a:r>
              <a:rPr lang="en-US" altLang="zh-CN" b="1" smtClean="0">
                <a:sym typeface="Symbol" pitchFamily="18" charset="2"/>
              </a:rPr>
              <a:t>A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</a:t>
            </a:r>
            <a:r>
              <a:rPr lang="zh-CN" altLang="en-US" b="1" smtClean="0">
                <a:latin typeface="Times New Roman" pitchFamily="18" charset="0"/>
              </a:rPr>
              <a:t>则 </a:t>
            </a:r>
            <a:r>
              <a:rPr lang="en-US" altLang="zh-CN" b="1" smtClean="0">
                <a:sym typeface="Symbol" pitchFamily="18" charset="2"/>
              </a:rPr>
              <a:t>A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可对角化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2)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若线性变换 </a:t>
            </a:r>
            <a:r>
              <a:rPr lang="en-US" altLang="zh-CN" b="1" smtClean="0">
                <a:sym typeface="Symbol" pitchFamily="18" charset="2"/>
              </a:rPr>
              <a:t>A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</a:t>
            </a:r>
            <a:r>
              <a:rPr lang="en-US" altLang="zh-CN" b="1" smtClean="0">
                <a:latin typeface="Times New Roman" pitchFamily="18" charset="0"/>
              </a:rPr>
              <a:t> 0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满足 </a:t>
            </a:r>
            <a:r>
              <a:rPr lang="en-US" altLang="zh-CN" b="1" smtClean="0">
                <a:sym typeface="Symbol" pitchFamily="18" charset="2"/>
              </a:rPr>
              <a:t>A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= 0 ,  r &gt; 1 ,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</a:t>
            </a:r>
            <a:r>
              <a:rPr lang="zh-CN" altLang="en-US" b="1" smtClean="0">
                <a:latin typeface="Times New Roman" pitchFamily="18" charset="0"/>
              </a:rPr>
              <a:t>则 </a:t>
            </a:r>
            <a:r>
              <a:rPr lang="en-US" altLang="zh-CN" b="1" smtClean="0">
                <a:sym typeface="Symbol" pitchFamily="18" charset="2"/>
              </a:rPr>
              <a:t>A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不</a:t>
            </a:r>
            <a:r>
              <a:rPr lang="zh-CN" altLang="en-US" b="1" smtClean="0">
                <a:latin typeface="Times New Roman" pitchFamily="18" charset="0"/>
              </a:rPr>
              <a:t>能对角化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239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3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03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03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03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3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03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03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403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3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03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03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03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3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03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03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03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726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的</a:t>
            </a:r>
            <a:r>
              <a:rPr lang="zh-CN" altLang="en-US" b="1" smtClean="0">
                <a:latin typeface="Times New Roman" pitchFamily="18" charset="0"/>
              </a:rPr>
              <a:t>特征多项式</a:t>
            </a: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在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 </a:t>
            </a: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上有分解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则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的最小多项式有分解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  <p:graphicFrame>
        <p:nvGraphicFramePr>
          <p:cNvPr id="167939" name="Object 3"/>
          <p:cNvGraphicFramePr>
            <a:graphicFrameLocks noChangeAspect="1"/>
          </p:cNvGraphicFramePr>
          <p:nvPr/>
        </p:nvGraphicFramePr>
        <p:xfrm>
          <a:off x="755650" y="1557338"/>
          <a:ext cx="7439025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921" name="公式" r:id="rId3" imgW="2578100" imgH="279400" progId="Equation.3">
                  <p:embed/>
                </p:oleObj>
              </mc:Choice>
              <mc:Fallback>
                <p:oleObj name="公式" r:id="rId3" imgW="25781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557338"/>
                        <a:ext cx="7439025" cy="80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87268" name="Object 4"/>
          <p:cNvGraphicFramePr>
            <a:graphicFrameLocks noChangeAspect="1"/>
          </p:cNvGraphicFramePr>
          <p:nvPr/>
        </p:nvGraphicFramePr>
        <p:xfrm>
          <a:off x="755650" y="3860800"/>
          <a:ext cx="747712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922" name="公式" r:id="rId5" imgW="2590800" imgH="279400" progId="Equation.3">
                  <p:embed/>
                </p:oleObj>
              </mc:Choice>
              <mc:Fallback>
                <p:oleObj name="公式" r:id="rId5" imgW="25908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860800"/>
                        <a:ext cx="7477125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87269" name="Object 5"/>
          <p:cNvGraphicFramePr>
            <a:graphicFrameLocks noChangeAspect="1"/>
          </p:cNvGraphicFramePr>
          <p:nvPr/>
        </p:nvGraphicFramePr>
        <p:xfrm>
          <a:off x="2484438" y="5300663"/>
          <a:ext cx="53149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923" name="公式" r:id="rId7" imgW="1841500" imgH="215900" progId="Equation.3">
                  <p:embed/>
                </p:oleObj>
              </mc:Choice>
              <mc:Fallback>
                <p:oleObj name="公式" r:id="rId7" imgW="1841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5300663"/>
                        <a:ext cx="531495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378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387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387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5387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726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的</a:t>
            </a:r>
            <a:r>
              <a:rPr lang="zh-CN" altLang="en-US" b="1" smtClean="0">
                <a:latin typeface="Times New Roman" pitchFamily="18" charset="0"/>
              </a:rPr>
              <a:t>特征多项式</a:t>
            </a: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在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 </a:t>
            </a: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上有分解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则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的最小多项式有分解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  <p:graphicFrame>
        <p:nvGraphicFramePr>
          <p:cNvPr id="168963" name="Object 3"/>
          <p:cNvGraphicFramePr>
            <a:graphicFrameLocks noChangeAspect="1"/>
          </p:cNvGraphicFramePr>
          <p:nvPr/>
        </p:nvGraphicFramePr>
        <p:xfrm>
          <a:off x="755650" y="1557338"/>
          <a:ext cx="7439025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45" name="公式" r:id="rId3" imgW="2578100" imgH="279400" progId="Equation.3">
                  <p:embed/>
                </p:oleObj>
              </mc:Choice>
              <mc:Fallback>
                <p:oleObj name="公式" r:id="rId3" imgW="25781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557338"/>
                        <a:ext cx="7439025" cy="80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87268" name="Object 4"/>
          <p:cNvGraphicFramePr>
            <a:graphicFrameLocks noChangeAspect="1"/>
          </p:cNvGraphicFramePr>
          <p:nvPr/>
        </p:nvGraphicFramePr>
        <p:xfrm>
          <a:off x="755650" y="3860800"/>
          <a:ext cx="747712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46" name="公式" r:id="rId5" imgW="2590800" imgH="279400" progId="Equation.3">
                  <p:embed/>
                </p:oleObj>
              </mc:Choice>
              <mc:Fallback>
                <p:oleObj name="公式" r:id="rId5" imgW="25908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860800"/>
                        <a:ext cx="7477125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87269" name="Object 5"/>
          <p:cNvGraphicFramePr>
            <a:graphicFrameLocks noChangeAspect="1"/>
          </p:cNvGraphicFramePr>
          <p:nvPr/>
        </p:nvGraphicFramePr>
        <p:xfrm>
          <a:off x="2484438" y="5300663"/>
          <a:ext cx="53149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47" name="公式" r:id="rId7" imgW="1841500" imgH="215900" progId="Equation.3">
                  <p:embed/>
                </p:oleObj>
              </mc:Choice>
              <mc:Fallback>
                <p:oleObj name="公式" r:id="rId7" imgW="1841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5300663"/>
                        <a:ext cx="531495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98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387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387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5387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08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00213"/>
            <a:ext cx="8229600" cy="4824412"/>
          </a:xfrm>
        </p:spPr>
        <p:txBody>
          <a:bodyPr/>
          <a:lstStyle/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>
                <a:sym typeface="Euclid Math One" pitchFamily="18" charset="2"/>
              </a:rPr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的特征多项式在域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K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上有分解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</a:t>
            </a:r>
            <a:r>
              <a:rPr lang="en-US" altLang="zh-CN" b="1" i="1" dirty="0" err="1" smtClean="0">
                <a:latin typeface="Times New Roman" pitchFamily="18" charset="0"/>
              </a:rPr>
              <a:t>f</a:t>
            </a:r>
            <a:r>
              <a:rPr lang="en-US" altLang="zh-CN" b="1" baseline="-30000" dirty="0" err="1" smtClean="0">
                <a:solidFill>
                  <a:srgbClr val="000000"/>
                </a:solidFill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=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dirty="0" smtClean="0"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dirty="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dirty="0" smtClean="0"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dirty="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…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dirty="0" smtClean="0"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dirty="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s</a:t>
            </a:r>
            <a:endParaRPr lang="en-US" altLang="zh-CN" b="1" dirty="0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则 </a:t>
            </a:r>
            <a:r>
              <a:rPr lang="zh-CN" altLang="en-US" b="1" dirty="0" smtClean="0">
                <a:latin typeface="Times New Roman" pitchFamily="18" charset="0"/>
              </a:rPr>
              <a:t>       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V  =  W</a:t>
            </a:r>
            <a:r>
              <a:rPr lang="en-US" altLang="zh-CN" b="1" baseline="-30000" dirty="0" smtClean="0">
                <a:latin typeface="Times New Roman" pitchFamily="18" charset="0"/>
              </a:rPr>
              <a:t>1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baseline="-30000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2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 … </a:t>
            </a:r>
            <a:r>
              <a:rPr lang="en-US" altLang="zh-CN" b="1" baseline="-30000" dirty="0" smtClean="0">
                <a:latin typeface="Times New Roman" pitchFamily="18" charset="0"/>
              </a:rPr>
              <a:t>  </a:t>
            </a:r>
            <a:r>
              <a:rPr lang="en-US" altLang="zh-CN" b="1" dirty="0" err="1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sz="3600" b="1" baseline="-30000" dirty="0" err="1" smtClean="0">
                <a:latin typeface="Times New Roman" pitchFamily="18" charset="0"/>
              </a:rPr>
              <a:t>s</a:t>
            </a:r>
            <a:endParaRPr lang="en-US" altLang="zh-CN" sz="3600" b="1" baseline="-30000" dirty="0" smtClean="0">
              <a:latin typeface="Times New Roman" pitchFamily="18" charset="0"/>
            </a:endParaRP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      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b="1" baseline="-30000" dirty="0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= Ker 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/>
              <a:t>I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dirty="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altLang="zh-CN" sz="2800" b="1" baseline="30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是根子空间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,  </a:t>
            </a:r>
            <a:endParaRPr lang="zh-CN" altLang="en-US" b="1" dirty="0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60000"/>
              </a:lnSpc>
              <a:buFont typeface="Euclid Math One" pitchFamily="18" charset="2"/>
              <a:buNone/>
            </a:pP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1) 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dim </a:t>
            </a:r>
            <a:r>
              <a:rPr lang="en-US" altLang="zh-CN" b="1" dirty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b="1" baseline="-30000" dirty="0">
                <a:latin typeface="Times New Roman" pitchFamily="18" charset="0"/>
              </a:rPr>
              <a:t>i</a:t>
            </a:r>
            <a:r>
              <a:rPr lang="en-US" altLang="zh-CN" b="1" dirty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等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于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</a:t>
            </a:r>
            <a:r>
              <a:rPr lang="en-US" altLang="zh-CN" b="1" baseline="-30000" dirty="0" err="1" smtClean="0"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的代数重数 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r </a:t>
            </a:r>
            <a:r>
              <a:rPr lang="en-US" altLang="zh-CN" b="1" baseline="-30000" dirty="0" err="1" smtClean="0"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endParaRPr lang="zh-CN" altLang="en-US" b="1" baseline="-30000" dirty="0" smtClean="0">
              <a:latin typeface="Times New Roman" pitchFamily="18" charset="0"/>
            </a:endParaRPr>
          </a:p>
        </p:txBody>
      </p:sp>
      <p:pic>
        <p:nvPicPr>
          <p:cNvPr id="169987" name="Picture 7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88" name="Rectangle 8"/>
          <p:cNvSpPr>
            <a:spLocks noChangeArrowheads="1"/>
          </p:cNvSpPr>
          <p:nvPr/>
        </p:nvSpPr>
        <p:spPr bwMode="auto">
          <a:xfrm>
            <a:off x="2627313" y="260350"/>
            <a:ext cx="34766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 smtClean="0">
                <a:solidFill>
                  <a:srgbClr val="FFFFFF"/>
                </a:solidFill>
                <a:latin typeface="French Script MT" pitchFamily="66" charset="0"/>
              </a:rPr>
              <a:t>主分解定理 </a:t>
            </a:r>
            <a:r>
              <a:rPr kumimoji="0" lang="en-US" altLang="zh-CN" sz="4000" smtClean="0">
                <a:solidFill>
                  <a:srgbClr val="FFFFFF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269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74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74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74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67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76250"/>
            <a:ext cx="8229600" cy="59055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1) </a:t>
            </a:r>
            <a:r>
              <a:rPr lang="zh-CN" altLang="en-US" sz="2800" b="1" dirty="0" smtClean="0">
                <a:latin typeface="Times New Roman" pitchFamily="18" charset="0"/>
              </a:rPr>
              <a:t>证</a:t>
            </a:r>
            <a:r>
              <a:rPr lang="en-US" altLang="zh-CN" sz="2800" b="1" dirty="0" smtClean="0">
                <a:latin typeface="Times New Roman" pitchFamily="18" charset="0"/>
              </a:rPr>
              <a:t>:</a:t>
            </a:r>
            <a:r>
              <a:rPr lang="zh-CN" altLang="en-US" sz="2800" b="1" dirty="0" smtClean="0">
                <a:latin typeface="Times New Roman" pitchFamily="18" charset="0"/>
              </a:rPr>
              <a:t>       </a:t>
            </a:r>
            <a:r>
              <a:rPr lang="en-US" altLang="zh-CN" sz="2800" b="1" i="1" dirty="0" smtClean="0">
                <a:latin typeface="Times New Roman" pitchFamily="18" charset="0"/>
              </a:rPr>
              <a:t>f </a:t>
            </a:r>
            <a:r>
              <a:rPr lang="en-US" altLang="zh-CN" sz="2800" b="1" baseline="-30000" dirty="0" smtClean="0">
                <a:solidFill>
                  <a:srgbClr val="000000"/>
                </a:solidFill>
              </a:rPr>
              <a:t>A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</a:rPr>
              <a:t>( </a:t>
            </a:r>
            <a:r>
              <a:rPr lang="en-US" altLang="zh-CN" sz="2800" b="1" i="1" dirty="0" smtClean="0">
                <a:latin typeface="Times New Roman" pitchFamily="18" charset="0"/>
              </a:rPr>
              <a:t>x</a:t>
            </a:r>
            <a:r>
              <a:rPr lang="en-US" altLang="zh-CN" sz="2800" b="1" dirty="0" smtClean="0">
                <a:latin typeface="Times New Roman" pitchFamily="18" charset="0"/>
              </a:rPr>
              <a:t> ) =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sz="2800" b="1" i="1" dirty="0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z="2800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2800" b="1" baseline="-30000" dirty="0" smtClean="0">
                <a:latin typeface="Times New Roman" pitchFamily="18" charset="0"/>
              </a:rPr>
              <a:t>1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3600" b="1" baseline="30000" dirty="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altLang="zh-CN" sz="2400" b="1" baseline="3000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800" b="1" dirty="0" smtClean="0">
                <a:latin typeface="Times New Roman" pitchFamily="18" charset="0"/>
              </a:rPr>
              <a:t>…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sz="2800" b="1" i="1" dirty="0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z="2800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2800" b="1" baseline="-30000" dirty="0" smtClean="0">
                <a:latin typeface="Times New Roman" pitchFamily="18" charset="0"/>
              </a:rPr>
              <a:t>s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3600" b="1" baseline="30000" dirty="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altLang="zh-CN" sz="2400" b="1" baseline="30000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设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e </a:t>
            </a:r>
            <a:r>
              <a:rPr lang="en-US" altLang="zh-CN" sz="2800" b="1" baseline="-30000" dirty="0" err="1" smtClean="0">
                <a:latin typeface="Times New Roman" pitchFamily="18" charset="0"/>
              </a:rPr>
              <a:t>i</a:t>
            </a:r>
            <a:r>
              <a:rPr lang="en-US" altLang="zh-CN" sz="2800" b="1" baseline="-30000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= dim W</a:t>
            </a:r>
            <a:r>
              <a:rPr lang="en-US" altLang="zh-CN" sz="2800" b="1" baseline="-30000" dirty="0" smtClean="0">
                <a:latin typeface="Times New Roman" pitchFamily="18" charset="0"/>
              </a:rPr>
              <a:t>i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,   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sz="2800" b="1" baseline="-30000" dirty="0" smtClean="0">
                <a:latin typeface="Times New Roman" pitchFamily="18" charset="0"/>
              </a:rPr>
              <a:t>i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= </a:t>
            </a:r>
            <a:r>
              <a:rPr lang="en-US" altLang="zh-CN" sz="2800" b="1" dirty="0" smtClean="0">
                <a:latin typeface="Times New Roman" pitchFamily="18" charset="0"/>
              </a:rPr>
              <a:t>Ker</a:t>
            </a:r>
            <a:r>
              <a:rPr lang="en-US" altLang="zh-CN" sz="2800" b="1" baseline="-30000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</a:rPr>
              <a:t>( </a:t>
            </a:r>
            <a:r>
              <a:rPr lang="en-US" altLang="zh-CN" sz="2800" b="1" dirty="0" smtClean="0"/>
              <a:t>A </a:t>
            </a:r>
            <a:r>
              <a:rPr lang="en-US" altLang="zh-CN" sz="2800" dirty="0" smtClean="0">
                <a:sym typeface="MT Extra" pitchFamily="18" charset="2"/>
              </a:rPr>
              <a:t>–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sz="2800" b="1" baseline="-30000" dirty="0" err="1" smtClean="0">
                <a:latin typeface="Times New Roman" pitchFamily="18" charset="0"/>
              </a:rPr>
              <a:t>i</a:t>
            </a:r>
            <a:r>
              <a:rPr lang="en-US" altLang="zh-CN" sz="2800" b="1" baseline="-30000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sym typeface="Symbol" pitchFamily="18" charset="2"/>
              </a:rPr>
              <a:t>I</a:t>
            </a:r>
            <a:r>
              <a:rPr lang="en-US" altLang="zh-CN" sz="2800" b="1" dirty="0" smtClean="0">
                <a:latin typeface="Times New Roman" pitchFamily="18" charset="0"/>
              </a:rPr>
              <a:t> ) </a:t>
            </a:r>
            <a:r>
              <a:rPr lang="en-US" altLang="zh-CN" sz="3600" b="1" baseline="30000" dirty="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altLang="zh-CN" sz="2400" b="1" baseline="30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.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 易知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sz="2800" b="1" i="1" dirty="0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z="2800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sz="2800" b="1" baseline="-30000" dirty="0" err="1" smtClean="0">
                <a:latin typeface="Times New Roman" pitchFamily="18" charset="0"/>
              </a:rPr>
              <a:t>i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3600" b="1" baseline="30000" dirty="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altLang="zh-CN" sz="2400" b="1" baseline="30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是 </a:t>
            </a:r>
            <a:r>
              <a:rPr lang="en-US" altLang="zh-CN" sz="2800" b="1" dirty="0" smtClean="0"/>
              <a:t>A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| W</a:t>
            </a:r>
            <a:r>
              <a:rPr lang="en-US" altLang="zh-CN" sz="2800" b="1" baseline="-30000" dirty="0" smtClean="0">
                <a:latin typeface="Times New Roman" pitchFamily="18" charset="0"/>
              </a:rPr>
              <a:t>i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的零化多项式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 故    </a:t>
            </a:r>
            <a:r>
              <a:rPr lang="en-US" altLang="zh-CN" sz="2800" b="1" dirty="0" smtClean="0"/>
              <a:t>A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| W</a:t>
            </a:r>
            <a:r>
              <a:rPr lang="en-US" altLang="zh-CN" sz="2800" b="1" baseline="-30000" dirty="0" smtClean="0">
                <a:latin typeface="Times New Roman" pitchFamily="18" charset="0"/>
              </a:rPr>
              <a:t>i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的最小多项式是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i="1" dirty="0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z="2800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sz="2800" b="1" baseline="-30000" dirty="0" err="1" smtClean="0">
                <a:latin typeface="Times New Roman" pitchFamily="18" charset="0"/>
              </a:rPr>
              <a:t>i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的方幂</a:t>
            </a:r>
            <a:r>
              <a:rPr lang="en-US" altLang="zh-CN" sz="2400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,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 smtClean="0"/>
              <a:t> 于是   </a:t>
            </a:r>
            <a:r>
              <a:rPr lang="en-US" altLang="zh-CN" sz="2800" b="1" dirty="0" smtClean="0"/>
              <a:t>A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| W</a:t>
            </a:r>
            <a:r>
              <a:rPr lang="en-US" altLang="zh-CN" sz="2800" b="1" baseline="-30000" dirty="0" smtClean="0">
                <a:latin typeface="Times New Roman" pitchFamily="18" charset="0"/>
              </a:rPr>
              <a:t>i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特征多项式为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sz="2800" b="1" i="1" dirty="0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z="2800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sz="2800" b="1" baseline="-30000" dirty="0" err="1" smtClean="0">
                <a:latin typeface="Times New Roman" pitchFamily="18" charset="0"/>
              </a:rPr>
              <a:t>i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3600" b="1" baseline="30000" dirty="0" smtClean="0">
                <a:latin typeface="Times New Roman" pitchFamily="18" charset="0"/>
                <a:cs typeface="Times New Roman" pitchFamily="18" charset="0"/>
              </a:rPr>
              <a:t>e </a:t>
            </a:r>
            <a:r>
              <a:rPr lang="en-US" altLang="zh-CN" sz="2400" b="1" baseline="30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b="1" baseline="30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.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 </a:t>
            </a:r>
            <a:endParaRPr lang="en-US" altLang="zh-CN" sz="2800" b="1" dirty="0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 由引理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,  </a:t>
            </a:r>
            <a:r>
              <a:rPr lang="en-US" altLang="zh-CN" sz="2800" b="1" dirty="0" smtClean="0"/>
              <a:t>A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的特征多项式为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                </a:t>
            </a:r>
            <a:r>
              <a:rPr lang="en-US" altLang="zh-CN" sz="2800" b="1" i="1" dirty="0" err="1" smtClean="0">
                <a:latin typeface="Times New Roman" pitchFamily="18" charset="0"/>
              </a:rPr>
              <a:t>f</a:t>
            </a:r>
            <a:r>
              <a:rPr lang="en-US" altLang="zh-CN" sz="2800" b="1" baseline="-30000" dirty="0" err="1" smtClean="0">
                <a:solidFill>
                  <a:srgbClr val="000000"/>
                </a:solidFill>
              </a:rPr>
              <a:t>A</a:t>
            </a:r>
            <a:r>
              <a:rPr lang="en-US" altLang="zh-CN" sz="2800" b="1" i="1" baseline="-300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b="1" dirty="0" smtClean="0">
                <a:latin typeface="Times New Roman" pitchFamily="18" charset="0"/>
              </a:rPr>
              <a:t>( </a:t>
            </a:r>
            <a:r>
              <a:rPr lang="en-US" altLang="zh-CN" sz="2800" b="1" i="1" dirty="0" smtClean="0">
                <a:latin typeface="Times New Roman" pitchFamily="18" charset="0"/>
              </a:rPr>
              <a:t>x</a:t>
            </a:r>
            <a:r>
              <a:rPr lang="en-US" altLang="zh-CN" sz="2800" b="1" dirty="0" smtClean="0">
                <a:latin typeface="Times New Roman" pitchFamily="18" charset="0"/>
              </a:rPr>
              <a:t> ) =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sz="2800" b="1" i="1" dirty="0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z="2800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2800" b="1" baseline="-30000" dirty="0" smtClean="0">
                <a:latin typeface="Times New Roman" pitchFamily="18" charset="0"/>
              </a:rPr>
              <a:t>1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3600" b="1" baseline="300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400" b="1" baseline="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800" b="1" dirty="0" smtClean="0">
                <a:latin typeface="Times New Roman" pitchFamily="18" charset="0"/>
              </a:rPr>
              <a:t> …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sz="2800" b="1" i="1" dirty="0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z="2800" dirty="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2800" b="1" baseline="-30000" dirty="0" smtClean="0">
                <a:latin typeface="Times New Roman" pitchFamily="18" charset="0"/>
              </a:rPr>
              <a:t>s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3600" b="1" baseline="30000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400" b="1" baseline="30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endParaRPr lang="en-US" altLang="zh-CN" sz="2400" b="1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又 </a:t>
            </a: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2800" b="1" baseline="-30000" dirty="0" smtClean="0">
                <a:latin typeface="Times New Roman" pitchFamily="18" charset="0"/>
              </a:rPr>
              <a:t>1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, … ,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2800" b="1" baseline="-30000" dirty="0" smtClean="0">
                <a:latin typeface="Times New Roman" pitchFamily="18" charset="0"/>
              </a:rPr>
              <a:t>s 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互异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,  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对比得 </a:t>
            </a:r>
            <a:r>
              <a:rPr lang="zh-CN" altLang="en-US" sz="2800" b="1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e </a:t>
            </a:r>
            <a:r>
              <a:rPr lang="en-US" altLang="zh-CN" sz="2800" b="1" baseline="-30000" dirty="0" err="1" smtClean="0">
                <a:solidFill>
                  <a:srgbClr val="0000FF"/>
                </a:solidFill>
                <a:latin typeface="Times New Roman" pitchFamily="18" charset="0"/>
              </a:rPr>
              <a:t>i</a:t>
            </a:r>
            <a:r>
              <a:rPr lang="en-US" altLang="zh-CN" sz="2800" b="1" baseline="-300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 (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sz="2800" b="1" baseline="-30000" dirty="0" err="1" smtClean="0">
                <a:solidFill>
                  <a:srgbClr val="0000FF"/>
                </a:solidFill>
                <a:latin typeface="Times New Roman" pitchFamily="18" charset="0"/>
              </a:rPr>
              <a:t>i</a:t>
            </a:r>
            <a:r>
              <a:rPr lang="en-US" altLang="zh-CN" sz="2800" b="1" baseline="-300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的代数重数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)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r </a:t>
            </a:r>
            <a:r>
              <a:rPr lang="en-US" altLang="zh-CN" sz="2800" b="1" baseline="-30000" dirty="0" err="1" smtClean="0">
                <a:solidFill>
                  <a:srgbClr val="0000FF"/>
                </a:solidFill>
                <a:latin typeface="Times New Roman" pitchFamily="18" charset="0"/>
              </a:rPr>
              <a:t>i</a:t>
            </a:r>
            <a:endParaRPr lang="zh-CN" altLang="en-US" sz="2800" b="1" baseline="-30000" dirty="0" smtClean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391171" name="Rectangle 3"/>
          <p:cNvSpPr>
            <a:spLocks noChangeArrowheads="1"/>
          </p:cNvSpPr>
          <p:nvPr/>
        </p:nvSpPr>
        <p:spPr bwMode="auto">
          <a:xfrm>
            <a:off x="-33806" y="0"/>
            <a:ext cx="9144000" cy="1066800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60000"/>
              </a:lnSpc>
              <a:buFont typeface="Euclid Math One" pitchFamily="18" charset="2"/>
              <a:buNone/>
            </a:pPr>
            <a:r>
              <a:rPr kumimoji="0" lang="zh-CN" altLang="en-US" sz="4000" dirty="0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根子空间的维数</a:t>
            </a:r>
            <a:r>
              <a:rPr kumimoji="0" lang="en-US" altLang="zh-CN" sz="4000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 =  </a:t>
            </a:r>
            <a:r>
              <a:rPr kumimoji="0" lang="zh-CN" altLang="en-US" sz="4000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特征值</a:t>
            </a:r>
            <a:r>
              <a:rPr kumimoji="0" lang="zh-CN" altLang="en-US" sz="4000" dirty="0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的代数重数</a:t>
            </a:r>
            <a:endParaRPr kumimoji="0" lang="zh-CN" altLang="en-US" sz="4000" baseline="-300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19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6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16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6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816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67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8167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1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1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171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916832"/>
            <a:ext cx="8229600" cy="4210050"/>
          </a:xfrm>
        </p:spPr>
        <p:txBody>
          <a:bodyPr/>
          <a:lstStyle/>
          <a:p>
            <a:pPr marL="609600" indent="-609600" eaLnBrk="1" hangingPunct="1">
              <a:lnSpc>
                <a:spcPct val="135000"/>
              </a:lnSpc>
              <a:buFontTx/>
              <a:buAutoNum type="arabicPeriod"/>
            </a:pPr>
            <a:r>
              <a:rPr lang="zh-CN" altLang="en-US" b="1" smtClean="0"/>
              <a:t> 最小多项式的概念</a:t>
            </a:r>
          </a:p>
          <a:p>
            <a:pPr marL="609600" indent="-609600" eaLnBrk="1" hangingPunct="1">
              <a:lnSpc>
                <a:spcPct val="135000"/>
              </a:lnSpc>
              <a:buFontTx/>
              <a:buAutoNum type="arabicPeriod"/>
            </a:pPr>
            <a:r>
              <a:rPr lang="zh-CN" altLang="en-US" b="1" smtClean="0"/>
              <a:t> 最小多项式与特征多项式的关系</a:t>
            </a:r>
          </a:p>
          <a:p>
            <a:pPr marL="609600" indent="-609600" eaLnBrk="1" hangingPunct="1">
              <a:lnSpc>
                <a:spcPct val="135000"/>
              </a:lnSpc>
              <a:buFontTx/>
              <a:buAutoNum type="arabicPeriod"/>
            </a:pPr>
            <a:r>
              <a:rPr lang="zh-CN" altLang="en-US" b="1" smtClean="0"/>
              <a:t> 最小多项式的直和分解计算</a:t>
            </a:r>
          </a:p>
          <a:p>
            <a:pPr marL="609600" indent="-609600" eaLnBrk="1" hangingPunct="1">
              <a:lnSpc>
                <a:spcPct val="135000"/>
              </a:lnSpc>
              <a:buFontTx/>
              <a:buAutoNum type="arabicPeriod"/>
            </a:pPr>
            <a:r>
              <a:rPr lang="zh-CN" altLang="en-US" b="1" smtClean="0"/>
              <a:t> 用最小多项式判定对角化</a:t>
            </a:r>
          </a:p>
          <a:p>
            <a:pPr marL="609600" indent="-609600" eaLnBrk="1" hangingPunct="1">
              <a:lnSpc>
                <a:spcPct val="135000"/>
              </a:lnSpc>
              <a:buFontTx/>
              <a:buAutoNum type="arabicPeriod"/>
            </a:pPr>
            <a:r>
              <a:rPr lang="zh-CN" altLang="en-US" b="1" smtClean="0">
                <a:sym typeface="Symbol" pitchFamily="18" charset="2"/>
              </a:rPr>
              <a:t> 核空间的升链与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稳定指数</a:t>
            </a:r>
            <a:endParaRPr lang="zh-CN" altLang="en-US" b="1" smtClean="0">
              <a:latin typeface="Times New Roman" pitchFamily="18" charset="0"/>
            </a:endParaRPr>
          </a:p>
        </p:txBody>
      </p:sp>
      <p:sp>
        <p:nvSpPr>
          <p:cNvPr id="6551555" name="AutoShape 3"/>
          <p:cNvSpPr>
            <a:spLocks noChangeArrowheads="1"/>
          </p:cNvSpPr>
          <p:nvPr/>
        </p:nvSpPr>
        <p:spPr bwMode="auto">
          <a:xfrm>
            <a:off x="1042988" y="5013325"/>
            <a:ext cx="5040312" cy="596900"/>
          </a:xfrm>
          <a:prstGeom prst="roundRect">
            <a:avLst>
              <a:gd name="adj" fmla="val 26491"/>
            </a:avLst>
          </a:prstGeom>
          <a:solidFill>
            <a:srgbClr val="00FF00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pic>
        <p:nvPicPr>
          <p:cNvPr id="172036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7" name="Rectangle 5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</a:rPr>
              <a:t>最小多项式的几何意义</a:t>
            </a:r>
          </a:p>
        </p:txBody>
      </p:sp>
    </p:spTree>
    <p:extLst>
      <p:ext uri="{BB962C8B-B14F-4D97-AF65-F5344CB8AC3E}">
        <p14:creationId xmlns:p14="http://schemas.microsoft.com/office/powerpoint/2010/main" val="41631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5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155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92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903912"/>
          </a:xfrm>
        </p:spPr>
        <p:txBody>
          <a:bodyPr/>
          <a:lstStyle/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smtClean="0"/>
              <a:t>引理 </a:t>
            </a:r>
            <a:r>
              <a:rPr lang="en-US" altLang="zh-CN" b="1" smtClean="0">
                <a:latin typeface="Times New Roman" pitchFamily="18" charset="0"/>
              </a:rPr>
              <a:t>1.</a:t>
            </a:r>
            <a:r>
              <a:rPr lang="en-US" altLang="zh-CN" b="1" smtClean="0"/>
              <a:t>   </a:t>
            </a:r>
            <a:r>
              <a:rPr lang="zh-CN" altLang="en-US" b="1" smtClean="0"/>
              <a:t>设 </a:t>
            </a:r>
            <a:r>
              <a:rPr lang="en-US" altLang="zh-CN" b="1" i="1" smtClean="0"/>
              <a:t>B</a:t>
            </a:r>
            <a:r>
              <a:rPr lang="en-US" altLang="zh-CN" b="1" smtClean="0"/>
              <a:t>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上的线性变换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则</a:t>
            </a:r>
            <a:endParaRPr lang="zh-CN" altLang="en-US" b="1" i="1" smtClean="0"/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1)   Ker </a:t>
            </a:r>
            <a:r>
              <a:rPr lang="en-US" altLang="zh-CN" b="1" i="1" smtClean="0"/>
              <a:t>B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</a:t>
            </a:r>
            <a:r>
              <a:rPr lang="en-US" altLang="zh-CN" b="1" smtClean="0">
                <a:latin typeface="Times New Roman" pitchFamily="18" charset="0"/>
              </a:rPr>
              <a:t>  Ker </a:t>
            </a:r>
            <a:r>
              <a:rPr lang="en-US" altLang="zh-CN" b="1" i="1" smtClean="0"/>
              <a:t>B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</a:t>
            </a:r>
            <a:r>
              <a:rPr lang="en-US" altLang="zh-CN" b="1" smtClean="0">
                <a:latin typeface="Times New Roman" pitchFamily="18" charset="0"/>
              </a:rPr>
              <a:t>  Ker </a:t>
            </a:r>
            <a:r>
              <a:rPr lang="en-US" altLang="zh-CN" b="1" i="1" smtClean="0"/>
              <a:t>B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  …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2) 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>
                <a:latin typeface="Times New Roman" pitchFamily="18" charset="0"/>
              </a:rPr>
              <a:t>Ker </a:t>
            </a:r>
            <a:r>
              <a:rPr lang="en-US" altLang="zh-CN" b="1" i="1" smtClean="0"/>
              <a:t>B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 - 1 </a:t>
            </a:r>
            <a:r>
              <a:rPr lang="en-US" altLang="zh-CN" b="1" smtClean="0">
                <a:latin typeface="Times New Roman" pitchFamily="18" charset="0"/>
              </a:rPr>
              <a:t>= Ker </a:t>
            </a:r>
            <a:r>
              <a:rPr lang="en-US" altLang="zh-CN" b="1" i="1" smtClean="0"/>
              <a:t>B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en-US" altLang="zh-CN" b="1" smtClean="0">
                <a:latin typeface="Times New Roman" pitchFamily="18" charset="0"/>
              </a:rPr>
              <a:t>,   </a:t>
            </a:r>
            <a:r>
              <a:rPr lang="zh-CN" altLang="en-US" b="1" smtClean="0">
                <a:latin typeface="Times New Roman" pitchFamily="18" charset="0"/>
              </a:rPr>
              <a:t>则有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       </a:t>
            </a:r>
            <a:r>
              <a:rPr lang="en-US" altLang="zh-CN" b="1" smtClean="0">
                <a:latin typeface="Times New Roman" pitchFamily="18" charset="0"/>
              </a:rPr>
              <a:t>Ker </a:t>
            </a:r>
            <a:r>
              <a:rPr lang="en-US" altLang="zh-CN" b="1" i="1" smtClean="0"/>
              <a:t>B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  </a:t>
            </a:r>
            <a:r>
              <a:rPr lang="en-US" altLang="zh-CN" b="1" smtClean="0">
                <a:latin typeface="Times New Roman" pitchFamily="18" charset="0"/>
              </a:rPr>
              <a:t>= Ker </a:t>
            </a:r>
            <a:r>
              <a:rPr lang="en-US" altLang="zh-CN" b="1" i="1" smtClean="0"/>
              <a:t>B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 + 1    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证 </a:t>
            </a:r>
            <a:r>
              <a:rPr lang="en-US" altLang="zh-CN" b="1" smtClean="0">
                <a:latin typeface="Times New Roman" pitchFamily="18" charset="0"/>
              </a:rPr>
              <a:t>2) :   </a:t>
            </a:r>
            <a:r>
              <a:rPr lang="zh-CN" altLang="en-US" b="1" smtClean="0">
                <a:latin typeface="Times New Roman" pitchFamily="18" charset="0"/>
              </a:rPr>
              <a:t>若  </a:t>
            </a:r>
            <a:r>
              <a:rPr lang="en-US" altLang="zh-CN" b="1" i="1" smtClean="0"/>
              <a:t>B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 + 1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=  </a:t>
            </a:r>
            <a:r>
              <a:rPr lang="en-US" altLang="zh-CN" b="1" i="1" smtClean="0"/>
              <a:t>B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/>
              <a:t>B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=  0 ,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由题设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有     </a:t>
            </a:r>
            <a:r>
              <a:rPr lang="en-US" altLang="zh-CN" b="1" i="1" smtClean="0"/>
              <a:t>B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 - 1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/>
              <a:t>B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=  0 </a:t>
            </a:r>
            <a:endParaRPr lang="en-US" altLang="zh-CN" sz="3600" b="1" baseline="3000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即</a:t>
            </a:r>
            <a:r>
              <a:rPr lang="zh-CN" altLang="en-US" b="1" smtClean="0">
                <a:latin typeface="Times New Roman" pitchFamily="18" charset="0"/>
              </a:rPr>
              <a:t>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Ker </a:t>
            </a:r>
            <a:r>
              <a:rPr lang="en-US" altLang="zh-CN" b="1" i="1" smtClean="0"/>
              <a:t>B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 </a:t>
            </a:r>
          </a:p>
        </p:txBody>
      </p:sp>
    </p:spTree>
    <p:extLst>
      <p:ext uri="{BB962C8B-B14F-4D97-AF65-F5344CB8AC3E}">
        <p14:creationId xmlns:p14="http://schemas.microsoft.com/office/powerpoint/2010/main" val="111589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9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79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79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579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9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579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79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579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9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579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579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579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72035" name="Object 3"/>
          <p:cNvGraphicFramePr>
            <a:graphicFrameLocks noChangeAspect="1"/>
          </p:cNvGraphicFramePr>
          <p:nvPr/>
        </p:nvGraphicFramePr>
        <p:xfrm>
          <a:off x="3132138" y="3716338"/>
          <a:ext cx="34766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69" name="Formula" r:id="rId3" imgW="104430" imgH="166833" progId="Equation.Ribbit">
                  <p:embed/>
                </p:oleObj>
              </mc:Choice>
              <mc:Fallback>
                <p:oleObj name="Formula" r:id="rId3" imgW="104430" imgH="166833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716338"/>
                        <a:ext cx="347662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72036" name="Object 4"/>
          <p:cNvGraphicFramePr>
            <a:graphicFrameLocks noChangeAspect="1"/>
          </p:cNvGraphicFramePr>
          <p:nvPr/>
        </p:nvGraphicFramePr>
        <p:xfrm>
          <a:off x="6227763" y="3716338"/>
          <a:ext cx="34766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70" name="Formula" r:id="rId5" imgW="104430" imgH="166833" progId="Equation.Ribbit">
                  <p:embed/>
                </p:oleObj>
              </mc:Choice>
              <mc:Fallback>
                <p:oleObj name="Formula" r:id="rId5" imgW="104430" imgH="166833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3716338"/>
                        <a:ext cx="347662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72037" name="Object 5"/>
          <p:cNvGraphicFramePr>
            <a:graphicFrameLocks noChangeAspect="1"/>
          </p:cNvGraphicFramePr>
          <p:nvPr/>
        </p:nvGraphicFramePr>
        <p:xfrm>
          <a:off x="971550" y="4508500"/>
          <a:ext cx="34766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71" name="Formula" r:id="rId6" imgW="104430" imgH="166833" progId="Equation.Ribbit">
                  <p:embed/>
                </p:oleObj>
              </mc:Choice>
              <mc:Fallback>
                <p:oleObj name="Formula" r:id="rId6" imgW="104430" imgH="166833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508500"/>
                        <a:ext cx="347663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085" name="Picture 6" descr="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6" name="Rectangle 7"/>
          <p:cNvSpPr>
            <a:spLocks noChangeArrowheads="1"/>
          </p:cNvSpPr>
          <p:nvPr/>
        </p:nvSpPr>
        <p:spPr bwMode="auto">
          <a:xfrm>
            <a:off x="1331913" y="260350"/>
            <a:ext cx="6985000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 smtClean="0">
                <a:solidFill>
                  <a:srgbClr val="FFFFFF"/>
                </a:solidFill>
                <a:latin typeface="French Script MT" pitchFamily="66" charset="0"/>
                <a:sym typeface="Euclid Math One" pitchFamily="18" charset="2"/>
              </a:rPr>
              <a:t>特征值的稳定指数</a:t>
            </a:r>
            <a:endParaRPr kumimoji="0" lang="zh-CN" altLang="en-US" sz="4000" smtClean="0">
              <a:solidFill>
                <a:srgbClr val="FFFFFF"/>
              </a:solidFill>
              <a:latin typeface="Times New Roman" pitchFamily="18" charset="0"/>
              <a:sym typeface="Euclid Math One" pitchFamily="18" charset="2"/>
            </a:endParaRPr>
          </a:p>
        </p:txBody>
      </p:sp>
      <p:sp>
        <p:nvSpPr>
          <p:cNvPr id="6572040" name="AutoShape 8"/>
          <p:cNvSpPr>
            <a:spLocks noChangeArrowheads="1"/>
          </p:cNvSpPr>
          <p:nvPr/>
        </p:nvSpPr>
        <p:spPr bwMode="auto">
          <a:xfrm>
            <a:off x="1331913" y="4365625"/>
            <a:ext cx="7181850" cy="595313"/>
          </a:xfrm>
          <a:prstGeom prst="roundRect">
            <a:avLst>
              <a:gd name="adj" fmla="val 25852"/>
            </a:avLst>
          </a:prstGeom>
          <a:solidFill>
            <a:srgbClr val="00FF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572043" name="Rectangle 11"/>
          <p:cNvSpPr>
            <a:spLocks noChangeArrowheads="1"/>
          </p:cNvSpPr>
          <p:nvPr/>
        </p:nvSpPr>
        <p:spPr bwMode="auto">
          <a:xfrm>
            <a:off x="468313" y="1700213"/>
            <a:ext cx="8229600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kumimoji="0" lang="zh-CN" altLang="en-US" smtClean="0">
                <a:solidFill>
                  <a:srgbClr val="000000"/>
                </a:solidFill>
                <a:latin typeface="Times New Roman" pitchFamily="18" charset="0"/>
              </a:rPr>
              <a:t>若 </a:t>
            </a:r>
            <a:r>
              <a:rPr kumimoji="0" lang="zh-CN" altLang="en-US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</a:t>
            </a:r>
            <a:r>
              <a:rPr kumimoji="0" lang="zh-CN" altLang="en-US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zh-CN" altLang="en-US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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K </a:t>
            </a:r>
            <a:r>
              <a:rPr kumimoji="0" lang="zh-CN" altLang="en-US" smtClean="0">
                <a:solidFill>
                  <a:srgbClr val="000000"/>
                </a:solidFill>
                <a:latin typeface="Times New Roman" pitchFamily="18" charset="0"/>
              </a:rPr>
              <a:t>是 </a:t>
            </a:r>
            <a:r>
              <a:rPr kumimoji="0" lang="en-US" altLang="zh-CN" smtClean="0">
                <a:solidFill>
                  <a:srgbClr val="000000"/>
                </a:solidFill>
              </a:rPr>
              <a:t>A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kumimoji="0" lang="zh-CN" altLang="en-US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的特征值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  </a:t>
            </a:r>
            <a:r>
              <a:rPr kumimoji="0" lang="zh-CN" altLang="en-US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则存在正整数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t 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zh-CN" altLang="en-US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使得</a:t>
            </a:r>
            <a:endParaRPr kumimoji="0" lang="zh-CN" altLang="en-US" smtClean="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zh-CN" altLang="en-US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Ker ( </a:t>
            </a:r>
            <a:r>
              <a:rPr kumimoji="0" lang="en-US" altLang="zh-CN" smtClean="0">
                <a:solidFill>
                  <a:srgbClr val="000000"/>
                </a:solidFill>
              </a:rPr>
              <a:t>A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MT Extra" pitchFamily="18" charset="2"/>
              </a:rPr>
              <a:t>–</a:t>
            </a:r>
            <a:r>
              <a:rPr kumimoji="0" lang="en-US" altLang="zh-CN" b="0" smtClean="0">
                <a:solidFill>
                  <a:srgbClr val="000000"/>
                </a:solidFill>
                <a:latin typeface="Times New Roman" pitchFamily="18" charset="0"/>
                <a:sym typeface="MT Extra" pitchFamily="18" charset="2"/>
              </a:rPr>
              <a:t>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 </a:t>
            </a:r>
            <a:r>
              <a:rPr kumimoji="0" lang="en-US" altLang="zh-CN" smtClean="0">
                <a:solidFill>
                  <a:srgbClr val="000000"/>
                </a:solidFill>
              </a:rPr>
              <a:t>I</a:t>
            </a:r>
            <a:r>
              <a:rPr kumimoji="0" lang="en-US" altLang="zh-CN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)   </a:t>
            </a:r>
            <a:r>
              <a:rPr kumimoji="0" lang="en-US" altLang="zh-CN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Ker ( </a:t>
            </a:r>
            <a:r>
              <a:rPr kumimoji="0" lang="en-US" altLang="zh-CN" smtClean="0">
                <a:solidFill>
                  <a:srgbClr val="000000"/>
                </a:solidFill>
              </a:rPr>
              <a:t>A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MT Extra" pitchFamily="18" charset="2"/>
              </a:rPr>
              <a:t>–</a:t>
            </a:r>
            <a:r>
              <a:rPr kumimoji="0" lang="en-US" altLang="zh-CN" b="0" smtClean="0">
                <a:solidFill>
                  <a:srgbClr val="000000"/>
                </a:solidFill>
                <a:latin typeface="Times New Roman" pitchFamily="18" charset="0"/>
                <a:sym typeface="MT Extra" pitchFamily="18" charset="2"/>
              </a:rPr>
              <a:t>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 </a:t>
            </a:r>
            <a:r>
              <a:rPr kumimoji="0" lang="en-US" altLang="zh-CN" smtClean="0">
                <a:solidFill>
                  <a:srgbClr val="000000"/>
                </a:solidFill>
              </a:rPr>
              <a:t>I</a:t>
            </a:r>
            <a:r>
              <a:rPr kumimoji="0" lang="en-US" altLang="zh-CN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)</a:t>
            </a:r>
            <a:r>
              <a:rPr kumimoji="0" lang="en-US" altLang="zh-CN" sz="3600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altLang="zh-CN" sz="4000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…</a:t>
            </a:r>
            <a:endParaRPr kumimoji="0" lang="en-US" altLang="zh-CN" baseline="3000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         Ker ( </a:t>
            </a:r>
            <a:r>
              <a:rPr kumimoji="0" lang="en-US" altLang="zh-CN" smtClean="0">
                <a:solidFill>
                  <a:srgbClr val="000000"/>
                </a:solidFill>
              </a:rPr>
              <a:t>A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MT Extra" pitchFamily="18" charset="2"/>
              </a:rPr>
              <a:t>–</a:t>
            </a:r>
            <a:r>
              <a:rPr kumimoji="0" lang="en-US" altLang="zh-CN" b="0" smtClean="0">
                <a:solidFill>
                  <a:srgbClr val="000000"/>
                </a:solidFill>
                <a:latin typeface="Times New Roman" pitchFamily="18" charset="0"/>
                <a:sym typeface="MT Extra" pitchFamily="18" charset="2"/>
              </a:rPr>
              <a:t>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 </a:t>
            </a:r>
            <a:r>
              <a:rPr kumimoji="0" lang="en-US" altLang="zh-CN" smtClean="0">
                <a:solidFill>
                  <a:srgbClr val="000000"/>
                </a:solidFill>
              </a:rPr>
              <a:t>I</a:t>
            </a:r>
            <a:r>
              <a:rPr kumimoji="0" lang="en-US" altLang="zh-CN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)</a:t>
            </a:r>
            <a:r>
              <a:rPr kumimoji="0" lang="en-US" altLang="zh-CN" sz="4000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=</a:t>
            </a:r>
            <a:r>
              <a:rPr kumimoji="0" lang="en-US" altLang="zh-CN" sz="4000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Ker ( </a:t>
            </a:r>
            <a:r>
              <a:rPr kumimoji="0" lang="en-US" altLang="zh-CN" smtClean="0">
                <a:solidFill>
                  <a:srgbClr val="000000"/>
                </a:solidFill>
              </a:rPr>
              <a:t>A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MT Extra" pitchFamily="18" charset="2"/>
              </a:rPr>
              <a:t>–</a:t>
            </a:r>
            <a:r>
              <a:rPr kumimoji="0" lang="en-US" altLang="zh-CN" b="0" smtClean="0">
                <a:solidFill>
                  <a:srgbClr val="000000"/>
                </a:solidFill>
                <a:latin typeface="Times New Roman" pitchFamily="18" charset="0"/>
                <a:sym typeface="MT Extra" pitchFamily="18" charset="2"/>
              </a:rPr>
              <a:t>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 </a:t>
            </a:r>
            <a:r>
              <a:rPr kumimoji="0" lang="en-US" altLang="zh-CN" smtClean="0">
                <a:solidFill>
                  <a:srgbClr val="000000"/>
                </a:solidFill>
              </a:rPr>
              <a:t>I</a:t>
            </a:r>
            <a:r>
              <a:rPr kumimoji="0" lang="en-US" altLang="zh-CN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)</a:t>
            </a:r>
            <a:r>
              <a:rPr kumimoji="0" lang="en-US" altLang="zh-CN" sz="3600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+ 1</a:t>
            </a:r>
            <a:r>
              <a:rPr kumimoji="0" lang="en-US" altLang="zh-CN" sz="4000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= …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            </a:t>
            </a:r>
            <a:r>
              <a:rPr kumimoji="0" lang="en-US" altLang="zh-CN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t  </a:t>
            </a:r>
            <a:r>
              <a:rPr kumimoji="0" lang="zh-CN" altLang="en-US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称为特征值 </a:t>
            </a:r>
            <a:r>
              <a:rPr kumimoji="0" lang="zh-CN" altLang="en-US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 的稳定指数</a:t>
            </a:r>
            <a:endParaRPr kumimoji="0" lang="en-US" altLang="zh-CN" smtClean="0">
              <a:solidFill>
                <a:srgbClr val="0000FF"/>
              </a:solidFill>
              <a:latin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4154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2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572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572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57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2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572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57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57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2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572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72040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0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4824412"/>
          </a:xfrm>
        </p:spPr>
        <p:txBody>
          <a:bodyPr/>
          <a:lstStyle/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sym typeface="Euclid Math One" pitchFamily="18" charset="2"/>
              </a:rPr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的最小多项式在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上有分解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=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…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s</a:t>
            </a:r>
            <a:endParaRPr lang="en-US" altLang="zh-CN" b="1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则 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 t </a:t>
            </a:r>
            <a:r>
              <a:rPr lang="en-US" altLang="zh-CN" b="1" baseline="-30000" smtClean="0">
                <a:latin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= 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特征值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i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的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稳定指数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  1  i  s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即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 1)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Ker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/>
              <a:t>I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i 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=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Ker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/>
              <a:t>I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+ 1  </a:t>
            </a:r>
            <a:endParaRPr lang="en-US" altLang="zh-CN" b="1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      2)  Ker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/>
              <a:t>I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– 1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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Ker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/>
              <a:t>I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i </a:t>
            </a:r>
            <a:endParaRPr lang="en-US" altLang="zh-CN" b="1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 </a:t>
            </a:r>
            <a:endParaRPr lang="zh-CN" altLang="en-US" b="1" smtClean="0">
              <a:latin typeface="Times New Roman" pitchFamily="18" charset="0"/>
              <a:sym typeface="Euclid Math One" pitchFamily="18" charset="2"/>
            </a:endParaRPr>
          </a:p>
        </p:txBody>
      </p:sp>
      <p:pic>
        <p:nvPicPr>
          <p:cNvPr id="175107" name="Picture 7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108" name="Rectangle 8"/>
          <p:cNvSpPr>
            <a:spLocks noChangeArrowheads="1"/>
          </p:cNvSpPr>
          <p:nvPr/>
        </p:nvSpPr>
        <p:spPr bwMode="auto">
          <a:xfrm>
            <a:off x="2627313" y="260350"/>
            <a:ext cx="34766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 smtClean="0">
                <a:solidFill>
                  <a:srgbClr val="FFFFFF"/>
                </a:solidFill>
                <a:latin typeface="French Script MT" pitchFamily="66" charset="0"/>
              </a:rPr>
              <a:t>主分解定理 </a:t>
            </a:r>
            <a:r>
              <a:rPr kumimoji="0" lang="en-US" altLang="zh-CN" sz="4000" smtClean="0">
                <a:solidFill>
                  <a:srgbClr val="FFFFFF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217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74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74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74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574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74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574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4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8324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例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:  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将实数域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R 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看成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Q-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线性空间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,  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证明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                                 Q-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线性无关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 与问题有关的子空间是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Q(             ) 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  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关键在于找到子空间的一组基。</a:t>
            </a:r>
            <a:endParaRPr lang="en-US" altLang="zh-CN" b="1" smtClean="0">
              <a:solidFill>
                <a:schemeClr val="tx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 证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: 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记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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=                .   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首先证明向量组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                      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1 ,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 ,  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 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         Q -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线性无关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134147" name="Object 3"/>
          <p:cNvGraphicFramePr>
            <a:graphicFrameLocks noChangeAspect="1"/>
          </p:cNvGraphicFramePr>
          <p:nvPr/>
        </p:nvGraphicFramePr>
        <p:xfrm>
          <a:off x="1331913" y="1557338"/>
          <a:ext cx="23971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00" name="公式" r:id="rId3" imgW="927100" imgH="241300" progId="Equation.3">
                  <p:embed/>
                </p:oleObj>
              </mc:Choice>
              <mc:Fallback>
                <p:oleObj name="公式" r:id="rId3" imgW="927100" imgH="241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557338"/>
                        <a:ext cx="2397125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5476" name="Object 4"/>
          <p:cNvGraphicFramePr>
            <a:graphicFrameLocks noChangeAspect="1"/>
          </p:cNvGraphicFramePr>
          <p:nvPr/>
        </p:nvGraphicFramePr>
        <p:xfrm>
          <a:off x="2555875" y="4005263"/>
          <a:ext cx="163512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01" name="公式" r:id="rId5" imgW="596900" imgH="241300" progId="Equation.3">
                  <p:embed/>
                </p:oleObj>
              </mc:Choice>
              <mc:Fallback>
                <p:oleObj name="公式" r:id="rId5" imgW="5969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005263"/>
                        <a:ext cx="1635125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5219700" y="2349500"/>
          <a:ext cx="1460500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02" name="公式" r:id="rId7" imgW="533169" imgH="241195" progId="Equation.3">
                  <p:embed/>
                </p:oleObj>
              </mc:Choice>
              <mc:Fallback>
                <p:oleObj name="公式" r:id="rId7" imgW="533169" imgH="24119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349500"/>
                        <a:ext cx="1460500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25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225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225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4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2254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4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2254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522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8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905500"/>
          </a:xfrm>
        </p:spPr>
        <p:txBody>
          <a:bodyPr/>
          <a:lstStyle/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证 </a:t>
            </a:r>
            <a:r>
              <a:rPr lang="en-US" altLang="zh-CN" b="1" smtClean="0">
                <a:latin typeface="Times New Roman" pitchFamily="18" charset="0"/>
              </a:rPr>
              <a:t>1)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 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记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b="1" baseline="-30000" smtClean="0"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= Ker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/>
              <a:t>I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.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由</a:t>
            </a: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=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…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(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</a:rPr>
              <a:t>…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 知   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V  =    W</a:t>
            </a:r>
            <a:r>
              <a:rPr lang="en-US" altLang="zh-CN" b="1" baseline="-30000" smtClean="0"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 … 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b="1" baseline="-30000" smtClean="0"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 … </a:t>
            </a:r>
            <a:r>
              <a:rPr lang="en-US" altLang="zh-CN" b="1" baseline="-30000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sz="3600" b="1" baseline="-30000" smtClean="0">
                <a:latin typeface="Times New Roman" pitchFamily="18" charset="0"/>
              </a:rPr>
              <a:t>s</a:t>
            </a:r>
            <a:endParaRPr lang="en-US" altLang="zh-CN" b="1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因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      (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…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…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   </a:t>
            </a:r>
            <a:endParaRPr lang="en-US" altLang="zh-CN" b="1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也是 </a:t>
            </a:r>
            <a:r>
              <a:rPr lang="en-US" altLang="zh-CN" b="1" smtClean="0"/>
              <a:t>A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的零化多项式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, 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我们又有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         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V  =   W</a:t>
            </a:r>
            <a:r>
              <a:rPr lang="en-US" altLang="zh-CN" b="1" baseline="-30000" smtClean="0"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 … 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b="1" baseline="-30000" smtClean="0"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 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 … </a:t>
            </a:r>
            <a:r>
              <a:rPr lang="en-US" altLang="zh-CN" b="1" baseline="-30000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sz="3600" b="1" baseline="-30000" smtClean="0">
                <a:latin typeface="Times New Roman" pitchFamily="18" charset="0"/>
              </a:rPr>
              <a:t>s</a:t>
            </a:r>
            <a:endParaRPr lang="en-US" altLang="zh-CN" b="1" smtClean="0">
              <a:latin typeface="Times New Roman" pitchFamily="18" charset="0"/>
              <a:sym typeface="Euclid Math One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379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8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548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8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548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8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548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905500"/>
          </a:xfrm>
        </p:spPr>
        <p:txBody>
          <a:bodyPr/>
          <a:lstStyle/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证 </a:t>
            </a:r>
            <a:r>
              <a:rPr lang="en-US" altLang="zh-CN" b="1" smtClean="0">
                <a:latin typeface="Times New Roman" pitchFamily="18" charset="0"/>
              </a:rPr>
              <a:t>1) 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故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dimW</a:t>
            </a:r>
            <a:r>
              <a:rPr lang="en-US" altLang="zh-CN" b="1" baseline="-30000" smtClean="0"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=  dimW</a:t>
            </a:r>
            <a:r>
              <a:rPr lang="en-US" altLang="zh-CN" b="1" baseline="-30000" smtClean="0">
                <a:latin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, 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这里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     W</a:t>
            </a:r>
            <a:r>
              <a:rPr lang="en-US" altLang="zh-CN" b="1" baseline="-30000" smtClean="0"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= Ker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/>
              <a:t>I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+ 1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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W</a:t>
            </a:r>
            <a:r>
              <a:rPr lang="en-US" altLang="zh-CN" b="1" baseline="-30000" smtClean="0">
                <a:latin typeface="Times New Roman" pitchFamily="18" charset="0"/>
              </a:rPr>
              <a:t>i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.  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于是</a:t>
            </a: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      Ker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/>
              <a:t>I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i 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=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Ker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/>
              <a:t>I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+ 1</a:t>
            </a: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550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1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905500"/>
          </a:xfrm>
        </p:spPr>
        <p:txBody>
          <a:bodyPr/>
          <a:lstStyle/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证 </a:t>
            </a:r>
            <a:r>
              <a:rPr lang="en-US" altLang="zh-CN" b="1" smtClean="0">
                <a:latin typeface="Times New Roman" pitchFamily="18" charset="0"/>
              </a:rPr>
              <a:t>2)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若有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Ker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/>
              <a:t>I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– 1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Ker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/>
              <a:t>I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i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= W</a:t>
            </a:r>
            <a:r>
              <a:rPr lang="en-US" altLang="zh-CN" b="1" baseline="-30000" smtClean="0"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endParaRPr lang="en-US" altLang="zh-CN" sz="4000" b="1" baseline="300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则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i  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– 1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是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| W</a:t>
            </a:r>
            <a:r>
              <a:rPr lang="en-US" altLang="zh-CN" b="1" baseline="-30000" smtClean="0"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的零化多项式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, 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故 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   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…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–1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…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s</a:t>
            </a:r>
            <a:endParaRPr lang="en-US" altLang="zh-CN" b="1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是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的零化多项式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, 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这与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定义矛盾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.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故 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Ker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/>
              <a:t>I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– 1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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Ker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/>
              <a:t>I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i </a:t>
            </a:r>
            <a:endParaRPr lang="en-US" altLang="zh-CN" b="1" smtClean="0">
              <a:latin typeface="Times New Roman" pitchFamily="18" charset="0"/>
              <a:sym typeface="Euclid Math One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5970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1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581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1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581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1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581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1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581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6896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我们证明了</a:t>
            </a:r>
            <a:r>
              <a:rPr lang="en-US" altLang="zh-CN" b="1" smtClean="0">
                <a:latin typeface="Times New Roman" pitchFamily="18" charset="0"/>
              </a:rPr>
              <a:t>: 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K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的特征值</a:t>
            </a:r>
            <a:r>
              <a:rPr lang="en-US" altLang="zh-CN" b="1" smtClean="0">
                <a:latin typeface="Times New Roman" pitchFamily="18" charset="0"/>
              </a:rPr>
              <a:t>,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则</a:t>
            </a: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Ker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b="1" smtClean="0"/>
              <a:t>I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   </a:t>
            </a:r>
            <a:r>
              <a:rPr lang="en-US" altLang="zh-CN" b="1" baseline="3000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Ker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b="1" smtClean="0"/>
              <a:t>I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…</a:t>
            </a:r>
            <a:endParaRPr lang="en-US" altLang="zh-CN" b="1" baseline="300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      Ker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b="1" smtClean="0"/>
              <a:t>I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=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Ker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b="1" smtClean="0"/>
              <a:t>I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t +1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= …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且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1)  t  =</a:t>
            </a:r>
            <a:r>
              <a:rPr lang="zh-CN" altLang="en-US" smtClean="0">
                <a:latin typeface="Times New Roman" pitchFamily="18" charset="0"/>
                <a:sym typeface="MT Extra" pitchFamily="18" charset="2"/>
              </a:rPr>
              <a:t>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 在最小多项式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</a:rPr>
              <a:t>A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中根的重数</a:t>
            </a: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 2)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Ker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b="1" smtClean="0"/>
              <a:t>I</a:t>
            </a:r>
            <a:r>
              <a:rPr lang="en-US" altLang="zh-CN" b="1" baseline="-30000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的维数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=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 的代数重数</a:t>
            </a: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182275" name="Object 3"/>
          <p:cNvGraphicFramePr>
            <a:graphicFrameLocks noChangeAspect="1"/>
          </p:cNvGraphicFramePr>
          <p:nvPr/>
        </p:nvGraphicFramePr>
        <p:xfrm>
          <a:off x="3203575" y="2565400"/>
          <a:ext cx="34766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993" name="Formula" r:id="rId3" imgW="104430" imgH="166833" progId="Equation.Ribbit">
                  <p:embed/>
                </p:oleObj>
              </mc:Choice>
              <mc:Fallback>
                <p:oleObj name="Formula" r:id="rId3" imgW="104430" imgH="166833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565400"/>
                        <a:ext cx="347663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6" name="Object 4"/>
          <p:cNvGraphicFramePr>
            <a:graphicFrameLocks noChangeAspect="1"/>
          </p:cNvGraphicFramePr>
          <p:nvPr/>
        </p:nvGraphicFramePr>
        <p:xfrm>
          <a:off x="6443663" y="2565400"/>
          <a:ext cx="34766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994" name="Formula" r:id="rId5" imgW="104430" imgH="166833" progId="Equation.Ribbit">
                  <p:embed/>
                </p:oleObj>
              </mc:Choice>
              <mc:Fallback>
                <p:oleObj name="Formula" r:id="rId5" imgW="104430" imgH="166833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2565400"/>
                        <a:ext cx="347662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7" name="Object 5"/>
          <p:cNvGraphicFramePr>
            <a:graphicFrameLocks noChangeAspect="1"/>
          </p:cNvGraphicFramePr>
          <p:nvPr/>
        </p:nvGraphicFramePr>
        <p:xfrm>
          <a:off x="755650" y="3357563"/>
          <a:ext cx="34766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995" name="Formula" r:id="rId6" imgW="104430" imgH="166833" progId="Equation.Ribbit">
                  <p:embed/>
                </p:oleObj>
              </mc:Choice>
              <mc:Fallback>
                <p:oleObj name="Formula" r:id="rId6" imgW="104430" imgH="166833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357563"/>
                        <a:ext cx="347663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136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19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8198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08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00213"/>
            <a:ext cx="8229600" cy="4824412"/>
          </a:xfrm>
        </p:spPr>
        <p:txBody>
          <a:bodyPr/>
          <a:lstStyle/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>
                <a:sym typeface="Euclid Math One" pitchFamily="18" charset="2"/>
              </a:rPr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的最小多项式在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上有分解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 =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1  </a:t>
            </a:r>
            <a:r>
              <a:rPr lang="en-US" altLang="zh-CN" b="1" smtClean="0">
                <a:latin typeface="Times New Roman" pitchFamily="18" charset="0"/>
              </a:rPr>
              <a:t>…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s</a:t>
            </a:r>
            <a:endParaRPr lang="en-US" altLang="zh-CN" b="1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则有根子空间分解</a:t>
            </a:r>
            <a:endParaRPr lang="en-US" altLang="zh-CN" b="1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V = Ker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1</a:t>
            </a:r>
            <a:r>
              <a:rPr lang="en-US" altLang="zh-CN" b="1" smtClean="0"/>
              <a:t>I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baseline="-30000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 </a:t>
            </a:r>
            <a:r>
              <a:rPr lang="en-US" altLang="zh-CN" b="1" baseline="-30000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Ker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s</a:t>
            </a:r>
            <a:r>
              <a:rPr lang="en-US" altLang="zh-CN" b="1" smtClean="0"/>
              <a:t>I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endParaRPr lang="en-US" altLang="zh-CN" b="1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60000"/>
              </a:lnSpc>
              <a:buFont typeface="Euclid Math One" pitchFamily="18" charset="2"/>
              <a:buNone/>
            </a:pP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t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i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=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i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稳定指数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; 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根子空间维数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= 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i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代数重数 </a:t>
            </a:r>
          </a:p>
        </p:txBody>
      </p:sp>
      <p:pic>
        <p:nvPicPr>
          <p:cNvPr id="183299" name="Picture 7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300" name="Rectangle 8"/>
          <p:cNvSpPr>
            <a:spLocks noChangeArrowheads="1"/>
          </p:cNvSpPr>
          <p:nvPr/>
        </p:nvSpPr>
        <p:spPr bwMode="auto">
          <a:xfrm>
            <a:off x="2627313" y="260350"/>
            <a:ext cx="34766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 smtClean="0">
                <a:solidFill>
                  <a:srgbClr val="FFFFFF"/>
                </a:solidFill>
                <a:latin typeface="French Script MT" pitchFamily="66" charset="0"/>
              </a:rPr>
              <a:t>主分解定理</a:t>
            </a:r>
          </a:p>
        </p:txBody>
      </p:sp>
    </p:spTree>
    <p:extLst>
      <p:ext uri="{BB962C8B-B14F-4D97-AF65-F5344CB8AC3E}">
        <p14:creationId xmlns:p14="http://schemas.microsoft.com/office/powerpoint/2010/main" val="169260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574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73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689600"/>
          </a:xfrm>
        </p:spPr>
        <p:txBody>
          <a:bodyPr/>
          <a:lstStyle/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注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>
                <a:latin typeface="Times New Roman" pitchFamily="18" charset="0"/>
              </a:rPr>
              <a:t>g 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 0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是 </a:t>
            </a:r>
            <a:r>
              <a:rPr lang="en-US" altLang="zh-CN" b="1" smtClean="0">
                <a:sym typeface="Euclid Math One" pitchFamily="18" charset="2"/>
              </a:rPr>
              <a:t>A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的零化多项式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设</a:t>
            </a:r>
            <a:endParaRPr lang="zh-CN" altLang="en-US" b="1" smtClean="0">
              <a:solidFill>
                <a:srgbClr val="0000FF"/>
              </a:solidFill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</a:t>
            </a:r>
            <a:r>
              <a:rPr lang="en-US" altLang="zh-CN" b="1" smtClean="0">
                <a:latin typeface="Times New Roman" pitchFamily="18" charset="0"/>
              </a:rPr>
              <a:t>g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=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…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s   </a:t>
            </a:r>
            <a:r>
              <a:rPr lang="en-US" altLang="zh-CN" b="1" smtClean="0">
                <a:latin typeface="Times New Roman" pitchFamily="18" charset="0"/>
              </a:rPr>
              <a:t>h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,</a:t>
            </a:r>
            <a:endParaRPr lang="en-US" altLang="zh-CN" b="1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          e</a:t>
            </a:r>
            <a:r>
              <a:rPr lang="en-US" altLang="zh-CN" b="1" baseline="-30000" smtClean="0">
                <a:latin typeface="Times New Roman" pitchFamily="18" charset="0"/>
              </a:rPr>
              <a:t> i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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 t</a:t>
            </a:r>
            <a:r>
              <a:rPr lang="en-US" altLang="zh-CN" b="1" baseline="-30000" smtClean="0">
                <a:latin typeface="Times New Roman" pitchFamily="18" charset="0"/>
              </a:rPr>
              <a:t> i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,     </a:t>
            </a:r>
            <a:r>
              <a:rPr lang="en-US" altLang="zh-CN" sz="3600" b="1" smtClean="0">
                <a:latin typeface="Times New Roman" pitchFamily="18" charset="0"/>
                <a:sym typeface="Euclid Math One" pitchFamily="18" charset="2"/>
              </a:rPr>
              <a:t>(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h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,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</a:rPr>
              <a:t>A</a:t>
            </a:r>
            <a:r>
              <a:rPr lang="en-US" altLang="zh-CN" b="1" smtClean="0">
                <a:latin typeface="Times New Roman" pitchFamily="18" charset="0"/>
              </a:rPr>
              <a:t> 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</a:t>
            </a:r>
            <a:r>
              <a:rPr lang="en-US" altLang="zh-CN" sz="3600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= 1 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则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V  = Ker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1</a:t>
            </a:r>
            <a:r>
              <a:rPr lang="en-US" altLang="zh-CN" b="1" smtClean="0"/>
              <a:t>I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 … 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Ker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</a:rPr>
              <a:t>s</a:t>
            </a:r>
            <a:r>
              <a:rPr lang="en-US" altLang="zh-CN" b="1" smtClean="0"/>
              <a:t>I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sz="2800" b="1" baseline="3000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Ker </a:t>
            </a:r>
            <a:r>
              <a:rPr lang="en-US" altLang="zh-CN" b="1" smtClean="0">
                <a:latin typeface="Times New Roman" pitchFamily="18" charset="0"/>
              </a:rPr>
              <a:t>h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)</a:t>
            </a:r>
          </a:p>
        </p:txBody>
      </p:sp>
      <p:sp>
        <p:nvSpPr>
          <p:cNvPr id="6587396" name="Rectangle 4"/>
          <p:cNvSpPr>
            <a:spLocks noChangeArrowheads="1"/>
          </p:cNvSpPr>
          <p:nvPr/>
        </p:nvSpPr>
        <p:spPr bwMode="auto">
          <a:xfrm>
            <a:off x="2195513" y="5373688"/>
            <a:ext cx="5329237" cy="5794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也是根子空间的直和</a:t>
            </a:r>
          </a:p>
        </p:txBody>
      </p:sp>
      <p:sp>
        <p:nvSpPr>
          <p:cNvPr id="4" name="矩形 3"/>
          <p:cNvSpPr/>
          <p:nvPr/>
        </p:nvSpPr>
        <p:spPr>
          <a:xfrm>
            <a:off x="2268538" y="3644900"/>
            <a:ext cx="60483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u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( 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A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)</a:t>
            </a:r>
            <a:r>
              <a:rPr kumimoji="0" lang="en-US" altLang="zh-CN" i="1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h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( 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A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)</a:t>
            </a:r>
            <a:r>
              <a:rPr kumimoji="0" lang="en-US" altLang="zh-CN" i="1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+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v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( 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A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)</a:t>
            </a:r>
            <a:r>
              <a:rPr kumimoji="0" lang="en-US" altLang="zh-CN" i="1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i="1" kern="0" dirty="0" err="1">
                <a:solidFill>
                  <a:srgbClr val="000000"/>
                </a:solidFill>
                <a:latin typeface="Times New Roman" pitchFamily="18" charset="0"/>
                <a:ea typeface="宋体"/>
              </a:rPr>
              <a:t>m</a:t>
            </a:r>
            <a:r>
              <a:rPr kumimoji="0" lang="en-US" altLang="zh-CN" kern="0" baseline="-30000" dirty="0" err="1">
                <a:solidFill>
                  <a:srgbClr val="000000"/>
                </a:solidFill>
                <a:latin typeface="Arial"/>
                <a:ea typeface="宋体"/>
              </a:rPr>
              <a:t>A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( 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A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) = </a:t>
            </a:r>
            <a:r>
              <a:rPr kumimoji="0" lang="en-US" altLang="zh-CN" kern="0" dirty="0">
                <a:solidFill>
                  <a:srgbClr val="000000"/>
                </a:solidFill>
                <a:latin typeface="Arial"/>
                <a:ea typeface="宋体"/>
              </a:rPr>
              <a:t>I</a:t>
            </a:r>
            <a:endParaRPr lang="zh-CN" altLang="en-US" sz="2800" dirty="0">
              <a:solidFill>
                <a:srgbClr val="000000"/>
              </a:solidFill>
              <a:ea typeface="宋体" charset="-122"/>
            </a:endParaRPr>
          </a:p>
        </p:txBody>
      </p:sp>
      <p:cxnSp>
        <p:nvCxnSpPr>
          <p:cNvPr id="6" name="直接连接符 5"/>
          <p:cNvCxnSpPr>
            <a:cxnSpLocks noChangeShapeType="1"/>
          </p:cNvCxnSpPr>
          <p:nvPr/>
        </p:nvCxnSpPr>
        <p:spPr bwMode="auto">
          <a:xfrm flipV="1">
            <a:off x="6084888" y="3644900"/>
            <a:ext cx="1727200" cy="647700"/>
          </a:xfrm>
          <a:prstGeom prst="lin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784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7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87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87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587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7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587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87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587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7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587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87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587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6587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87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6587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7396" grpId="0" animBg="1"/>
      <p:bldP spid="4" grpId="0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7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688013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例</a:t>
            </a:r>
            <a:r>
              <a:rPr lang="en-US" altLang="zh-CN" sz="2800" b="1" smtClean="0">
                <a:latin typeface="Times New Roman" pitchFamily="18" charset="0"/>
              </a:rPr>
              <a:t>. </a:t>
            </a:r>
            <a:r>
              <a:rPr lang="zh-CN" altLang="en-US" sz="2800" b="1" smtClean="0">
                <a:latin typeface="Times New Roman" pitchFamily="18" charset="0"/>
              </a:rPr>
              <a:t>已知 </a:t>
            </a:r>
            <a:r>
              <a:rPr lang="en-US" altLang="zh-CN" sz="2800" b="1" i="1" smtClean="0"/>
              <a:t>A </a:t>
            </a:r>
            <a:r>
              <a:rPr lang="zh-CN" altLang="en-US" sz="2800" b="1" smtClean="0"/>
              <a:t>是</a:t>
            </a:r>
            <a:r>
              <a:rPr lang="zh-CN" altLang="en-US" sz="2800" b="1" smtClean="0">
                <a:latin typeface="Times New Roman" pitchFamily="18" charset="0"/>
              </a:rPr>
              <a:t>实线性空间 </a:t>
            </a:r>
            <a:r>
              <a:rPr lang="en-US" altLang="zh-CN" sz="2800" b="1" smtClean="0">
                <a:latin typeface="Times New Roman" pitchFamily="18" charset="0"/>
              </a:rPr>
              <a:t>V </a:t>
            </a:r>
            <a:r>
              <a:rPr lang="zh-CN" altLang="en-US" sz="2800" b="1" smtClean="0">
                <a:latin typeface="Times New Roman" pitchFamily="18" charset="0"/>
              </a:rPr>
              <a:t>上的线性变换</a:t>
            </a:r>
            <a:r>
              <a:rPr lang="en-US" altLang="zh-CN" sz="2800" b="1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sz="2800" b="1" i="1" smtClean="0"/>
              <a:t>      A </a:t>
            </a:r>
            <a:r>
              <a:rPr lang="zh-CN" altLang="en-US" sz="2800" b="1" smtClean="0">
                <a:latin typeface="Times New Roman" pitchFamily="18" charset="0"/>
              </a:rPr>
              <a:t>在基底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sz="2800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,  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,  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4 </a:t>
            </a:r>
            <a:r>
              <a:rPr lang="zh-CN" altLang="en-US" sz="2800" b="1" smtClean="0">
                <a:latin typeface="Times New Roman" pitchFamily="18" charset="0"/>
              </a:rPr>
              <a:t>下的矩阵为 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sz="2800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                    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sz="2800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sz="2800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1) </a:t>
            </a:r>
            <a:r>
              <a:rPr lang="zh-CN" altLang="en-US" sz="2800" b="1" smtClean="0">
                <a:latin typeface="Times New Roman" pitchFamily="18" charset="0"/>
              </a:rPr>
              <a:t>将 </a:t>
            </a:r>
            <a:r>
              <a:rPr lang="en-US" altLang="zh-CN" sz="2800" b="1" smtClean="0">
                <a:latin typeface="Times New Roman" pitchFamily="18" charset="0"/>
              </a:rPr>
              <a:t>V </a:t>
            </a:r>
            <a:r>
              <a:rPr lang="zh-CN" altLang="en-US" sz="2800" b="1" smtClean="0">
                <a:latin typeface="Times New Roman" pitchFamily="18" charset="0"/>
              </a:rPr>
              <a:t>分解为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根子空间的直和 </a:t>
            </a:r>
            <a:r>
              <a:rPr lang="en-US" altLang="zh-CN" sz="2800" b="1" smtClean="0">
                <a:latin typeface="Times New Roman" pitchFamily="18" charset="0"/>
              </a:rPr>
              <a:t>V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= </a:t>
            </a:r>
            <a:r>
              <a:rPr lang="en-US" altLang="zh-CN" sz="2800" b="1" smtClean="0">
                <a:latin typeface="Times New Roman" pitchFamily="18" charset="0"/>
              </a:rPr>
              <a:t>W</a:t>
            </a:r>
            <a:r>
              <a:rPr lang="en-US" altLang="zh-CN" sz="2800" b="1" baseline="-30000" smtClean="0">
                <a:latin typeface="Times New Roman" pitchFamily="18" charset="0"/>
              </a:rPr>
              <a:t>1</a:t>
            </a:r>
            <a:r>
              <a:rPr lang="en-US" altLang="zh-CN" sz="2800" b="1" smtClean="0"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 …  W</a:t>
            </a:r>
            <a:r>
              <a:rPr lang="en-US" altLang="zh-CN" b="1" baseline="-30000" smtClean="0">
                <a:latin typeface="Times New Roman" pitchFamily="18" charset="0"/>
              </a:rPr>
              <a:t>s</a:t>
            </a:r>
            <a:r>
              <a:rPr lang="en-US" altLang="zh-CN" sz="2800" b="1" baseline="-30000" smtClean="0"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, 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2) 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求 </a:t>
            </a:r>
            <a:r>
              <a:rPr lang="en-US" altLang="zh-CN" sz="2800" b="1" i="1" smtClean="0"/>
              <a:t>A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| </a:t>
            </a:r>
            <a:r>
              <a:rPr lang="en-US" altLang="zh-CN" sz="2800" b="1" smtClean="0">
                <a:latin typeface="Times New Roman" pitchFamily="18" charset="0"/>
              </a:rPr>
              <a:t>W</a:t>
            </a:r>
            <a:r>
              <a:rPr lang="en-US" altLang="zh-CN" sz="2800" b="1" baseline="-30000" smtClean="0">
                <a:latin typeface="Times New Roman" pitchFamily="18" charset="0"/>
              </a:rPr>
              <a:t>i 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在 </a:t>
            </a:r>
            <a:r>
              <a:rPr lang="en-US" altLang="zh-CN" sz="2800" b="1" smtClean="0">
                <a:latin typeface="Times New Roman" pitchFamily="18" charset="0"/>
              </a:rPr>
              <a:t>W</a:t>
            </a:r>
            <a:r>
              <a:rPr lang="en-US" altLang="zh-CN" sz="2800" b="1" baseline="-30000" smtClean="0">
                <a:latin typeface="Times New Roman" pitchFamily="18" charset="0"/>
              </a:rPr>
              <a:t>i 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的一组基下的矩阵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;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3) 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求 </a:t>
            </a:r>
            <a:r>
              <a:rPr lang="en-US" altLang="zh-CN" sz="2800" b="1" i="1" smtClean="0"/>
              <a:t>A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的最小多项式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. </a:t>
            </a:r>
          </a:p>
        </p:txBody>
      </p:sp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2339975" y="1989138"/>
          <a:ext cx="3446463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07" name="公式" r:id="rId3" imgW="1371600" imgH="914400" progId="Equation.3">
                  <p:embed/>
                </p:oleObj>
              </mc:Choice>
              <mc:Fallback>
                <p:oleObj name="公式" r:id="rId3" imgW="13716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989138"/>
                        <a:ext cx="3446463" cy="229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294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7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77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7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677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7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677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8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692150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解</a:t>
            </a:r>
            <a:r>
              <a:rPr lang="en-US" altLang="zh-CN" b="1" smtClean="0">
                <a:latin typeface="Times New Roman" pitchFamily="18" charset="0"/>
              </a:rPr>
              <a:t>: </a:t>
            </a:r>
            <a:r>
              <a:rPr lang="en-US" altLang="zh-CN" b="1" i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的特征多项式为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</a:t>
            </a:r>
            <a:r>
              <a:rPr lang="en-US" altLang="zh-CN" b="1" i="1" smtClean="0">
                <a:latin typeface="Times New Roman" pitchFamily="18" charset="0"/>
              </a:rPr>
              <a:t>f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) = |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I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A |  =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=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2 )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3 )</a:t>
            </a:r>
            <a:r>
              <a:rPr lang="en-US" altLang="zh-CN" b="1" smtClean="0">
                <a:latin typeface="Times New Roman" pitchFamily="18" charset="0"/>
              </a:rPr>
              <a:t> ;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根子空间分解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V = Ker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/>
              <a:t>A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2</a:t>
            </a:r>
            <a:r>
              <a:rPr lang="en-US" altLang="zh-CN" b="1" i="1" smtClean="0">
                <a:sym typeface="Symbol" pitchFamily="18" charset="2"/>
              </a:rPr>
              <a:t>I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 </a:t>
            </a:r>
            <a:r>
              <a:rPr lang="en-US" altLang="zh-CN" b="1" smtClean="0">
                <a:latin typeface="Times New Roman" pitchFamily="18" charset="0"/>
              </a:rPr>
              <a:t>Ker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/>
              <a:t>A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3</a:t>
            </a:r>
            <a:r>
              <a:rPr lang="en-US" altLang="zh-CN" b="1" i="1" smtClean="0">
                <a:sym typeface="Symbol" pitchFamily="18" charset="2"/>
              </a:rPr>
              <a:t>I</a:t>
            </a:r>
            <a:r>
              <a:rPr lang="en-US" altLang="zh-CN" b="1" smtClean="0">
                <a:latin typeface="Times New Roman" pitchFamily="18" charset="0"/>
              </a:rPr>
              <a:t> ) = W</a:t>
            </a:r>
            <a:r>
              <a:rPr lang="en-US" altLang="zh-CN" b="1" baseline="-30000" smtClean="0"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W</a:t>
            </a:r>
            <a:r>
              <a:rPr lang="en-US" altLang="zh-CN" b="1" baseline="-30000" smtClean="0"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</a:p>
        </p:txBody>
      </p:sp>
      <p:graphicFrame>
        <p:nvGraphicFramePr>
          <p:cNvPr id="186371" name="Object 3"/>
          <p:cNvGraphicFramePr>
            <a:graphicFrameLocks noChangeAspect="1"/>
          </p:cNvGraphicFramePr>
          <p:nvPr/>
        </p:nvGraphicFramePr>
        <p:xfrm>
          <a:off x="4643438" y="981075"/>
          <a:ext cx="4243387" cy="216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31" name="公式" r:id="rId3" imgW="1790700" imgH="914400" progId="Equation.3">
                  <p:embed/>
                </p:oleObj>
              </mc:Choice>
              <mc:Fallback>
                <p:oleObj name="公式" r:id="rId3" imgW="17907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981075"/>
                        <a:ext cx="4243387" cy="216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096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8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78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8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678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8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678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9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692150"/>
            <a:ext cx="8229600" cy="557688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解</a:t>
            </a:r>
            <a:r>
              <a:rPr lang="en-US" altLang="zh-CN" b="1" smtClean="0">
                <a:latin typeface="Times New Roman" pitchFamily="18" charset="0"/>
              </a:rPr>
              <a:t>:    </a:t>
            </a:r>
            <a:r>
              <a:rPr lang="en-US" altLang="zh-CN" b="1" i="1" smtClean="0"/>
              <a:t>A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2</a:t>
            </a:r>
            <a:r>
              <a:rPr lang="en-US" altLang="zh-CN" b="1" i="1" smtClean="0">
                <a:sym typeface="Symbol" pitchFamily="18" charset="2"/>
              </a:rPr>
              <a:t>I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在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…, 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4</a:t>
            </a:r>
            <a:r>
              <a:rPr lang="zh-CN" altLang="en-US" b="1" smtClean="0">
                <a:latin typeface="Times New Roman" pitchFamily="18" charset="0"/>
              </a:rPr>
              <a:t>下的矩阵为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</a:t>
            </a:r>
            <a:r>
              <a:rPr lang="en-US" altLang="zh-CN" b="1" smtClean="0">
                <a:latin typeface="Times New Roman" pitchFamily="18" charset="0"/>
              </a:rPr>
              <a:t>dim Ker ( </a:t>
            </a:r>
            <a:r>
              <a:rPr lang="en-US" altLang="zh-CN" b="1" i="1" smtClean="0"/>
              <a:t>A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2</a:t>
            </a:r>
            <a:r>
              <a:rPr lang="en-US" altLang="zh-CN" b="1" i="1" smtClean="0">
                <a:sym typeface="Symbol" pitchFamily="18" charset="2"/>
              </a:rPr>
              <a:t>I</a:t>
            </a:r>
            <a:r>
              <a:rPr lang="en-US" altLang="zh-CN" b="1" smtClean="0">
                <a:latin typeface="Times New Roman" pitchFamily="18" charset="0"/>
              </a:rPr>
              <a:t> ) = 4  –  3  = 1</a:t>
            </a:r>
          </a:p>
        </p:txBody>
      </p:sp>
      <p:sp>
        <p:nvSpPr>
          <p:cNvPr id="6679555" name="Rectangle 3"/>
          <p:cNvSpPr>
            <a:spLocks noChangeArrowheads="1"/>
          </p:cNvSpPr>
          <p:nvPr/>
        </p:nvSpPr>
        <p:spPr bwMode="auto">
          <a:xfrm>
            <a:off x="3708400" y="1844675"/>
            <a:ext cx="576263" cy="2376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679556" name="Rectangle 4"/>
          <p:cNvSpPr>
            <a:spLocks noChangeArrowheads="1"/>
          </p:cNvSpPr>
          <p:nvPr/>
        </p:nvSpPr>
        <p:spPr bwMode="auto">
          <a:xfrm>
            <a:off x="4500563" y="1844675"/>
            <a:ext cx="576262" cy="2376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679557" name="Rectangle 5"/>
          <p:cNvSpPr>
            <a:spLocks noChangeArrowheads="1"/>
          </p:cNvSpPr>
          <p:nvPr/>
        </p:nvSpPr>
        <p:spPr bwMode="auto">
          <a:xfrm>
            <a:off x="5724525" y="1844675"/>
            <a:ext cx="576263" cy="2376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187398" name="Object 6"/>
          <p:cNvGraphicFramePr>
            <a:graphicFrameLocks noChangeAspect="1"/>
          </p:cNvGraphicFramePr>
          <p:nvPr/>
        </p:nvGraphicFramePr>
        <p:xfrm>
          <a:off x="2124075" y="1989138"/>
          <a:ext cx="4318000" cy="226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55" name="公式" r:id="rId3" imgW="1739900" imgH="914400" progId="Equation.3">
                  <p:embed/>
                </p:oleObj>
              </mc:Choice>
              <mc:Fallback>
                <p:oleObj name="公式" r:id="rId3" imgW="17399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989138"/>
                        <a:ext cx="4318000" cy="226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726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9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79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79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679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79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679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679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95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6795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9555" grpId="0" animBg="1"/>
      <p:bldP spid="6679556" grpId="0" animBg="1"/>
      <p:bldP spid="6679557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0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692150"/>
            <a:ext cx="8229600" cy="557688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解</a:t>
            </a:r>
            <a:r>
              <a:rPr lang="en-US" altLang="zh-CN" b="1" smtClean="0">
                <a:latin typeface="Times New Roman" pitchFamily="18" charset="0"/>
              </a:rPr>
              <a:t>:    ( </a:t>
            </a:r>
            <a:r>
              <a:rPr lang="en-US" altLang="zh-CN" b="1" i="1" smtClean="0"/>
              <a:t>A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2</a:t>
            </a:r>
            <a:r>
              <a:rPr lang="en-US" altLang="zh-CN" b="1" i="1" smtClean="0">
                <a:sym typeface="Symbol" pitchFamily="18" charset="2"/>
              </a:rPr>
              <a:t>I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zh-CN" altLang="en-US" b="1" smtClean="0">
                <a:latin typeface="Times New Roman" pitchFamily="18" charset="0"/>
              </a:rPr>
              <a:t>在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…, 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4</a:t>
            </a:r>
            <a:r>
              <a:rPr lang="zh-CN" altLang="en-US" b="1" smtClean="0">
                <a:latin typeface="Times New Roman" pitchFamily="18" charset="0"/>
              </a:rPr>
              <a:t>下的矩阵为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 </a:t>
            </a:r>
            <a:r>
              <a:rPr lang="en-US" altLang="zh-CN" b="1" smtClean="0">
                <a:latin typeface="Times New Roman" pitchFamily="18" charset="0"/>
              </a:rPr>
              <a:t>dim Ker ( </a:t>
            </a:r>
            <a:r>
              <a:rPr lang="en-US" altLang="zh-CN" b="1" i="1" smtClean="0"/>
              <a:t>A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2</a:t>
            </a:r>
            <a:r>
              <a:rPr lang="en-US" altLang="zh-CN" b="1" i="1" smtClean="0">
                <a:sym typeface="Symbol" pitchFamily="18" charset="2"/>
              </a:rPr>
              <a:t>I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= 4  –  2  =  2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&lt;   dim Ker( </a:t>
            </a:r>
            <a:r>
              <a:rPr lang="en-US" altLang="zh-CN" b="1" i="1" smtClean="0"/>
              <a:t>A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2</a:t>
            </a:r>
            <a:r>
              <a:rPr lang="en-US" altLang="zh-CN" b="1" i="1" smtClean="0">
                <a:sym typeface="Symbol" pitchFamily="18" charset="2"/>
              </a:rPr>
              <a:t>I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</a:rPr>
              <a:t>  =  3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</a:t>
            </a:r>
            <a:r>
              <a:rPr lang="zh-CN" altLang="en-US" b="1" smtClean="0">
                <a:latin typeface="Times New Roman" pitchFamily="18" charset="0"/>
              </a:rPr>
              <a:t>故</a:t>
            </a:r>
          </a:p>
        </p:txBody>
      </p:sp>
      <p:sp>
        <p:nvSpPr>
          <p:cNvPr id="6680579" name="Rectangle 3"/>
          <p:cNvSpPr>
            <a:spLocks noChangeArrowheads="1"/>
          </p:cNvSpPr>
          <p:nvPr/>
        </p:nvSpPr>
        <p:spPr bwMode="auto">
          <a:xfrm>
            <a:off x="6227763" y="1484313"/>
            <a:ext cx="576262" cy="23764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680580" name="Rectangle 4"/>
          <p:cNvSpPr>
            <a:spLocks noChangeArrowheads="1"/>
          </p:cNvSpPr>
          <p:nvPr/>
        </p:nvSpPr>
        <p:spPr bwMode="auto">
          <a:xfrm>
            <a:off x="7812088" y="1484313"/>
            <a:ext cx="576262" cy="23764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680581" name="Object 5"/>
          <p:cNvGraphicFramePr>
            <a:graphicFrameLocks noChangeAspect="1"/>
          </p:cNvGraphicFramePr>
          <p:nvPr/>
        </p:nvGraphicFramePr>
        <p:xfrm>
          <a:off x="755650" y="1484313"/>
          <a:ext cx="7848600" cy="236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84" name="公式" r:id="rId3" imgW="3162300" imgH="952500" progId="Equation.3">
                  <p:embed/>
                </p:oleObj>
              </mc:Choice>
              <mc:Fallback>
                <p:oleObj name="公式" r:id="rId3" imgW="3162300" imgH="952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484313"/>
                        <a:ext cx="7848600" cy="2360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80582" name="Object 6"/>
          <p:cNvGraphicFramePr>
            <a:graphicFrameLocks noChangeAspect="1"/>
          </p:cNvGraphicFramePr>
          <p:nvPr/>
        </p:nvGraphicFramePr>
        <p:xfrm>
          <a:off x="2124075" y="5516563"/>
          <a:ext cx="4343400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85" name="公式" r:id="rId5" imgW="1612900" imgH="241300" progId="Equation.3">
                  <p:embed/>
                </p:oleObj>
              </mc:Choice>
              <mc:Fallback>
                <p:oleObj name="公式" r:id="rId5" imgW="1612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516563"/>
                        <a:ext cx="4343400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503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0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805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80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80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680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680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80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680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0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680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0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6680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0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680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6805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680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680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0579" grpId="0" animBg="1"/>
      <p:bldP spid="668058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78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29600" cy="5975350"/>
          </a:xfrm>
        </p:spPr>
        <p:txBody>
          <a:bodyPr/>
          <a:lstStyle/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    f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x ) =</a:t>
            </a:r>
            <a:endParaRPr lang="en-US" altLang="zh-CN" b="1" smtClean="0"/>
          </a:p>
          <a:p>
            <a:pPr eaLnBrk="1" hangingPunct="1">
              <a:lnSpc>
                <a:spcPct val="145000"/>
              </a:lnSpc>
              <a:buFontTx/>
              <a:buNone/>
            </a:pPr>
            <a:endParaRPr lang="en-US" altLang="zh-CN" b="1" smtClean="0"/>
          </a:p>
          <a:p>
            <a:pPr eaLnBrk="1" hangingPunct="1">
              <a:lnSpc>
                <a:spcPct val="145000"/>
              </a:lnSpc>
              <a:buFontTx/>
              <a:buNone/>
            </a:pPr>
            <a:endParaRPr lang="en-US" altLang="zh-CN" smtClean="0"/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=  x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– 10 x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+ 1 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以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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为根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且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f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x ) </a:t>
            </a:r>
            <a:r>
              <a:rPr lang="zh-CN" altLang="en-US" b="1" smtClean="0">
                <a:latin typeface="Times New Roman" pitchFamily="18" charset="0"/>
              </a:rPr>
              <a:t>在 </a:t>
            </a:r>
            <a:r>
              <a:rPr lang="en-US" altLang="zh-CN" b="1" smtClean="0">
                <a:latin typeface="Times New Roman" pitchFamily="18" charset="0"/>
              </a:rPr>
              <a:t>Q </a:t>
            </a:r>
            <a:r>
              <a:rPr lang="zh-CN" altLang="en-US" b="1" smtClean="0">
                <a:latin typeface="Times New Roman" pitchFamily="18" charset="0"/>
              </a:rPr>
              <a:t>上不可约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. </a:t>
            </a:r>
            <a:r>
              <a:rPr lang="zh-CN" altLang="en-US" b="1" smtClean="0">
                <a:latin typeface="Times New Roman" pitchFamily="18" charset="0"/>
              </a:rPr>
              <a:t>由此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可推出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1 ,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 ,  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 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Q-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线性无关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…</a:t>
            </a:r>
          </a:p>
        </p:txBody>
      </p:sp>
      <p:graphicFrame>
        <p:nvGraphicFramePr>
          <p:cNvPr id="135171" name="Object 3"/>
          <p:cNvGraphicFramePr>
            <a:graphicFrameLocks noChangeAspect="1"/>
          </p:cNvGraphicFramePr>
          <p:nvPr/>
        </p:nvGraphicFramePr>
        <p:xfrm>
          <a:off x="2411413" y="620713"/>
          <a:ext cx="490537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73" name="公式" r:id="rId3" imgW="1790700" imgH="508000" progId="Equation.3">
                  <p:embed/>
                </p:oleObj>
              </mc:Choice>
              <mc:Fallback>
                <p:oleObj name="公式" r:id="rId3" imgW="1790700" imgH="508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620713"/>
                        <a:ext cx="4905375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72" name="Object 4"/>
          <p:cNvGraphicFramePr>
            <a:graphicFrameLocks noChangeAspect="1"/>
          </p:cNvGraphicFramePr>
          <p:nvPr/>
        </p:nvGraphicFramePr>
        <p:xfrm>
          <a:off x="1979613" y="2205038"/>
          <a:ext cx="6027737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74" name="公式" r:id="rId5" imgW="2120900" imgH="241300" progId="Equation.3">
                  <p:embed/>
                </p:oleObj>
              </mc:Choice>
              <mc:Fallback>
                <p:oleObj name="公式" r:id="rId5" imgW="21209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205038"/>
                        <a:ext cx="6027737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7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97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78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978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1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692150"/>
            <a:ext cx="8229600" cy="557688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解</a:t>
            </a:r>
            <a:r>
              <a:rPr lang="en-US" altLang="zh-CN" b="1" smtClean="0">
                <a:latin typeface="Times New Roman" pitchFamily="18" charset="0"/>
              </a:rPr>
              <a:t>:    ( </a:t>
            </a:r>
            <a:r>
              <a:rPr lang="en-US" altLang="zh-CN" b="1" i="1" smtClean="0"/>
              <a:t>A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2</a:t>
            </a:r>
            <a:r>
              <a:rPr lang="en-US" altLang="zh-CN" b="1" i="1" smtClean="0">
                <a:sym typeface="Symbol" pitchFamily="18" charset="2"/>
              </a:rPr>
              <a:t>I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zh-CN" altLang="en-US" b="1" smtClean="0">
                <a:latin typeface="Times New Roman" pitchFamily="18" charset="0"/>
              </a:rPr>
              <a:t>在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…, 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4</a:t>
            </a:r>
            <a:r>
              <a:rPr lang="zh-CN" altLang="en-US" b="1" smtClean="0">
                <a:latin typeface="Times New Roman" pitchFamily="18" charset="0"/>
              </a:rPr>
              <a:t>下的矩阵为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矩阵 </a:t>
            </a:r>
            <a:r>
              <a:rPr lang="en-US" altLang="zh-CN" b="1" smtClean="0">
                <a:latin typeface="Times New Roman" pitchFamily="18" charset="0"/>
              </a:rPr>
              <a:t>( A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2I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解空间的基底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Ker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( </a:t>
            </a:r>
            <a:r>
              <a:rPr lang="en-US" altLang="zh-CN" b="1" i="1" smtClean="0">
                <a:solidFill>
                  <a:srgbClr val="0000FF"/>
                </a:solidFill>
              </a:rPr>
              <a:t>A </a:t>
            </a:r>
            <a:r>
              <a:rPr lang="en-US" altLang="zh-CN" smtClean="0">
                <a:solidFill>
                  <a:srgbClr val="0000FF"/>
                </a:solidFill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 2</a:t>
            </a:r>
            <a:r>
              <a:rPr lang="en-US" altLang="zh-CN" b="1" i="1" smtClean="0">
                <a:solidFill>
                  <a:srgbClr val="0000FF"/>
                </a:solidFill>
                <a:sym typeface="Symbol" pitchFamily="18" charset="2"/>
              </a:rPr>
              <a:t>I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)</a:t>
            </a:r>
            <a:r>
              <a:rPr lang="en-US" altLang="zh-CN" sz="3600" b="1" baseline="3000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</a:rPr>
              <a:t>的基底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: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       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 ,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3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 </a:t>
            </a:r>
            <a:endParaRPr lang="en-US" altLang="zh-CN" b="1" smtClean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6681603" name="Rectangle 3"/>
          <p:cNvSpPr>
            <a:spLocks noChangeArrowheads="1"/>
          </p:cNvSpPr>
          <p:nvPr/>
        </p:nvSpPr>
        <p:spPr bwMode="auto">
          <a:xfrm>
            <a:off x="7812088" y="1484313"/>
            <a:ext cx="576262" cy="23764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681604" name="Object 4"/>
          <p:cNvGraphicFramePr>
            <a:graphicFrameLocks noChangeAspect="1"/>
          </p:cNvGraphicFramePr>
          <p:nvPr/>
        </p:nvGraphicFramePr>
        <p:xfrm>
          <a:off x="755650" y="1484313"/>
          <a:ext cx="7816850" cy="236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08" name="公式" r:id="rId3" imgW="3149600" imgH="952500" progId="Equation.3">
                  <p:embed/>
                </p:oleObj>
              </mc:Choice>
              <mc:Fallback>
                <p:oleObj name="公式" r:id="rId3" imgW="3149600" imgH="952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484313"/>
                        <a:ext cx="7816850" cy="2360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81605" name="Object 5"/>
          <p:cNvGraphicFramePr>
            <a:graphicFrameLocks noChangeAspect="1"/>
          </p:cNvGraphicFramePr>
          <p:nvPr/>
        </p:nvGraphicFramePr>
        <p:xfrm>
          <a:off x="6227763" y="4149725"/>
          <a:ext cx="2430462" cy="232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09" name="公式" r:id="rId5" imgW="952500" imgH="914400" progId="Equation.3">
                  <p:embed/>
                </p:oleObj>
              </mc:Choice>
              <mc:Fallback>
                <p:oleObj name="公式" r:id="rId5" imgW="9525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4149725"/>
                        <a:ext cx="2430462" cy="232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970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816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81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81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681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681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1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681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68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1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6681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1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681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1603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2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692150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我们有更好的选择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注意到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   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/>
              <a:t>A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2</a:t>
            </a:r>
            <a:r>
              <a:rPr lang="en-US" altLang="zh-CN" b="1" i="1" smtClean="0">
                <a:sym typeface="Symbol" pitchFamily="18" charset="2"/>
              </a:rPr>
              <a:t>I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= 0 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但 </a:t>
            </a:r>
            <a:r>
              <a:rPr lang="zh-CN" altLang="en-US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/>
              <a:t>A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2</a:t>
            </a:r>
            <a:r>
              <a:rPr lang="en-US" altLang="zh-CN" b="1" i="1" smtClean="0">
                <a:sym typeface="Symbol" pitchFamily="18" charset="2"/>
              </a:rPr>
              <a:t>I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</a:t>
            </a:r>
            <a:r>
              <a:rPr lang="en-US" altLang="zh-CN" b="1" smtClean="0">
                <a:latin typeface="Times New Roman" pitchFamily="18" charset="0"/>
              </a:rPr>
              <a:t> 0 .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向量                   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1 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           ( </a:t>
            </a:r>
            <a:r>
              <a:rPr lang="en-US" altLang="zh-CN" b="1" i="1" smtClean="0">
                <a:solidFill>
                  <a:srgbClr val="0000FF"/>
                </a:solidFill>
              </a:rPr>
              <a:t>A </a:t>
            </a:r>
            <a:r>
              <a:rPr lang="en-US" altLang="zh-CN" smtClean="0">
                <a:solidFill>
                  <a:srgbClr val="0000FF"/>
                </a:solidFill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 2</a:t>
            </a:r>
            <a:r>
              <a:rPr lang="en-US" altLang="zh-CN" b="1" i="1" smtClean="0">
                <a:solidFill>
                  <a:srgbClr val="0000FF"/>
                </a:solidFill>
                <a:sym typeface="Symbol" pitchFamily="18" charset="2"/>
              </a:rPr>
              <a:t>I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)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 =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+ 2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3 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, 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           ( </a:t>
            </a:r>
            <a:r>
              <a:rPr lang="en-US" altLang="zh-CN" b="1" i="1" smtClean="0">
                <a:solidFill>
                  <a:srgbClr val="0000FF"/>
                </a:solidFill>
              </a:rPr>
              <a:t>A </a:t>
            </a:r>
            <a:r>
              <a:rPr lang="en-US" altLang="zh-CN" smtClean="0">
                <a:solidFill>
                  <a:srgbClr val="0000FF"/>
                </a:solidFill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 2</a:t>
            </a:r>
            <a:r>
              <a:rPr lang="en-US" altLang="zh-CN" b="1" i="1" smtClean="0">
                <a:solidFill>
                  <a:srgbClr val="0000FF"/>
                </a:solidFill>
                <a:sym typeface="Symbol" pitchFamily="18" charset="2"/>
              </a:rPr>
              <a:t>I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)</a:t>
            </a:r>
            <a:r>
              <a:rPr lang="en-US" altLang="zh-CN" sz="3600" b="1" baseline="3000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1 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= 2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3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构成 </a:t>
            </a:r>
            <a:r>
              <a:rPr lang="en-US" altLang="zh-CN" b="1" smtClean="0">
                <a:latin typeface="Times New Roman" pitchFamily="18" charset="0"/>
              </a:rPr>
              <a:t>W</a:t>
            </a:r>
            <a:r>
              <a:rPr lang="en-US" altLang="zh-CN" b="1" baseline="-30000" smtClean="0"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= Ker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/>
              <a:t>A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2</a:t>
            </a:r>
            <a:r>
              <a:rPr lang="en-US" altLang="zh-CN" b="1" i="1" smtClean="0">
                <a:sym typeface="Symbol" pitchFamily="18" charset="2"/>
              </a:rPr>
              <a:t>I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zh-CN" altLang="en-US" b="1" smtClean="0">
                <a:latin typeface="Times New Roman" pitchFamily="18" charset="0"/>
              </a:rPr>
              <a:t>的基底</a:t>
            </a:r>
            <a:r>
              <a:rPr lang="en-US" altLang="zh-CN" b="1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/>
              <a:t>A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2</a:t>
            </a:r>
            <a:r>
              <a:rPr lang="en-US" altLang="zh-CN" b="1" i="1" smtClean="0">
                <a:sym typeface="Symbol" pitchFamily="18" charset="2"/>
              </a:rPr>
              <a:t>I</a:t>
            </a:r>
            <a:r>
              <a:rPr lang="en-US" altLang="zh-CN" b="1" smtClean="0">
                <a:latin typeface="Times New Roman" pitchFamily="18" charset="0"/>
              </a:rPr>
              <a:t> ) |W</a:t>
            </a:r>
            <a:r>
              <a:rPr lang="en-US" altLang="zh-CN" b="1" baseline="-30000" smtClean="0"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在这组基下的矩阵为            </a:t>
            </a:r>
          </a:p>
        </p:txBody>
      </p:sp>
      <p:graphicFrame>
        <p:nvGraphicFramePr>
          <p:cNvPr id="6682627" name="Object 3"/>
          <p:cNvGraphicFramePr>
            <a:graphicFrameLocks noChangeAspect="1"/>
          </p:cNvGraphicFramePr>
          <p:nvPr/>
        </p:nvGraphicFramePr>
        <p:xfrm>
          <a:off x="6659563" y="4508500"/>
          <a:ext cx="2160587" cy="207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27" name="公式" r:id="rId3" imgW="736600" imgH="711200" progId="Equation.3">
                  <p:embed/>
                </p:oleObj>
              </mc:Choice>
              <mc:Fallback>
                <p:oleObj name="公式" r:id="rId3" imgW="7366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4508500"/>
                        <a:ext cx="2160587" cy="207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80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2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82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2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682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2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682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2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682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2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682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2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682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682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3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692150"/>
            <a:ext cx="8229600" cy="557688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解</a:t>
            </a:r>
            <a:r>
              <a:rPr lang="en-US" altLang="zh-CN" b="1" smtClean="0">
                <a:latin typeface="Times New Roman" pitchFamily="18" charset="0"/>
              </a:rPr>
              <a:t>:    ( </a:t>
            </a:r>
            <a:r>
              <a:rPr lang="en-US" altLang="zh-CN" b="1" i="1" smtClean="0"/>
              <a:t>A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3</a:t>
            </a:r>
            <a:r>
              <a:rPr lang="en-US" altLang="zh-CN" b="1" i="1" smtClean="0">
                <a:sym typeface="Symbol" pitchFamily="18" charset="2"/>
              </a:rPr>
              <a:t>I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en-US" altLang="zh-CN" sz="3600" b="1" baseline="3000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在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…, 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4</a:t>
            </a:r>
            <a:r>
              <a:rPr lang="zh-CN" altLang="en-US" b="1" smtClean="0">
                <a:latin typeface="Times New Roman" pitchFamily="18" charset="0"/>
              </a:rPr>
              <a:t>下的矩阵为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矩阵 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3 I</a:t>
            </a: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解空间的基底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W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= Ker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( </a:t>
            </a:r>
            <a:r>
              <a:rPr lang="en-US" altLang="zh-CN" b="1" i="1" smtClean="0">
                <a:solidFill>
                  <a:srgbClr val="0000FF"/>
                </a:solidFill>
              </a:rPr>
              <a:t>A </a:t>
            </a:r>
            <a:r>
              <a:rPr lang="en-US" altLang="zh-CN" smtClean="0">
                <a:solidFill>
                  <a:srgbClr val="0000FF"/>
                </a:solidFill>
                <a:sym typeface="MT Extra" pitchFamily="18" charset="2"/>
              </a:rPr>
              <a:t>–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 3</a:t>
            </a:r>
            <a:r>
              <a:rPr lang="en-US" altLang="zh-CN" b="1" i="1" smtClean="0">
                <a:solidFill>
                  <a:srgbClr val="0000FF"/>
                </a:solidFill>
                <a:sym typeface="Symbol" pitchFamily="18" charset="2"/>
              </a:rPr>
              <a:t>I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)</a:t>
            </a:r>
            <a:r>
              <a:rPr lang="en-US" altLang="zh-CN" sz="3600" b="1" baseline="3000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</a:rPr>
              <a:t>的基底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: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             2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+ 5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3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 +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</a:rPr>
              <a:t>4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 </a:t>
            </a:r>
          </a:p>
        </p:txBody>
      </p:sp>
      <p:graphicFrame>
        <p:nvGraphicFramePr>
          <p:cNvPr id="6683651" name="Object 3"/>
          <p:cNvGraphicFramePr>
            <a:graphicFrameLocks noChangeAspect="1"/>
          </p:cNvGraphicFramePr>
          <p:nvPr/>
        </p:nvGraphicFramePr>
        <p:xfrm>
          <a:off x="6804025" y="3860800"/>
          <a:ext cx="809625" cy="232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56" name="公式" r:id="rId3" imgW="317362" imgH="914003" progId="Equation.3">
                  <p:embed/>
                </p:oleObj>
              </mc:Choice>
              <mc:Fallback>
                <p:oleObj name="公式" r:id="rId3" imgW="317362" imgH="91400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3860800"/>
                        <a:ext cx="809625" cy="232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83652" name="Object 4"/>
          <p:cNvGraphicFramePr>
            <a:graphicFrameLocks noChangeAspect="1"/>
          </p:cNvGraphicFramePr>
          <p:nvPr/>
        </p:nvGraphicFramePr>
        <p:xfrm>
          <a:off x="684213" y="1557338"/>
          <a:ext cx="7785100" cy="226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57" name="公式" r:id="rId5" imgW="3136900" imgH="914400" progId="Equation.3">
                  <p:embed/>
                </p:oleObj>
              </mc:Choice>
              <mc:Fallback>
                <p:oleObj name="公式" r:id="rId5" imgW="31369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557338"/>
                        <a:ext cx="7785100" cy="226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547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83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83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83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3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683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3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683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3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683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36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6836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692150"/>
            <a:ext cx="8229600" cy="557688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解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在新基底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      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+ 2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zh-CN" b="1" smtClean="0"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en-US" altLang="zh-CN" b="1" smtClean="0"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+ 5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下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en-US" altLang="zh-CN" b="1" i="1" smtClean="0"/>
              <a:t>A </a:t>
            </a:r>
            <a:r>
              <a:rPr lang="zh-CN" altLang="en-US" b="1" smtClean="0">
                <a:latin typeface="Times New Roman" pitchFamily="18" charset="0"/>
              </a:rPr>
              <a:t>的矩阵为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6684675" name="Rectangle 3"/>
          <p:cNvSpPr>
            <a:spLocks noChangeArrowheads="1"/>
          </p:cNvSpPr>
          <p:nvPr/>
        </p:nvSpPr>
        <p:spPr bwMode="auto">
          <a:xfrm>
            <a:off x="323850" y="5734050"/>
            <a:ext cx="2952750" cy="579438"/>
          </a:xfrm>
          <a:prstGeom prst="rect">
            <a:avLst/>
          </a:prstGeom>
          <a:solidFill>
            <a:srgbClr val="FFCC99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i="1" smtClean="0">
                <a:solidFill>
                  <a:srgbClr val="000000"/>
                </a:solidFill>
              </a:rPr>
              <a:t>A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 |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</a:rPr>
              <a:t>W</a:t>
            </a:r>
            <a:r>
              <a:rPr kumimoji="0" lang="en-US" altLang="zh-CN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kumimoji="0" lang="zh-CN" altLang="en-US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的矩阵</a:t>
            </a:r>
          </a:p>
        </p:txBody>
      </p:sp>
      <p:sp>
        <p:nvSpPr>
          <p:cNvPr id="6684676" name="Rectangle 4"/>
          <p:cNvSpPr>
            <a:spLocks noChangeArrowheads="1"/>
          </p:cNvSpPr>
          <p:nvPr/>
        </p:nvSpPr>
        <p:spPr bwMode="auto">
          <a:xfrm>
            <a:off x="3492500" y="2852738"/>
            <a:ext cx="2016125" cy="2089150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684677" name="Rectangle 5"/>
          <p:cNvSpPr>
            <a:spLocks noChangeArrowheads="1"/>
          </p:cNvSpPr>
          <p:nvPr/>
        </p:nvSpPr>
        <p:spPr bwMode="auto">
          <a:xfrm>
            <a:off x="5508625" y="4941888"/>
            <a:ext cx="720725" cy="647700"/>
          </a:xfrm>
          <a:prstGeom prst="rect">
            <a:avLst/>
          </a:prstGeom>
          <a:solidFill>
            <a:srgbClr val="00FF00">
              <a:alpha val="50195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684678" name="Rectangle 6"/>
          <p:cNvSpPr>
            <a:spLocks noChangeArrowheads="1"/>
          </p:cNvSpPr>
          <p:nvPr/>
        </p:nvSpPr>
        <p:spPr bwMode="auto">
          <a:xfrm>
            <a:off x="5867400" y="2205038"/>
            <a:ext cx="2952750" cy="579437"/>
          </a:xfrm>
          <a:prstGeom prst="rect">
            <a:avLst/>
          </a:prstGeom>
          <a:solidFill>
            <a:srgbClr val="00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i="1" smtClean="0">
                <a:solidFill>
                  <a:srgbClr val="000000"/>
                </a:solidFill>
              </a:rPr>
              <a:t>A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 |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</a:rPr>
              <a:t>W</a:t>
            </a:r>
            <a:r>
              <a:rPr kumimoji="0" lang="en-US" altLang="zh-CN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kumimoji="0" lang="zh-CN" altLang="en-US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的矩阵</a:t>
            </a:r>
          </a:p>
        </p:txBody>
      </p:sp>
      <p:cxnSp>
        <p:nvCxnSpPr>
          <p:cNvPr id="6684679" name="AutoShape 7"/>
          <p:cNvCxnSpPr>
            <a:cxnSpLocks noChangeShapeType="1"/>
            <a:stCxn id="6684675" idx="0"/>
            <a:endCxn id="6684676" idx="1"/>
          </p:cNvCxnSpPr>
          <p:nvPr/>
        </p:nvCxnSpPr>
        <p:spPr bwMode="auto">
          <a:xfrm rot="-5400000">
            <a:off x="1718469" y="3979069"/>
            <a:ext cx="1836737" cy="1673225"/>
          </a:xfrm>
          <a:prstGeom prst="curvedConnector2">
            <a:avLst/>
          </a:prstGeom>
          <a:noFill/>
          <a:ln w="60325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84680" name="AutoShape 8"/>
          <p:cNvCxnSpPr>
            <a:cxnSpLocks noChangeShapeType="1"/>
            <a:stCxn id="6684678" idx="2"/>
            <a:endCxn id="6684677" idx="3"/>
          </p:cNvCxnSpPr>
          <p:nvPr/>
        </p:nvCxnSpPr>
        <p:spPr bwMode="auto">
          <a:xfrm rot="5400000">
            <a:off x="5555456" y="3477419"/>
            <a:ext cx="2481263" cy="1095375"/>
          </a:xfrm>
          <a:prstGeom prst="curvedConnector2">
            <a:avLst/>
          </a:prstGeom>
          <a:noFill/>
          <a:ln w="60325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84681" name="Rectangle 9"/>
          <p:cNvSpPr>
            <a:spLocks noChangeArrowheads="1"/>
          </p:cNvSpPr>
          <p:nvPr/>
        </p:nvSpPr>
        <p:spPr bwMode="auto">
          <a:xfrm>
            <a:off x="4067175" y="620713"/>
            <a:ext cx="2879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03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</a:rPr>
              <a:t>V  = W</a:t>
            </a:r>
            <a:r>
              <a:rPr kumimoji="0" lang="en-US" altLang="zh-CN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 </a:t>
            </a:r>
            <a:r>
              <a:rPr kumimoji="0" lang="en-US" altLang="zh-CN" smtClean="0">
                <a:solidFill>
                  <a:srgbClr val="000000"/>
                </a:solidFill>
                <a:latin typeface="Times New Roman" pitchFamily="18" charset="0"/>
              </a:rPr>
              <a:t>W</a:t>
            </a:r>
            <a:r>
              <a:rPr kumimoji="0" lang="en-US" altLang="zh-CN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graphicFrame>
        <p:nvGraphicFramePr>
          <p:cNvPr id="6684682" name="Object 10"/>
          <p:cNvGraphicFramePr>
            <a:graphicFrameLocks noChangeAspect="1"/>
          </p:cNvGraphicFramePr>
          <p:nvPr/>
        </p:nvGraphicFramePr>
        <p:xfrm>
          <a:off x="3276600" y="2924175"/>
          <a:ext cx="3198813" cy="270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75" name="公式" r:id="rId3" imgW="1079500" imgH="914400" progId="Equation.3">
                  <p:embed/>
                </p:oleObj>
              </mc:Choice>
              <mc:Fallback>
                <p:oleObj name="公式" r:id="rId3" imgW="10795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924175"/>
                        <a:ext cx="3198813" cy="270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84683" name="AutoShape 11"/>
          <p:cNvSpPr>
            <a:spLocks noChangeArrowheads="1"/>
          </p:cNvSpPr>
          <p:nvPr/>
        </p:nvSpPr>
        <p:spPr bwMode="auto">
          <a:xfrm>
            <a:off x="1403350" y="1412875"/>
            <a:ext cx="4248150" cy="720725"/>
          </a:xfrm>
          <a:prstGeom prst="roundRect">
            <a:avLst>
              <a:gd name="adj" fmla="val 16667"/>
            </a:avLst>
          </a:prstGeom>
          <a:solidFill>
            <a:srgbClr val="FFCC99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0325">
                <a:solidFill>
                  <a:srgbClr val="000000"/>
                </a:solidFill>
                <a:prstDash val="dash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684684" name="AutoShape 12"/>
          <p:cNvSpPr>
            <a:spLocks noChangeArrowheads="1"/>
          </p:cNvSpPr>
          <p:nvPr/>
        </p:nvSpPr>
        <p:spPr bwMode="auto">
          <a:xfrm>
            <a:off x="5724525" y="1412875"/>
            <a:ext cx="2735263" cy="720725"/>
          </a:xfrm>
          <a:prstGeom prst="roundRect">
            <a:avLst>
              <a:gd name="adj" fmla="val 16667"/>
            </a:avLst>
          </a:prstGeom>
          <a:solidFill>
            <a:srgbClr val="00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0325">
                <a:solidFill>
                  <a:srgbClr val="000000"/>
                </a:solidFill>
                <a:prstDash val="dash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0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84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84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4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684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84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4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684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684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4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684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84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684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684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684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4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6684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84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684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4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684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84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4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6684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84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84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4675" grpId="0" animBg="1"/>
      <p:bldP spid="6684676" grpId="0" animBg="1"/>
      <p:bldP spid="6684677" grpId="0" animBg="1"/>
      <p:bldP spid="6684678" grpId="0" animBg="1"/>
      <p:bldP spid="6684681" grpId="0"/>
      <p:bldP spid="6684683" grpId="0" animBg="1"/>
      <p:bldP spid="6684684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92150"/>
            <a:ext cx="8229600" cy="59055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</a:rPr>
              <a:t>设 </a:t>
            </a:r>
            <a:r>
              <a:rPr lang="en-US" altLang="zh-CN" sz="2800" b="1" dirty="0" smtClean="0">
                <a:sym typeface="Euclid Math One" pitchFamily="18" charset="2"/>
              </a:rPr>
              <a:t>A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特征及最小多项式 在域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K 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上有不可约分解</a:t>
            </a:r>
            <a:endParaRPr lang="en-US" altLang="zh-CN" sz="2800" b="1" dirty="0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</a:rPr>
              <a:t>                </a:t>
            </a:r>
            <a:r>
              <a:rPr lang="en-US" altLang="zh-CN" sz="2800" b="1" i="1" dirty="0" err="1" smtClean="0">
                <a:latin typeface="Times New Roman" pitchFamily="18" charset="0"/>
              </a:rPr>
              <a:t>f</a:t>
            </a:r>
            <a:r>
              <a:rPr lang="en-US" altLang="zh-CN" sz="2800" b="1" baseline="-30000" dirty="0" err="1" smtClean="0">
                <a:solidFill>
                  <a:srgbClr val="000000"/>
                </a:solidFill>
              </a:rPr>
              <a:t>A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</a:rPr>
              <a:t>( </a:t>
            </a:r>
            <a:r>
              <a:rPr lang="en-US" altLang="zh-CN" sz="2800" b="1" i="1" dirty="0" smtClean="0">
                <a:latin typeface="Times New Roman" pitchFamily="18" charset="0"/>
              </a:rPr>
              <a:t>x</a:t>
            </a:r>
            <a:r>
              <a:rPr lang="en-US" altLang="zh-CN" sz="2800" b="1" dirty="0" smtClean="0">
                <a:latin typeface="Times New Roman" pitchFamily="18" charset="0"/>
              </a:rPr>
              <a:t> )  =  </a:t>
            </a:r>
            <a:r>
              <a:rPr lang="en-US" altLang="zh-CN" sz="2800" b="1" i="1" dirty="0" smtClean="0">
                <a:latin typeface="Times New Roman" pitchFamily="18" charset="0"/>
              </a:rPr>
              <a:t>p</a:t>
            </a:r>
            <a:r>
              <a:rPr lang="en-US" altLang="zh-CN" sz="2800" b="1" baseline="-30000" dirty="0" smtClean="0">
                <a:latin typeface="Times New Roman" pitchFamily="18" charset="0"/>
              </a:rPr>
              <a:t>1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sz="2800" b="1" i="1" dirty="0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sz="2800" b="1" baseline="-30000" dirty="0" smtClean="0">
                <a:latin typeface="Times New Roman" pitchFamily="18" charset="0"/>
              </a:rPr>
              <a:t> 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3600" b="1" baseline="30000" dirty="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altLang="zh-CN" sz="2400" b="1" baseline="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800" b="1" dirty="0" smtClean="0">
                <a:latin typeface="Times New Roman" pitchFamily="18" charset="0"/>
              </a:rPr>
              <a:t> …  </a:t>
            </a:r>
            <a:r>
              <a:rPr lang="en-US" altLang="zh-CN" sz="2800" b="1" i="1" dirty="0" err="1" smtClean="0">
                <a:latin typeface="Times New Roman" pitchFamily="18" charset="0"/>
              </a:rPr>
              <a:t>p</a:t>
            </a:r>
            <a:r>
              <a:rPr lang="en-US" altLang="zh-CN" sz="2800" b="1" baseline="-30000" dirty="0" err="1" smtClean="0">
                <a:latin typeface="Times New Roman" pitchFamily="18" charset="0"/>
              </a:rPr>
              <a:t>s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sz="2800" b="1" i="1" dirty="0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sz="2800" b="1" baseline="-30000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) </a:t>
            </a:r>
            <a:r>
              <a:rPr lang="en-US" altLang="zh-CN" sz="3600" b="1" baseline="30000" dirty="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altLang="zh-CN" sz="2400" b="1" baseline="30000" dirty="0" smtClean="0">
                <a:latin typeface="Times New Roman" pitchFamily="18" charset="0"/>
                <a:cs typeface="Times New Roman" pitchFamily="18" charset="0"/>
              </a:rPr>
              <a:t>s</a:t>
            </a:r>
            <a:endParaRPr lang="zh-CN" altLang="en-US" sz="2800" b="1" dirty="0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</a:rPr>
              <a:t>               </a:t>
            </a:r>
            <a:r>
              <a:rPr lang="en-US" altLang="zh-CN" sz="2800" b="1" i="1" dirty="0" smtClean="0">
                <a:latin typeface="Times New Roman" pitchFamily="18" charset="0"/>
              </a:rPr>
              <a:t>m</a:t>
            </a:r>
            <a:r>
              <a:rPr lang="en-US" altLang="zh-CN" sz="2800" b="1" baseline="-30000" dirty="0" smtClean="0">
                <a:solidFill>
                  <a:srgbClr val="000000"/>
                </a:solidFill>
              </a:rPr>
              <a:t>A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</a:rPr>
              <a:t>( </a:t>
            </a:r>
            <a:r>
              <a:rPr lang="en-US" altLang="zh-CN" sz="2800" b="1" i="1" dirty="0" smtClean="0">
                <a:latin typeface="Times New Roman" pitchFamily="18" charset="0"/>
              </a:rPr>
              <a:t>x</a:t>
            </a:r>
            <a:r>
              <a:rPr lang="en-US" altLang="zh-CN" sz="2800" b="1" dirty="0" smtClean="0">
                <a:latin typeface="Times New Roman" pitchFamily="18" charset="0"/>
              </a:rPr>
              <a:t> ) =  </a:t>
            </a:r>
            <a:r>
              <a:rPr lang="en-US" altLang="zh-CN" sz="2800" b="1" i="1" dirty="0" smtClean="0">
                <a:latin typeface="Times New Roman" pitchFamily="18" charset="0"/>
              </a:rPr>
              <a:t>p</a:t>
            </a:r>
            <a:r>
              <a:rPr lang="en-US" altLang="zh-CN" sz="2800" b="1" baseline="-30000" dirty="0" smtClean="0">
                <a:latin typeface="Times New Roman" pitchFamily="18" charset="0"/>
              </a:rPr>
              <a:t>1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sz="2800" b="1" i="1" dirty="0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sz="2800" b="1" baseline="-30000" dirty="0" smtClean="0">
                <a:latin typeface="Times New Roman" pitchFamily="18" charset="0"/>
              </a:rPr>
              <a:t> 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3600" b="1" baseline="30000" dirty="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400" b="1" baseline="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800" b="1" dirty="0" smtClean="0">
                <a:latin typeface="Times New Roman" pitchFamily="18" charset="0"/>
              </a:rPr>
              <a:t> …  </a:t>
            </a:r>
            <a:r>
              <a:rPr lang="en-US" altLang="zh-CN" sz="2800" b="1" i="1" dirty="0" err="1" smtClean="0">
                <a:latin typeface="Times New Roman" pitchFamily="18" charset="0"/>
              </a:rPr>
              <a:t>p</a:t>
            </a:r>
            <a:r>
              <a:rPr lang="en-US" altLang="zh-CN" sz="2800" b="1" baseline="-30000" dirty="0" err="1" smtClean="0">
                <a:latin typeface="Times New Roman" pitchFamily="18" charset="0"/>
              </a:rPr>
              <a:t>s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sz="2800" b="1" i="1" dirty="0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sz="2800" b="1" baseline="-30000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) </a:t>
            </a:r>
            <a:r>
              <a:rPr lang="en-US" altLang="zh-CN" sz="3600" b="1" baseline="30000" dirty="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400" b="1" baseline="30000" dirty="0" smtClean="0">
                <a:latin typeface="Times New Roman" pitchFamily="18" charset="0"/>
                <a:cs typeface="Times New Roman" pitchFamily="18" charset="0"/>
              </a:rPr>
              <a:t>s</a:t>
            </a:r>
            <a:endParaRPr lang="en-US" altLang="zh-CN" sz="2800" b="1" dirty="0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sym typeface="Euclid Math One" pitchFamily="18" charset="2"/>
              </a:rPr>
              <a:t>则 </a:t>
            </a:r>
            <a:r>
              <a:rPr lang="zh-CN" altLang="en-US" sz="2800" b="1" dirty="0" smtClean="0">
                <a:latin typeface="Times New Roman" pitchFamily="18" charset="0"/>
              </a:rPr>
              <a:t>      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V   =   Ker </a:t>
            </a:r>
            <a:r>
              <a:rPr lang="en-US" altLang="zh-CN" sz="2800" b="1" i="1" dirty="0" smtClean="0">
                <a:latin typeface="Times New Roman" pitchFamily="18" charset="0"/>
              </a:rPr>
              <a:t>p</a:t>
            </a:r>
            <a:r>
              <a:rPr lang="en-US" altLang="zh-CN" sz="2800" b="1" baseline="-30000" dirty="0" smtClean="0">
                <a:latin typeface="Times New Roman" pitchFamily="18" charset="0"/>
              </a:rPr>
              <a:t>1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sz="2800" b="1" dirty="0" smtClean="0"/>
              <a:t>A</a:t>
            </a:r>
            <a:r>
              <a:rPr lang="en-US" altLang="zh-CN" sz="2800" b="1" baseline="-30000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3600" b="1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800" b="1" baseline="-30000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 …  </a:t>
            </a:r>
            <a:r>
              <a:rPr lang="en-US" altLang="zh-CN" sz="2800" b="1" baseline="-30000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Ker </a:t>
            </a:r>
            <a:r>
              <a:rPr lang="en-US" altLang="zh-CN" sz="2800" b="1" i="1" dirty="0" err="1" smtClean="0">
                <a:latin typeface="Times New Roman" pitchFamily="18" charset="0"/>
              </a:rPr>
              <a:t>p</a:t>
            </a:r>
            <a:r>
              <a:rPr lang="en-US" altLang="zh-CN" sz="2800" b="1" baseline="-30000" dirty="0" err="1" smtClean="0">
                <a:latin typeface="Times New Roman" pitchFamily="18" charset="0"/>
              </a:rPr>
              <a:t>s</a:t>
            </a:r>
            <a:r>
              <a:rPr lang="en-US" altLang="zh-CN" sz="2800" b="1" baseline="-30000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sz="2800" b="1" dirty="0" smtClean="0"/>
              <a:t>A</a:t>
            </a:r>
            <a:r>
              <a:rPr lang="en-US" altLang="zh-CN" sz="2800" b="1" baseline="-30000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3600" b="1" baseline="300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800" b="1" baseline="30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800" b="1" baseline="-30000" dirty="0" smtClean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,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endParaRPr lang="en-US" altLang="zh-CN" b="1" baseline="-30000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</a:rPr>
              <a:t> 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且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t </a:t>
            </a:r>
            <a:r>
              <a:rPr lang="en-US" altLang="zh-CN" sz="2800" b="1" baseline="-30000" dirty="0" err="1" smtClean="0">
                <a:solidFill>
                  <a:srgbClr val="0000FF"/>
                </a:solidFill>
                <a:latin typeface="Times New Roman" pitchFamily="18" charset="0"/>
              </a:rPr>
              <a:t>i</a:t>
            </a:r>
            <a:r>
              <a:rPr lang="en-US" altLang="zh-CN" sz="2800" b="1" baseline="-300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是核空间升链</a:t>
            </a:r>
            <a:endParaRPr lang="en-US" altLang="zh-CN" sz="2800" b="1" dirty="0" smtClean="0">
              <a:solidFill>
                <a:srgbClr val="0000FF"/>
              </a:solidFill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50000"/>
              </a:lnSpc>
              <a:buFont typeface="Euclid Math One" pitchFamily="18" charset="2"/>
              <a:buNone/>
            </a:pP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   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sym typeface="Euclid Math One" pitchFamily="18" charset="2"/>
              </a:rPr>
              <a:t>Ker </a:t>
            </a:r>
            <a:r>
              <a:rPr lang="en-US" altLang="zh-CN" sz="2800" b="1" i="1" dirty="0" smtClean="0">
                <a:solidFill>
                  <a:schemeClr val="tx2"/>
                </a:solidFill>
                <a:latin typeface="Times New Roman" pitchFamily="18" charset="0"/>
              </a:rPr>
              <a:t>p</a:t>
            </a:r>
            <a:r>
              <a:rPr lang="en-US" altLang="zh-CN" sz="2800" b="1" baseline="-30000" dirty="0" smtClean="0">
                <a:solidFill>
                  <a:schemeClr val="tx2"/>
                </a:solidFill>
                <a:latin typeface="Times New Roman" pitchFamily="18" charset="0"/>
              </a:rPr>
              <a:t>i 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sz="2800" b="1" dirty="0" smtClean="0">
                <a:solidFill>
                  <a:schemeClr val="tx2"/>
                </a:solidFill>
              </a:rPr>
              <a:t>A</a:t>
            </a:r>
            <a:r>
              <a:rPr lang="en-US" altLang="zh-CN" sz="2800" b="1" baseline="-30000" dirty="0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sym typeface="Euclid Math One" pitchFamily="18" charset="2"/>
              </a:rPr>
              <a:t>)      …      Ker </a:t>
            </a:r>
            <a:r>
              <a:rPr lang="en-US" altLang="zh-CN" sz="2800" b="1" i="1" dirty="0" smtClean="0">
                <a:solidFill>
                  <a:schemeClr val="tx2"/>
                </a:solidFill>
                <a:latin typeface="Times New Roman" pitchFamily="18" charset="0"/>
              </a:rPr>
              <a:t>p</a:t>
            </a:r>
            <a:r>
              <a:rPr lang="en-US" altLang="zh-CN" sz="2800" b="1" baseline="-30000" dirty="0" smtClean="0">
                <a:solidFill>
                  <a:schemeClr val="tx2"/>
                </a:solidFill>
                <a:latin typeface="Times New Roman" pitchFamily="18" charset="0"/>
              </a:rPr>
              <a:t>i 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sz="2800" b="1" dirty="0" smtClean="0">
                <a:solidFill>
                  <a:schemeClr val="tx2"/>
                </a:solidFill>
              </a:rPr>
              <a:t>A</a:t>
            </a:r>
            <a:r>
              <a:rPr lang="en-US" altLang="zh-CN" sz="2800" b="1" baseline="-30000" dirty="0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3600" b="1" baseline="30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b="1" baseline="30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sym typeface="Euclid Math One" pitchFamily="18" charset="2"/>
              </a:rPr>
              <a:t>= Ker </a:t>
            </a:r>
            <a:r>
              <a:rPr lang="en-US" altLang="zh-CN" sz="2800" b="1" i="1" dirty="0" smtClean="0">
                <a:solidFill>
                  <a:schemeClr val="tx2"/>
                </a:solidFill>
                <a:latin typeface="Times New Roman" pitchFamily="18" charset="0"/>
              </a:rPr>
              <a:t>p</a:t>
            </a:r>
            <a:r>
              <a:rPr lang="en-US" altLang="zh-CN" sz="2800" b="1" baseline="-30000" dirty="0" smtClean="0">
                <a:solidFill>
                  <a:schemeClr val="tx2"/>
                </a:solidFill>
                <a:latin typeface="Times New Roman" pitchFamily="18" charset="0"/>
              </a:rPr>
              <a:t>i 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sz="2800" b="1" dirty="0" smtClean="0">
                <a:solidFill>
                  <a:schemeClr val="tx2"/>
                </a:solidFill>
              </a:rPr>
              <a:t>A</a:t>
            </a:r>
            <a:r>
              <a:rPr lang="en-US" altLang="zh-CN" sz="2800" b="1" baseline="-30000" dirty="0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3600" b="1" baseline="30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b="1" baseline="30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baseline="30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+1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 的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稳定指数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,   dim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 Ker </a:t>
            </a:r>
            <a:r>
              <a:rPr lang="en-US" altLang="zh-CN" sz="2800" b="1" i="1" dirty="0" smtClean="0">
                <a:solidFill>
                  <a:srgbClr val="0000FF"/>
                </a:solidFill>
                <a:latin typeface="Times New Roman" pitchFamily="18" charset="0"/>
              </a:rPr>
              <a:t>p</a:t>
            </a:r>
            <a:r>
              <a:rPr lang="en-US" altLang="zh-CN" sz="2800" b="1" baseline="-30000" dirty="0" smtClean="0">
                <a:solidFill>
                  <a:srgbClr val="0000FF"/>
                </a:solidFill>
                <a:latin typeface="Times New Roman" pitchFamily="18" charset="0"/>
              </a:rPr>
              <a:t>i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sz="2800" b="1" dirty="0" smtClean="0">
                <a:solidFill>
                  <a:srgbClr val="0000FF"/>
                </a:solidFill>
              </a:rPr>
              <a:t>A</a:t>
            </a:r>
            <a:r>
              <a:rPr lang="en-US" altLang="zh-CN" sz="2800" b="1" baseline="-300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sym typeface="Euclid Math One" pitchFamily="18" charset="2"/>
              </a:rPr>
              <a:t>)</a:t>
            </a:r>
            <a:r>
              <a:rPr lang="en-US" altLang="zh-CN" sz="3600" b="1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baseline="30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 = </a:t>
            </a:r>
            <a:r>
              <a:rPr lang="en-US" altLang="zh-CN" sz="2800" b="1" dirty="0" err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r</a:t>
            </a:r>
            <a:r>
              <a:rPr lang="en-US" altLang="zh-CN" sz="2800" b="1" baseline="-30000" dirty="0" err="1" smtClean="0">
                <a:solidFill>
                  <a:srgbClr val="0000FF"/>
                </a:solidFill>
                <a:latin typeface="Times New Roman" pitchFamily="18" charset="0"/>
              </a:rPr>
              <a:t>i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800" b="1" dirty="0" err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deg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800" b="1" i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p</a:t>
            </a:r>
            <a:r>
              <a:rPr lang="en-US" altLang="zh-CN" sz="2800" b="1" baseline="-30000" dirty="0" smtClean="0">
                <a:solidFill>
                  <a:srgbClr val="0000FF"/>
                </a:solidFill>
                <a:latin typeface="Times New Roman" pitchFamily="18" charset="0"/>
              </a:rPr>
              <a:t>i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sz="2800" b="1" i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) .</a:t>
            </a:r>
            <a:endParaRPr lang="zh-CN" altLang="en-US" sz="2400" b="1" dirty="0" smtClean="0">
              <a:solidFill>
                <a:srgbClr val="0000FF"/>
              </a:solidFill>
              <a:latin typeface="Times New Roman" pitchFamily="18" charset="0"/>
              <a:sym typeface="Euclid Math One" pitchFamily="18" charset="2"/>
            </a:endParaRPr>
          </a:p>
        </p:txBody>
      </p:sp>
      <p:graphicFrame>
        <p:nvGraphicFramePr>
          <p:cNvPr id="193539" name="Object 5"/>
          <p:cNvGraphicFramePr>
            <a:graphicFrameLocks noChangeAspect="1"/>
          </p:cNvGraphicFramePr>
          <p:nvPr/>
        </p:nvGraphicFramePr>
        <p:xfrm>
          <a:off x="2484438" y="4652963"/>
          <a:ext cx="34766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04" name="Formula" r:id="rId3" imgW="104430" imgH="166833" progId="Equation.Ribbit">
                  <p:embed/>
                </p:oleObj>
              </mc:Choice>
              <mc:Fallback>
                <p:oleObj name="Formula" r:id="rId3" imgW="104430" imgH="166833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652963"/>
                        <a:ext cx="347662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40" name="Object 6"/>
          <p:cNvGraphicFramePr>
            <a:graphicFrameLocks noChangeAspect="1"/>
          </p:cNvGraphicFramePr>
          <p:nvPr/>
        </p:nvGraphicFramePr>
        <p:xfrm>
          <a:off x="3419475" y="4652963"/>
          <a:ext cx="34766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05" name="Formula" r:id="rId5" imgW="104430" imgH="166833" progId="Equation.Ribbit">
                  <p:embed/>
                </p:oleObj>
              </mc:Choice>
              <mc:Fallback>
                <p:oleObj name="Formula" r:id="rId5" imgW="104430" imgH="166833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652963"/>
                        <a:ext cx="347663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600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832475"/>
          </a:xfrm>
          <a:solidFill>
            <a:srgbClr val="00FF00"/>
          </a:solidFill>
        </p:spPr>
        <p:txBody>
          <a:bodyPr/>
          <a:lstStyle/>
          <a:p>
            <a:pPr eaLnBrk="1" hangingPunct="1">
              <a:lnSpc>
                <a:spcPct val="16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小结 </a:t>
            </a:r>
            <a:r>
              <a:rPr lang="en-US" altLang="zh-CN" sz="2800" b="1" smtClean="0">
                <a:latin typeface="Times New Roman" pitchFamily="18" charset="0"/>
              </a:rPr>
              <a:t>:    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 </a:t>
            </a:r>
            <a:r>
              <a:rPr lang="zh-CN" altLang="en-US" sz="2800" b="1" smtClean="0">
                <a:latin typeface="Times New Roman" pitchFamily="18" charset="0"/>
              </a:rPr>
              <a:t>由主分解定理 </a:t>
            </a:r>
            <a:r>
              <a:rPr lang="en-US" altLang="zh-CN" sz="2800" b="1" smtClean="0">
                <a:latin typeface="Times New Roman" pitchFamily="18" charset="0"/>
              </a:rPr>
              <a:t>,  </a:t>
            </a:r>
            <a:r>
              <a:rPr lang="zh-CN" altLang="en-US" sz="2800" b="1" smtClean="0">
                <a:latin typeface="Times New Roman" pitchFamily="18" charset="0"/>
              </a:rPr>
              <a:t>对线性变换 </a:t>
            </a:r>
            <a:r>
              <a:rPr lang="en-US" altLang="zh-CN" sz="2800" b="1" smtClean="0">
                <a:sym typeface="Euclid Math One" pitchFamily="18" charset="2"/>
              </a:rPr>
              <a:t>A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的研究可归结为</a:t>
            </a:r>
            <a:endParaRPr lang="en-US" altLang="zh-CN" sz="2800" b="1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对限制变换  </a:t>
            </a:r>
            <a:r>
              <a:rPr lang="en-US" altLang="zh-CN" sz="2800" b="1" smtClean="0">
                <a:sym typeface="Euclid Math One" pitchFamily="18" charset="2"/>
              </a:rPr>
              <a:t>A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| W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的研究</a:t>
            </a:r>
            <a:r>
              <a:rPr lang="en-US" altLang="zh-CN" sz="2800" b="1" smtClean="0">
                <a:latin typeface="Times New Roman" pitchFamily="18" charset="0"/>
              </a:rPr>
              <a:t>.  </a:t>
            </a:r>
            <a:r>
              <a:rPr lang="zh-CN" altLang="en-US" sz="2800" b="1" smtClean="0">
                <a:latin typeface="Times New Roman" pitchFamily="18" charset="0"/>
              </a:rPr>
              <a:t>限制在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根子空间 </a:t>
            </a:r>
            <a:r>
              <a:rPr lang="en-US" altLang="zh-CN" sz="2800" b="1" smtClean="0">
                <a:latin typeface="Times New Roman" pitchFamily="18" charset="0"/>
              </a:rPr>
              <a:t>W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上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,  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不仅空间</a:t>
            </a:r>
            <a:r>
              <a:rPr lang="zh-CN" altLang="en-US" sz="2800" b="1" smtClean="0">
                <a:latin typeface="Times New Roman" pitchFamily="18" charset="0"/>
              </a:rPr>
              <a:t>的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维数降低了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,  </a:t>
            </a:r>
            <a:r>
              <a:rPr lang="zh-CN" altLang="en-US" sz="2800" b="1" smtClean="0">
                <a:latin typeface="Times New Roman" pitchFamily="18" charset="0"/>
              </a:rPr>
              <a:t>变换的结构也变得简单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了</a:t>
            </a:r>
            <a:r>
              <a:rPr lang="en-US" altLang="zh-CN" sz="2800" b="1" smtClean="0"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由于 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W = Ker ( </a:t>
            </a:r>
            <a:r>
              <a:rPr lang="en-US" altLang="zh-CN" sz="2800" b="1" smtClean="0">
                <a:sym typeface="Euclid Math One" pitchFamily="18" charset="2"/>
              </a:rPr>
              <a:t>A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smtClean="0">
                <a:latin typeface="Times New Roman" pitchFamily="18" charset="0"/>
                <a:sym typeface="MT Extra" pitchFamily="18" charset="2"/>
              </a:rPr>
              <a:t>–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sz="2800" b="1" smtClean="0">
                <a:sym typeface="Euclid Math One" pitchFamily="18" charset="2"/>
              </a:rPr>
              <a:t>I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)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,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 我们有 </a:t>
            </a:r>
            <a:r>
              <a:rPr lang="en-US" altLang="zh-CN" sz="2800" b="1" smtClean="0">
                <a:sym typeface="Euclid Math One" pitchFamily="18" charset="2"/>
              </a:rPr>
              <a:t>A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| W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=</a:t>
            </a:r>
            <a:r>
              <a:rPr lang="en-US" altLang="zh-CN" sz="2800" smtClean="0">
                <a:latin typeface="Times New Roman" pitchFamily="18" charset="0"/>
                <a:sym typeface="MT Extra" pitchFamily="18" charset="2"/>
              </a:rPr>
              <a:t>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sz="2800" b="1" smtClean="0">
                <a:sym typeface="Euclid Math One" pitchFamily="18" charset="2"/>
              </a:rPr>
              <a:t>I</a:t>
            </a:r>
            <a:r>
              <a:rPr lang="en-US" altLang="zh-CN" sz="2800" b="1" baseline="-30000" smtClean="0">
                <a:latin typeface="Times New Roman" pitchFamily="18" charset="0"/>
              </a:rPr>
              <a:t>W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+ </a:t>
            </a:r>
            <a:r>
              <a:rPr lang="en-US" altLang="zh-CN" sz="2800" b="1" smtClean="0">
                <a:sym typeface="Euclid Math One" pitchFamily="18" charset="2"/>
              </a:rPr>
              <a:t>B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,   </a:t>
            </a: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这里 </a:t>
            </a:r>
            <a:r>
              <a:rPr lang="en-US" altLang="zh-CN" sz="2800" b="1" smtClean="0">
                <a:sym typeface="Euclid Math One" pitchFamily="18" charset="2"/>
              </a:rPr>
              <a:t>B 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= </a:t>
            </a:r>
            <a:r>
              <a:rPr lang="en-US" altLang="zh-CN" sz="2800" b="1" smtClean="0">
                <a:sym typeface="Euclid Math One" pitchFamily="18" charset="2"/>
              </a:rPr>
              <a:t>A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| W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smtClean="0">
                <a:latin typeface="Times New Roman" pitchFamily="18" charset="0"/>
                <a:sym typeface="MT Extra" pitchFamily="18" charset="2"/>
              </a:rPr>
              <a:t>–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sz="2800" b="1" smtClean="0">
                <a:sym typeface="Euclid Math One" pitchFamily="18" charset="2"/>
              </a:rPr>
              <a:t>I</a:t>
            </a:r>
            <a:r>
              <a:rPr lang="en-US" altLang="zh-CN" sz="2800" b="1" baseline="-30000" smtClean="0">
                <a:latin typeface="Times New Roman" pitchFamily="18" charset="0"/>
              </a:rPr>
              <a:t>W</a:t>
            </a:r>
            <a:r>
              <a:rPr lang="en-US" altLang="zh-CN" sz="2800" b="1" smtClean="0">
                <a:sym typeface="Euclid Math One" pitchFamily="18" charset="2"/>
              </a:rPr>
              <a:t> 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是 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W 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上的幂零变换 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,   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满足 </a:t>
            </a:r>
            <a:endParaRPr lang="en-US" altLang="zh-CN" sz="2800" b="1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6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smtClean="0">
                <a:sym typeface="Euclid Math One" pitchFamily="18" charset="2"/>
              </a:rPr>
              <a:t>B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= ( </a:t>
            </a:r>
            <a:r>
              <a:rPr lang="en-US" altLang="zh-CN" sz="2800" b="1" smtClean="0">
                <a:sym typeface="Euclid Math One" pitchFamily="18" charset="2"/>
              </a:rPr>
              <a:t>A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smtClean="0">
                <a:latin typeface="Times New Roman" pitchFamily="18" charset="0"/>
                <a:sym typeface="MT Extra" pitchFamily="18" charset="2"/>
              </a:rPr>
              <a:t>–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sz="2800" b="1" smtClean="0">
                <a:sym typeface="Euclid Math One" pitchFamily="18" charset="2"/>
              </a:rPr>
              <a:t>I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)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| W 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= </a:t>
            </a:r>
            <a:r>
              <a:rPr lang="en-US" altLang="zh-CN" sz="2800" b="1" smtClean="0">
                <a:sym typeface="Euclid Math One" pitchFamily="18" charset="2"/>
              </a:rPr>
              <a:t>0</a:t>
            </a:r>
            <a:r>
              <a:rPr lang="en-US" altLang="zh-CN" sz="2800" b="1" baseline="-30000" smtClean="0">
                <a:latin typeface="Times New Roman" pitchFamily="18" charset="0"/>
              </a:rPr>
              <a:t>W 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. </a:t>
            </a:r>
          </a:p>
        </p:txBody>
      </p:sp>
    </p:spTree>
    <p:extLst>
      <p:ext uri="{BB962C8B-B14F-4D97-AF65-F5344CB8AC3E}">
        <p14:creationId xmlns:p14="http://schemas.microsoft.com/office/powerpoint/2010/main" val="225351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5400" b="1" smtClean="0"/>
              <a:t> </a:t>
            </a:r>
            <a:r>
              <a:rPr lang="zh-CN" altLang="en-US" b="1" smtClean="0"/>
              <a:t>作业：</a:t>
            </a:r>
            <a:r>
              <a:rPr lang="en-US" altLang="zh-CN" b="1" smtClean="0"/>
              <a:t>5 </a:t>
            </a:r>
            <a:r>
              <a:rPr lang="zh-CN" altLang="en-US" b="1" smtClean="0"/>
              <a:t>月 </a:t>
            </a:r>
            <a:r>
              <a:rPr lang="en-US" altLang="zh-CN" b="1" smtClean="0"/>
              <a:t>25 </a:t>
            </a:r>
            <a:r>
              <a:rPr lang="zh-CN" altLang="en-US" b="1" smtClean="0"/>
              <a:t>日 交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7815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smtClean="0"/>
              <a:t>§6.10</a:t>
            </a:r>
            <a:r>
              <a:rPr lang="en-US" altLang="zh-CN" sz="4000" b="1" smtClean="0">
                <a:latin typeface="Times New Roman" pitchFamily="18" charset="0"/>
              </a:rPr>
              <a:t>      3,   4,   5,</a:t>
            </a:r>
            <a:r>
              <a:rPr lang="zh-CN" altLang="en-US" sz="4000" b="1" smtClean="0">
                <a:latin typeface="Times New Roman" pitchFamily="18" charset="0"/>
              </a:rPr>
              <a:t>   </a:t>
            </a:r>
            <a:r>
              <a:rPr lang="en-US" altLang="zh-CN" sz="4000" b="1" smtClean="0">
                <a:latin typeface="Times New Roman" pitchFamily="18" charset="0"/>
              </a:rPr>
              <a:t>8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4000" b="1" smtClean="0">
                <a:latin typeface="Times New Roman" pitchFamily="18" charset="0"/>
              </a:rPr>
              <a:t>补充题</a:t>
            </a:r>
            <a:r>
              <a:rPr lang="en-US" altLang="zh-CN" sz="4000" b="1" smtClean="0">
                <a:latin typeface="Times New Roman" pitchFamily="18" charset="0"/>
              </a:rPr>
              <a:t>:  1 ,  2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sz="2800" b="1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317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688013"/>
          </a:xfrm>
          <a:solidFill>
            <a:srgbClr val="00FF00"/>
          </a:solidFill>
        </p:spPr>
        <p:txBody>
          <a:bodyPr/>
          <a:lstStyle/>
          <a:p>
            <a:pPr marL="533400" indent="-5334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补充题 </a:t>
            </a:r>
            <a:r>
              <a:rPr lang="en-US" altLang="zh-CN" b="1" smtClean="0">
                <a:latin typeface="Times New Roman" pitchFamily="18" charset="0"/>
              </a:rPr>
              <a:t>1.  </a:t>
            </a:r>
          </a:p>
          <a:p>
            <a:pPr marL="533400" indent="-5334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i="1" smtClean="0"/>
              <a:t>B </a:t>
            </a:r>
            <a:r>
              <a:rPr lang="zh-CN" altLang="en-US" b="1" smtClean="0"/>
              <a:t>是有限维</a:t>
            </a:r>
            <a:r>
              <a:rPr lang="zh-CN" altLang="en-US" b="1" smtClean="0">
                <a:latin typeface="Times New Roman" pitchFamily="18" charset="0"/>
              </a:rPr>
              <a:t>空间 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上的线性变换</a:t>
            </a:r>
            <a:r>
              <a:rPr lang="en-US" altLang="zh-CN" b="1" smtClean="0">
                <a:latin typeface="Times New Roman" pitchFamily="18" charset="0"/>
              </a:rPr>
              <a:t>. </a:t>
            </a:r>
            <a:r>
              <a:rPr lang="zh-CN" altLang="en-US" b="1" smtClean="0">
                <a:latin typeface="Times New Roman" pitchFamily="18" charset="0"/>
              </a:rPr>
              <a:t>证明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marL="533400" indent="-5334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dim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Ker </a:t>
            </a:r>
            <a:r>
              <a:rPr lang="en-US" altLang="zh-CN" b="1" i="1" smtClean="0"/>
              <a:t>B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 </a:t>
            </a:r>
            <a:r>
              <a:rPr lang="en-US" altLang="zh-CN" b="1" smtClean="0">
                <a:latin typeface="Times New Roman" pitchFamily="18" charset="0"/>
              </a:rPr>
              <a:t>dim Ker </a:t>
            </a:r>
            <a:r>
              <a:rPr lang="en-US" altLang="zh-CN" b="1" i="1" smtClean="0"/>
              <a:t>B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3600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 </a:t>
            </a:r>
            <a:endParaRPr lang="en-US" altLang="zh-CN" sz="3600" b="1" smtClean="0">
              <a:latin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  </a:t>
            </a:r>
            <a:r>
              <a:rPr lang="en-US" altLang="zh-CN" b="1" smtClean="0">
                <a:latin typeface="Times New Roman" pitchFamily="18" charset="0"/>
              </a:rPr>
              <a:t>dim Ker </a:t>
            </a:r>
            <a:r>
              <a:rPr lang="en-US" altLang="zh-CN" b="1" i="1" smtClean="0"/>
              <a:t>B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k+1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dim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Ker </a:t>
            </a:r>
            <a:r>
              <a:rPr lang="en-US" altLang="zh-CN" b="1" i="1" smtClean="0"/>
              <a:t>B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smtClean="0">
                <a:latin typeface="Times New Roman" pitchFamily="18" charset="0"/>
              </a:rPr>
              <a:t>,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 k  1</a:t>
            </a:r>
            <a:endParaRPr lang="en-US" altLang="zh-CN" b="1" smtClean="0">
              <a:latin typeface="Times New Roman" pitchFamily="18" charset="0"/>
            </a:endParaRPr>
          </a:p>
          <a:p>
            <a:pPr marL="533400" indent="-533400"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</a:t>
            </a:r>
          </a:p>
          <a:p>
            <a:pPr marL="533400" indent="-533400"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/>
              <a:t>      </a:t>
            </a:r>
            <a:endParaRPr lang="zh-CN" altLang="en-US" sz="2800" b="1" smtClean="0">
              <a:latin typeface="Times New Roman" pitchFamily="18" charset="0"/>
            </a:endParaRPr>
          </a:p>
          <a:p>
            <a:pPr marL="533400" indent="-533400" eaLnBrk="1" hangingPunct="1">
              <a:lnSpc>
                <a:spcPct val="150000"/>
              </a:lnSpc>
              <a:buFontTx/>
              <a:buNone/>
            </a:pPr>
            <a:endParaRPr lang="zh-CN" altLang="en-US" sz="2800" b="1" smtClean="0">
              <a:latin typeface="Times New Roman" pitchFamily="18" charset="0"/>
            </a:endParaRPr>
          </a:p>
          <a:p>
            <a:pPr marL="533400" indent="-533400"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                     </a:t>
            </a:r>
          </a:p>
          <a:p>
            <a:pPr marL="533400" indent="-533400" eaLnBrk="1" hangingPunct="1">
              <a:lnSpc>
                <a:spcPct val="150000"/>
              </a:lnSpc>
              <a:buFontTx/>
              <a:buNone/>
            </a:pPr>
            <a:endParaRPr lang="zh-CN" altLang="en-US" sz="2800" b="1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58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99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333375"/>
            <a:ext cx="8229600" cy="6048375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补充题 </a:t>
            </a:r>
            <a:r>
              <a:rPr lang="en-US" altLang="zh-CN" b="1" smtClean="0">
                <a:latin typeface="Times New Roman" pitchFamily="18" charset="0"/>
              </a:rPr>
              <a:t>2.  </a:t>
            </a:r>
            <a:r>
              <a:rPr lang="zh-CN" altLang="en-US" sz="2800" b="1" smtClean="0">
                <a:latin typeface="Times New Roman" pitchFamily="18" charset="0"/>
              </a:rPr>
              <a:t>已知在空间  </a:t>
            </a:r>
            <a:r>
              <a:rPr lang="en-US" altLang="zh-CN" sz="2800" b="1" smtClean="0">
                <a:latin typeface="Times New Roman" pitchFamily="18" charset="0"/>
              </a:rPr>
              <a:t>V </a:t>
            </a:r>
            <a:r>
              <a:rPr lang="zh-CN" altLang="en-US" sz="2800" b="1" smtClean="0">
                <a:latin typeface="Times New Roman" pitchFamily="18" charset="0"/>
              </a:rPr>
              <a:t>的基底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sz="2800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,  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5 </a:t>
            </a:r>
            <a:r>
              <a:rPr lang="zh-CN" altLang="en-US" sz="2800" b="1" smtClean="0">
                <a:latin typeface="Times New Roman" pitchFamily="18" charset="0"/>
              </a:rPr>
              <a:t>下</a:t>
            </a:r>
            <a:endParaRPr lang="en-US" altLang="zh-CN" sz="2800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线性变换 </a:t>
            </a:r>
            <a:r>
              <a:rPr lang="en-US" altLang="zh-CN" sz="2800" b="1" i="1" smtClean="0"/>
              <a:t>A </a:t>
            </a:r>
            <a:r>
              <a:rPr lang="zh-CN" altLang="en-US" sz="2800" b="1" smtClean="0">
                <a:latin typeface="Times New Roman" pitchFamily="18" charset="0"/>
              </a:rPr>
              <a:t>的矩阵为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sz="2800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                 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sz="2800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sz="2800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1)  </a:t>
            </a:r>
            <a:r>
              <a:rPr lang="zh-CN" altLang="en-US" sz="2800" b="1" smtClean="0">
                <a:latin typeface="Times New Roman" pitchFamily="18" charset="0"/>
              </a:rPr>
              <a:t>将 </a:t>
            </a:r>
            <a:r>
              <a:rPr lang="en-US" altLang="zh-CN" sz="2800" b="1" smtClean="0">
                <a:latin typeface="Times New Roman" pitchFamily="18" charset="0"/>
              </a:rPr>
              <a:t>V </a:t>
            </a:r>
            <a:r>
              <a:rPr lang="zh-CN" altLang="en-US" sz="2800" b="1" smtClean="0">
                <a:latin typeface="Times New Roman" pitchFamily="18" charset="0"/>
              </a:rPr>
              <a:t>的基底</a:t>
            </a:r>
            <a:r>
              <a:rPr lang="en-US" altLang="zh-CN" sz="2800" b="1" smtClean="0">
                <a:latin typeface="Times New Roman" pitchFamily="18" charset="0"/>
              </a:rPr>
              <a:t>,  </a:t>
            </a:r>
            <a:r>
              <a:rPr lang="zh-CN" altLang="en-US" sz="2800" b="1" smtClean="0">
                <a:latin typeface="Times New Roman" pitchFamily="18" charset="0"/>
              </a:rPr>
              <a:t>使得 </a:t>
            </a:r>
            <a:r>
              <a:rPr lang="en-US" altLang="zh-CN" sz="2800" b="1" i="1" smtClean="0"/>
              <a:t>A </a:t>
            </a:r>
            <a:r>
              <a:rPr lang="zh-CN" altLang="en-US" sz="2800" b="1" smtClean="0">
                <a:latin typeface="Times New Roman" pitchFamily="18" charset="0"/>
              </a:rPr>
              <a:t>的矩阵为 </a:t>
            </a:r>
            <a:r>
              <a:rPr lang="en-US" altLang="zh-CN" sz="2800" b="1" smtClean="0">
                <a:latin typeface="Times New Roman" pitchFamily="18" charset="0"/>
              </a:rPr>
              <a:t>Jordan </a:t>
            </a:r>
            <a:r>
              <a:rPr lang="zh-CN" altLang="en-US" sz="2800" b="1" smtClean="0">
                <a:latin typeface="Times New Roman" pitchFamily="18" charset="0"/>
              </a:rPr>
              <a:t>型</a:t>
            </a:r>
            <a:r>
              <a:rPr lang="en-US" altLang="zh-CN" sz="2800" b="1" smtClean="0">
                <a:latin typeface="Times New Roman" pitchFamily="18" charset="0"/>
              </a:rPr>
              <a:t>;</a:t>
            </a:r>
            <a:endParaRPr lang="en-US" altLang="zh-CN" sz="2800" b="1" smtClean="0">
              <a:latin typeface="Times New Roman" pitchFamily="18" charset="0"/>
              <a:sym typeface="Euclid Math One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2)  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求 </a:t>
            </a:r>
            <a:r>
              <a:rPr lang="en-US" altLang="zh-CN" sz="2800" b="1" i="1" smtClean="0"/>
              <a:t>A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的最小多项式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. </a:t>
            </a:r>
          </a:p>
        </p:txBody>
      </p:sp>
      <p:graphicFrame>
        <p:nvGraphicFramePr>
          <p:cNvPr id="181251" name="Object 3"/>
          <p:cNvGraphicFramePr>
            <a:graphicFrameLocks noChangeAspect="1"/>
          </p:cNvGraphicFramePr>
          <p:nvPr/>
        </p:nvGraphicFramePr>
        <p:xfrm>
          <a:off x="2044700" y="2060575"/>
          <a:ext cx="4013200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23" name="公式" r:id="rId3" imgW="1689100" imgH="1143000" progId="Equation.3">
                  <p:embed/>
                </p:oleObj>
              </mc:Choice>
              <mc:Fallback>
                <p:oleObj name="公式" r:id="rId3" imgW="16891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4700" y="2060575"/>
                        <a:ext cx="4013200" cy="271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358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99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9099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99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9099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9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76103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  <a:ea typeface="华文楷体" pitchFamily="2" charset="-122"/>
              </a:rPr>
              <a:t>例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:  </a:t>
            </a:r>
            <a:r>
              <a:rPr lang="zh-CN" altLang="el-GR" sz="2800" b="1" smtClean="0">
                <a:latin typeface="华文楷体" pitchFamily="2" charset="-122"/>
                <a:ea typeface="华文楷体" pitchFamily="2" charset="-122"/>
              </a:rPr>
              <a:t>设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A , B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sz="2800" b="1" smtClean="0">
                <a:latin typeface="华文楷体" pitchFamily="2" charset="-122"/>
                <a:ea typeface="华文楷体" pitchFamily="2" charset="-122"/>
              </a:rPr>
              <a:t>是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n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sz="2800" b="1" smtClean="0">
                <a:latin typeface="华文楷体" pitchFamily="2" charset="-122"/>
                <a:ea typeface="华文楷体" pitchFamily="2" charset="-122"/>
              </a:rPr>
              <a:t>阶方阵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.  </a:t>
            </a:r>
            <a:r>
              <a:rPr lang="zh-CN" altLang="el-GR" sz="2800" b="1" smtClean="0">
                <a:latin typeface="华文楷体" pitchFamily="2" charset="-122"/>
                <a:ea typeface="华文楷体" pitchFamily="2" charset="-122"/>
              </a:rPr>
              <a:t>若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C = AB – BA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zh-CN" altLang="en-US" sz="2800" b="1" smtClean="0">
                <a:latin typeface="Times New Roman" pitchFamily="18" charset="0"/>
                <a:ea typeface="华文楷体" pitchFamily="2" charset="-122"/>
              </a:rPr>
              <a:t>与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可交换 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.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CN" altLang="el-GR" sz="2800" b="1" smtClean="0">
                <a:latin typeface="华文楷体" pitchFamily="2" charset="-122"/>
                <a:ea typeface="华文楷体" pitchFamily="2" charset="-122"/>
              </a:rPr>
              <a:t>证明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: 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C</a:t>
            </a:r>
            <a:r>
              <a:rPr lang="en-US" altLang="zh-CN" sz="2800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2800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为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幂零矩阵 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证法二 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: 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首先注意到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  <a:ea typeface="华文楷体" pitchFamily="2" charset="-122"/>
              </a:rPr>
              <a:t>            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A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B – B A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          = A ( AB – BA ) + ( AB – BA ) A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          = 2 A C  ;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            A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B – B A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CN" sz="2800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         = A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 ( AB – BA )  +   ( A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B – BA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  ) A</a:t>
            </a:r>
            <a:endParaRPr lang="en-US" altLang="zh-CN" b="1" baseline="3000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         = 3 A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 C  ;</a:t>
            </a:r>
          </a:p>
        </p:txBody>
      </p:sp>
    </p:spTree>
    <p:extLst>
      <p:ext uri="{BB962C8B-B14F-4D97-AF65-F5344CB8AC3E}">
        <p14:creationId xmlns:p14="http://schemas.microsoft.com/office/powerpoint/2010/main" val="191974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9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79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79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79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9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79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79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79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9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479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79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79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9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79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79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98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4798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4798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798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98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4798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4798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4798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98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4798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798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42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476250"/>
            <a:ext cx="8229600" cy="597693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若有不全为零的 </a:t>
            </a:r>
            <a:r>
              <a:rPr lang="en-US" altLang="zh-CN" b="1" i="1" dirty="0" smtClean="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0</a:t>
            </a:r>
            <a:r>
              <a:rPr lang="en-US" altLang="zh-CN" b="1" i="1" dirty="0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, </a:t>
            </a:r>
            <a:r>
              <a:rPr lang="en-US" altLang="zh-CN" b="1" i="1" dirty="0" smtClean="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, </a:t>
            </a:r>
            <a:r>
              <a:rPr lang="en-US" altLang="zh-CN" b="1" i="1" dirty="0" smtClean="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, </a:t>
            </a:r>
            <a:r>
              <a:rPr lang="en-US" altLang="zh-CN" b="1" i="1" dirty="0" smtClean="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Q 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  <a:r>
              <a:rPr lang="zh-CN" altLang="en-US" b="1" dirty="0" smtClean="0">
                <a:latin typeface="Times New Roman" pitchFamily="18" charset="0"/>
              </a:rPr>
              <a:t>使得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i="1" dirty="0" smtClean="0">
                <a:solidFill>
                  <a:schemeClr val="tx2"/>
                </a:solidFill>
                <a:latin typeface="Times New Roman" pitchFamily="18" charset="0"/>
              </a:rPr>
              <a:t>               </a:t>
            </a:r>
            <a:r>
              <a:rPr lang="en-US" altLang="zh-CN" b="1" i="1" dirty="0" smtClean="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0</a:t>
            </a:r>
            <a:r>
              <a:rPr lang="en-US" altLang="zh-CN" b="1" i="1" dirty="0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+ </a:t>
            </a:r>
            <a:r>
              <a:rPr lang="en-US" altLang="zh-CN" b="1" i="1" dirty="0" smtClean="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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 + </a:t>
            </a:r>
            <a:r>
              <a:rPr lang="en-US" altLang="zh-CN" b="1" i="1" dirty="0" smtClean="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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 + </a:t>
            </a:r>
            <a:r>
              <a:rPr lang="en-US" altLang="zh-CN" b="1" i="1" dirty="0" smtClean="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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= 0 ,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则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</a:t>
            </a:r>
            <a:r>
              <a:rPr lang="zh-CN" altLang="en-US" b="1" dirty="0" smtClean="0">
                <a:latin typeface="Times New Roman" pitchFamily="18" charset="0"/>
              </a:rPr>
              <a:t> 是非零多项式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</a:t>
            </a:r>
            <a:r>
              <a:rPr lang="en-US" altLang="zh-CN" b="1" i="1" dirty="0" smtClean="0">
                <a:solidFill>
                  <a:schemeClr val="tx2"/>
                </a:solidFill>
                <a:latin typeface="Times New Roman" pitchFamily="18" charset="0"/>
              </a:rPr>
              <a:t>g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( x ) = </a:t>
            </a:r>
            <a:r>
              <a:rPr lang="en-US" altLang="zh-CN" b="1" i="1" dirty="0" smtClean="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0</a:t>
            </a:r>
            <a:r>
              <a:rPr lang="en-US" altLang="zh-CN" b="1" i="1" dirty="0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+ </a:t>
            </a:r>
            <a:r>
              <a:rPr lang="en-US" altLang="zh-CN" b="1" i="1" dirty="0" smtClean="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x + </a:t>
            </a:r>
            <a:r>
              <a:rPr lang="en-US" altLang="zh-CN" b="1" i="1" dirty="0" smtClean="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x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 + </a:t>
            </a:r>
            <a:r>
              <a:rPr lang="en-US" altLang="zh-CN" b="1" i="1" dirty="0" smtClean="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x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Q[ x ]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的根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.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由 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x ) ,  </a:t>
            </a:r>
            <a:r>
              <a:rPr lang="en-US" altLang="zh-CN" b="1" i="1" dirty="0" smtClean="0">
                <a:solidFill>
                  <a:schemeClr val="tx2"/>
                </a:solidFill>
                <a:latin typeface="Times New Roman" pitchFamily="18" charset="0"/>
              </a:rPr>
              <a:t>f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( x ) </a:t>
            </a:r>
            <a:r>
              <a:rPr lang="en-US" altLang="zh-CN" b="1" dirty="0" smtClean="0">
                <a:latin typeface="Times New Roman" pitchFamily="18" charset="0"/>
              </a:rPr>
              <a:t>) = 1  </a:t>
            </a:r>
            <a:r>
              <a:rPr lang="zh-CN" altLang="en-US" b="1" dirty="0" smtClean="0">
                <a:latin typeface="Times New Roman" pitchFamily="18" charset="0"/>
              </a:rPr>
              <a:t>知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存在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u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x ) ,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v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x )  Q[ x ], 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</a:rPr>
              <a:t>使得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i="1" dirty="0" smtClean="0">
                <a:latin typeface="Times New Roman" pitchFamily="18" charset="0"/>
                <a:sym typeface="Symbol" pitchFamily="18" charset="2"/>
              </a:rPr>
              <a:t>            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u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x )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x ) +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v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x ) </a:t>
            </a:r>
            <a:r>
              <a:rPr lang="en-US" altLang="zh-CN" b="1" i="1" dirty="0" smtClean="0">
                <a:solidFill>
                  <a:schemeClr val="tx2"/>
                </a:solidFill>
                <a:latin typeface="Times New Roman" pitchFamily="18" charset="0"/>
              </a:rPr>
              <a:t>f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</a:rPr>
              <a:t>( x ) </a:t>
            </a:r>
            <a:r>
              <a:rPr lang="en-US" altLang="zh-CN" b="1" dirty="0" smtClean="0">
                <a:latin typeface="Times New Roman" pitchFamily="18" charset="0"/>
              </a:rPr>
              <a:t>= 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.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带入   得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0 = 1 ,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矛盾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4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14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4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214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4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214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4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214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4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214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42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2142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0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76103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latin typeface="华文楷体" pitchFamily="2" charset="-122"/>
                <a:ea typeface="华文楷体" pitchFamily="2" charset="-122"/>
              </a:rPr>
              <a:t>可用归纳法证明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  <a:ea typeface="华文楷体" pitchFamily="2" charset="-122"/>
              </a:rPr>
              <a:t>           </a:t>
            </a:r>
            <a:r>
              <a:rPr lang="en-US" altLang="zh-CN" sz="2800" b="1" dirty="0" err="1" smtClean="0">
                <a:latin typeface="Times New Roman" pitchFamily="18" charset="0"/>
                <a:ea typeface="华文楷体" pitchFamily="2" charset="-122"/>
              </a:rPr>
              <a:t>A</a:t>
            </a:r>
            <a:r>
              <a:rPr lang="en-US" altLang="zh-CN" b="1" baseline="30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8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B – B </a:t>
            </a:r>
            <a:r>
              <a:rPr lang="en-US" altLang="zh-CN" sz="2800" b="1" dirty="0" err="1" smtClean="0">
                <a:latin typeface="Times New Roman" pitchFamily="18" charset="0"/>
                <a:ea typeface="华文楷体" pitchFamily="2" charset="-122"/>
              </a:rPr>
              <a:t>A</a:t>
            </a:r>
            <a:r>
              <a:rPr lang="en-US" altLang="zh-CN" b="1" baseline="30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8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= k </a:t>
            </a:r>
            <a:r>
              <a:rPr lang="en-US" altLang="zh-CN" sz="2800" b="1" dirty="0" err="1" smtClean="0">
                <a:latin typeface="Times New Roman" pitchFamily="18" charset="0"/>
                <a:ea typeface="华文楷体" pitchFamily="2" charset="-122"/>
              </a:rPr>
              <a:t>A</a:t>
            </a:r>
            <a:r>
              <a:rPr lang="en-US" altLang="zh-CN" b="1" baseline="30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aseline="30000" dirty="0" smtClean="0">
                <a:solidFill>
                  <a:srgbClr val="000000"/>
                </a:solidFill>
                <a:cs typeface="Times New Roman" pitchFamily="18" charset="0"/>
              </a:rPr>
              <a:t>-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 C    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 k  0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;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  <a:ea typeface="华文楷体" pitchFamily="2" charset="-122"/>
              </a:rPr>
              <a:t>更一般的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sz="2800" b="1" dirty="0" smtClean="0">
                <a:latin typeface="Times New Roman" pitchFamily="18" charset="0"/>
                <a:ea typeface="华文楷体" pitchFamily="2" charset="-122"/>
              </a:rPr>
              <a:t>对任意多项式  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h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 ( 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x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) ,  </a:t>
            </a:r>
            <a:r>
              <a:rPr lang="zh-CN" altLang="en-US" sz="2800" b="1" dirty="0" smtClean="0">
                <a:latin typeface="Times New Roman" pitchFamily="18" charset="0"/>
                <a:ea typeface="华文楷体" pitchFamily="2" charset="-122"/>
              </a:rPr>
              <a:t>有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  <a:ea typeface="华文楷体" pitchFamily="2" charset="-122"/>
              </a:rPr>
              <a:t>           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h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 ( A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) B – B  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h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 ( A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) = 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h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( A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) C 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sz="2800" b="1" dirty="0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latin typeface="华文楷体" pitchFamily="2" charset="-122"/>
                <a:ea typeface="华文楷体" pitchFamily="2" charset="-122"/>
              </a:rPr>
              <a:t>取  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f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x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) </a:t>
            </a:r>
            <a:r>
              <a:rPr lang="zh-CN" altLang="en-US" sz="2800" b="1" dirty="0" smtClean="0">
                <a:latin typeface="华文楷体" pitchFamily="2" charset="-122"/>
                <a:ea typeface="华文楷体" pitchFamily="2" charset="-122"/>
              </a:rPr>
              <a:t>是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sz="2800" b="1" dirty="0" smtClean="0">
                <a:latin typeface="华文楷体" pitchFamily="2" charset="-122"/>
                <a:ea typeface="华文楷体" pitchFamily="2" charset="-122"/>
              </a:rPr>
              <a:t>的特征多项式 </a:t>
            </a:r>
            <a:r>
              <a:rPr lang="en-US" altLang="zh-CN" sz="2800" b="1" dirty="0" smtClean="0">
                <a:latin typeface="华文楷体" pitchFamily="2" charset="-122"/>
                <a:ea typeface="华文楷体" pitchFamily="2" charset="-122"/>
              </a:rPr>
              <a:t>,  </a:t>
            </a:r>
            <a:r>
              <a:rPr lang="zh-CN" altLang="en-US" sz="2800" b="1" dirty="0" smtClean="0">
                <a:latin typeface="华文楷体" pitchFamily="2" charset="-122"/>
                <a:ea typeface="华文楷体" pitchFamily="2" charset="-122"/>
              </a:rPr>
              <a:t>则</a:t>
            </a:r>
            <a:endParaRPr lang="zh-CN" altLang="en-US" sz="2800" b="1" baseline="30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  <a:ea typeface="华文楷体" pitchFamily="2" charset="-122"/>
              </a:rPr>
              <a:t>            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f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( A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) C = 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f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( A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) B – B 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f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( A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) = 0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zh-CN" altLang="en-US" sz="2800" b="1" dirty="0">
                <a:latin typeface="Times New Roman" pitchFamily="18" charset="0"/>
                <a:ea typeface="华文楷体" pitchFamily="2" charset="-122"/>
              </a:rPr>
              <a:t>反复运用以上公</a:t>
            </a:r>
            <a:r>
              <a:rPr lang="zh-CN" altLang="en-US" sz="2800" b="1" dirty="0" smtClean="0">
                <a:latin typeface="Times New Roman" pitchFamily="18" charset="0"/>
                <a:ea typeface="华文楷体" pitchFamily="2" charset="-122"/>
              </a:rPr>
              <a:t>式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…</a:t>
            </a:r>
            <a:endParaRPr lang="zh-CN" altLang="en-US" sz="2800" b="1" dirty="0">
              <a:latin typeface="Times New Roman" pitchFamily="18" charset="0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731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0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80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80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0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480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80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80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0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80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80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0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480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480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80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08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4808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4808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4808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08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4808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4808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4808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617046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            f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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( A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) C =  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f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( A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) B – B 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f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( A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)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  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f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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( A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) C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 = C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f </a:t>
            </a: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800" b="1" dirty="0">
                <a:latin typeface="Times New Roman" pitchFamily="18" charset="0"/>
                <a:ea typeface="华文楷体" pitchFamily="2" charset="-122"/>
              </a:rPr>
              <a:t>( A</a:t>
            </a:r>
            <a:r>
              <a:rPr lang="en-US" altLang="zh-CN" sz="2800" b="1" i="1" dirty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>
                <a:latin typeface="Times New Roman" pitchFamily="18" charset="0"/>
                <a:ea typeface="华文楷体" pitchFamily="2" charset="-122"/>
              </a:rPr>
              <a:t>) B – B </a:t>
            </a:r>
            <a:r>
              <a:rPr lang="en-US" altLang="zh-CN" sz="2800" b="1" i="1" dirty="0">
                <a:latin typeface="Times New Roman" pitchFamily="18" charset="0"/>
                <a:ea typeface="华文楷体" pitchFamily="2" charset="-122"/>
              </a:rPr>
              <a:t>f </a:t>
            </a: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800" b="1" dirty="0">
                <a:latin typeface="Times New Roman" pitchFamily="18" charset="0"/>
                <a:ea typeface="华文楷体" pitchFamily="2" charset="-122"/>
              </a:rPr>
              <a:t>( A</a:t>
            </a:r>
            <a:r>
              <a:rPr lang="en-US" altLang="zh-CN" sz="2800" b="1" i="1" dirty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)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)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 C = 0</a:t>
            </a:r>
            <a:endParaRPr lang="en-US" altLang="zh-CN" sz="2800" b="1" dirty="0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            f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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( A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) C =  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f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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( A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) B – B 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f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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( A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)</a:t>
            </a:r>
            <a:endParaRPr lang="en-US" altLang="zh-CN" sz="2800" b="1" dirty="0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  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f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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( A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) C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28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dirty="0">
                <a:latin typeface="Times New Roman" pitchFamily="18" charset="0"/>
                <a:ea typeface="华文楷体" pitchFamily="2" charset="-122"/>
              </a:rPr>
              <a:t>= C</a:t>
            </a:r>
            <a:r>
              <a:rPr lang="en-US" altLang="zh-CN" b="1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f </a:t>
            </a: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</a:t>
            </a:r>
            <a:r>
              <a:rPr lang="en-US" altLang="zh-CN" sz="2800" b="1" dirty="0">
                <a:latin typeface="Times New Roman" pitchFamily="18" charset="0"/>
                <a:ea typeface="华文楷体" pitchFamily="2" charset="-122"/>
              </a:rPr>
              <a:t>( A</a:t>
            </a:r>
            <a:r>
              <a:rPr lang="en-US" altLang="zh-CN" sz="2800" b="1" i="1" dirty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>
                <a:latin typeface="Times New Roman" pitchFamily="18" charset="0"/>
                <a:ea typeface="华文楷体" pitchFamily="2" charset="-122"/>
              </a:rPr>
              <a:t>) B – B </a:t>
            </a:r>
            <a:r>
              <a:rPr lang="en-US" altLang="zh-CN" sz="2800" b="1" i="1" dirty="0">
                <a:latin typeface="Times New Roman" pitchFamily="18" charset="0"/>
                <a:ea typeface="华文楷体" pitchFamily="2" charset="-122"/>
              </a:rPr>
              <a:t>f </a:t>
            </a: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</a:t>
            </a:r>
            <a:r>
              <a:rPr lang="en-US" altLang="zh-CN" sz="2800" b="1" dirty="0">
                <a:latin typeface="Times New Roman" pitchFamily="18" charset="0"/>
                <a:ea typeface="华文楷体" pitchFamily="2" charset="-122"/>
              </a:rPr>
              <a:t>( A</a:t>
            </a:r>
            <a:r>
              <a:rPr lang="en-US" altLang="zh-CN" sz="2800" b="1" i="1" dirty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)</a:t>
            </a:r>
            <a:r>
              <a:rPr lang="en-US" altLang="zh-CN" sz="2800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)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>
                <a:latin typeface="Times New Roman" pitchFamily="18" charset="0"/>
                <a:ea typeface="华文楷体" pitchFamily="2" charset="-122"/>
              </a:rPr>
              <a:t>C</a:t>
            </a:r>
            <a:r>
              <a:rPr lang="en-US" altLang="zh-CN" b="1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>
                <a:latin typeface="Times New Roman" pitchFamily="18" charset="0"/>
                <a:ea typeface="华文楷体" pitchFamily="2" charset="-122"/>
              </a:rPr>
              <a:t>=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0</a:t>
            </a:r>
            <a:endParaRPr lang="en-US" altLang="zh-CN" sz="2800" b="1" dirty="0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  <a:sym typeface="Euclid Symbol" pitchFamily="18" charset="2"/>
              </a:rPr>
              <a:t>                                     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  <a:sym typeface="Euclid Symbol" pitchFamily="18" charset="2"/>
              </a:rPr>
              <a:t>        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f 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(n)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( A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) C =  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f 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(n</a:t>
            </a:r>
            <a:r>
              <a:rPr lang="en-US" altLang="zh-CN" baseline="30000" dirty="0" smtClean="0">
                <a:solidFill>
                  <a:srgbClr val="000000"/>
                </a:solidFill>
                <a:cs typeface="Times New Roman" pitchFamily="18" charset="0"/>
              </a:rPr>
              <a:t>-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1)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( A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) B – B  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f 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(n</a:t>
            </a:r>
            <a:r>
              <a:rPr lang="en-US" altLang="zh-CN" baseline="30000" dirty="0" smtClean="0">
                <a:solidFill>
                  <a:srgbClr val="000000"/>
                </a:solidFill>
                <a:cs typeface="Times New Roman" pitchFamily="18" charset="0"/>
              </a:rPr>
              <a:t>-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1)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( A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)</a:t>
            </a:r>
            <a:endParaRPr lang="en-US" altLang="zh-CN" sz="2800" b="1" dirty="0" smtClean="0">
              <a:latin typeface="Times New Roman" pitchFamily="18" charset="0"/>
              <a:sym typeface="Euclid 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  <a:sym typeface="Euclid Symbol" pitchFamily="18" charset="2"/>
              </a:rPr>
              <a:t>           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   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f 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(n)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( A</a:t>
            </a:r>
            <a:r>
              <a:rPr lang="en-US" altLang="zh-CN" sz="2800" b="1" i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) C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8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 =  n! C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8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=</a:t>
            </a:r>
            <a:r>
              <a:rPr lang="en-US" altLang="zh-CN" sz="28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178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1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81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81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81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19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819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819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819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19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4819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4819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819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19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819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4819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819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19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819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819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4819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761038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设 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A , B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sz="2800" b="1" smtClean="0">
                <a:latin typeface="华文楷体" pitchFamily="2" charset="-122"/>
                <a:ea typeface="华文楷体" pitchFamily="2" charset="-122"/>
              </a:rPr>
              <a:t>是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n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sz="2800" b="1" smtClean="0">
                <a:latin typeface="华文楷体" pitchFamily="2" charset="-122"/>
                <a:ea typeface="华文楷体" pitchFamily="2" charset="-122"/>
              </a:rPr>
              <a:t>阶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正定矩</a:t>
            </a:r>
            <a:r>
              <a:rPr lang="zh-CN" altLang="el-GR" sz="2800" b="1" smtClean="0">
                <a:latin typeface="华文楷体" pitchFamily="2" charset="-122"/>
                <a:ea typeface="华文楷体" pitchFamily="2" charset="-122"/>
              </a:rPr>
              <a:t>阵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，  则 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A B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正定的充要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   条件是 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A B = B A 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. </a:t>
            </a:r>
          </a:p>
          <a:p>
            <a:pPr eaLnBrk="1" hangingPunct="1">
              <a:lnSpc>
                <a:spcPct val="120000"/>
              </a:lnSpc>
            </a:pPr>
            <a:endParaRPr lang="en-US" altLang="zh-CN" sz="2800" b="1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若 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A =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[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i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j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]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, B =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[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i="1" smtClean="0">
                <a:latin typeface="Times New Roman" pitchFamily="18" charset="0"/>
                <a:ea typeface="华文楷体" pitchFamily="2" charset="-122"/>
              </a:rPr>
              <a:t>b 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j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]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sz="2800" b="1" smtClean="0">
                <a:latin typeface="华文楷体" pitchFamily="2" charset="-122"/>
                <a:ea typeface="华文楷体" pitchFamily="2" charset="-122"/>
              </a:rPr>
              <a:t>是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n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sz="2800" b="1" smtClean="0">
                <a:latin typeface="华文楷体" pitchFamily="2" charset="-122"/>
                <a:ea typeface="华文楷体" pitchFamily="2" charset="-122"/>
              </a:rPr>
              <a:t>阶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正定矩</a:t>
            </a:r>
            <a:r>
              <a:rPr lang="zh-CN" altLang="el-GR" sz="2800" b="1" smtClean="0">
                <a:latin typeface="华文楷体" pitchFamily="2" charset="-122"/>
                <a:ea typeface="华文楷体" pitchFamily="2" charset="-122"/>
              </a:rPr>
              <a:t>阵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. </a:t>
            </a:r>
            <a:r>
              <a:rPr lang="zh-CN" altLang="el-GR" sz="2800" b="1" smtClean="0">
                <a:latin typeface="华文楷体" pitchFamily="2" charset="-122"/>
                <a:ea typeface="华文楷体" pitchFamily="2" charset="-122"/>
              </a:rPr>
              <a:t>证明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: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    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C =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[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i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j </a:t>
            </a:r>
            <a:r>
              <a:rPr lang="en-US" altLang="zh-CN" sz="2800" b="1" i="1" smtClean="0">
                <a:latin typeface="Times New Roman" pitchFamily="18" charset="0"/>
                <a:ea typeface="华文楷体" pitchFamily="2" charset="-122"/>
              </a:rPr>
              <a:t>b 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j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]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sz="2800" b="1" smtClean="0">
                <a:latin typeface="Times New Roman" pitchFamily="18" charset="0"/>
                <a:ea typeface="华文楷体" pitchFamily="2" charset="-122"/>
              </a:rPr>
              <a:t>也</a:t>
            </a:r>
            <a:r>
              <a:rPr lang="zh-CN" altLang="el-GR" sz="2800" b="1" smtClean="0">
                <a:latin typeface="华文楷体" pitchFamily="2" charset="-122"/>
                <a:ea typeface="华文楷体" pitchFamily="2" charset="-122"/>
              </a:rPr>
              <a:t>是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正定矩</a:t>
            </a:r>
            <a:r>
              <a:rPr lang="zh-CN" altLang="el-GR" sz="2800" b="1" smtClean="0">
                <a:latin typeface="华文楷体" pitchFamily="2" charset="-122"/>
                <a:ea typeface="华文楷体" pitchFamily="2" charset="-122"/>
              </a:rPr>
              <a:t>阵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.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 </a:t>
            </a:r>
            <a:endParaRPr lang="en-US" altLang="zh-CN" sz="2800" b="1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sz="2800" b="1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l-GR" sz="2800" b="1" smtClean="0">
                <a:latin typeface="华文楷体" pitchFamily="2" charset="-122"/>
                <a:ea typeface="华文楷体" pitchFamily="2" charset="-122"/>
              </a:rPr>
              <a:t>设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A , B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sz="2800" b="1" smtClean="0">
                <a:latin typeface="华文楷体" pitchFamily="2" charset="-122"/>
                <a:ea typeface="华文楷体" pitchFamily="2" charset="-122"/>
              </a:rPr>
              <a:t>是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n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sz="2800" b="1" smtClean="0">
                <a:latin typeface="华文楷体" pitchFamily="2" charset="-122"/>
                <a:ea typeface="华文楷体" pitchFamily="2" charset="-122"/>
              </a:rPr>
              <a:t>阶方阵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.  </a:t>
            </a:r>
            <a:r>
              <a:rPr lang="zh-CN" altLang="el-GR" sz="2800" b="1" smtClean="0">
                <a:latin typeface="华文楷体" pitchFamily="2" charset="-122"/>
                <a:ea typeface="华文楷体" pitchFamily="2" charset="-122"/>
              </a:rPr>
              <a:t>若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C = AB - BA  </a:t>
            </a:r>
            <a:r>
              <a:rPr lang="zh-CN" altLang="en-US" sz="2800" b="1" smtClean="0">
                <a:latin typeface="Times New Roman" pitchFamily="18" charset="0"/>
                <a:ea typeface="华文楷体" pitchFamily="2" charset="-122"/>
              </a:rPr>
              <a:t>与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可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  交换 </a:t>
            </a:r>
            <a:r>
              <a:rPr lang="en-US" altLang="zh-CN" sz="2800" b="1" smtClean="0">
                <a:latin typeface="Times New Roman" pitchFamily="18" charset="0"/>
                <a:ea typeface="华文楷体" pitchFamily="2" charset="-122"/>
              </a:rPr>
              <a:t>.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CN" altLang="el-GR" sz="2800" b="1" smtClean="0">
                <a:latin typeface="华文楷体" pitchFamily="2" charset="-122"/>
                <a:ea typeface="华文楷体" pitchFamily="2" charset="-122"/>
              </a:rPr>
              <a:t>证明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: 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C</a:t>
            </a:r>
            <a:r>
              <a:rPr lang="en-US" altLang="zh-CN" sz="2800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2800" b="1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为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幂零矩阵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892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5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76103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1.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设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, B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是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n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阶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正定矩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阵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， 则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B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正定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   的充要条件是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B = B A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证：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若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B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正定，由定义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B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必须是对称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   矩阵，于是 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(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B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)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= B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= B A .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反之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若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B = B A ,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我们来证明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B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正定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.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 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由于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正定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,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存在可逆矩阵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C ,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使得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                         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= C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C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525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5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35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35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5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35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35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35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5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935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35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935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5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5935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5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935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935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935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5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35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35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61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76103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考察            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B  =  C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C B ,</a:t>
            </a:r>
            <a:endParaRPr lang="en-US" altLang="zh-CN" b="1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                    C</a:t>
            </a:r>
            <a:r>
              <a:rPr lang="en-US" altLang="zh-CN" sz="3600" b="1" baseline="30000" smtClean="0">
                <a:solidFill>
                  <a:srgbClr val="000000"/>
                </a:solidFill>
                <a:cs typeface="Times New Roman" pitchFamily="18" charset="0"/>
              </a:rPr>
              <a:t>-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A B C</a:t>
            </a:r>
            <a:r>
              <a:rPr lang="en-US" altLang="zh-CN" sz="3600" b="1" baseline="30000" smtClean="0">
                <a:solidFill>
                  <a:srgbClr val="000000"/>
                </a:solidFill>
                <a:cs typeface="Times New Roman" pitchFamily="18" charset="0"/>
              </a:rPr>
              <a:t>-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= C B C</a:t>
            </a:r>
            <a:r>
              <a:rPr lang="en-US" altLang="zh-CN" sz="3600" b="1" baseline="30000" smtClean="0">
                <a:solidFill>
                  <a:srgbClr val="000000"/>
                </a:solidFill>
                <a:cs typeface="Times New Roman" pitchFamily="18" charset="0"/>
              </a:rPr>
              <a:t>-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endParaRPr lang="en-US" altLang="zh-CN" b="1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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A B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与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C B C</a:t>
            </a:r>
            <a:r>
              <a:rPr lang="en-US" altLang="zh-CN" sz="3600" b="1" baseline="30000" smtClean="0">
                <a:solidFill>
                  <a:srgbClr val="000000"/>
                </a:solidFill>
                <a:cs typeface="Times New Roman" pitchFamily="18" charset="0"/>
              </a:rPr>
              <a:t>-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合同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而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C B C</a:t>
            </a:r>
            <a:r>
              <a:rPr lang="en-US" altLang="zh-CN" sz="3600" b="1" baseline="30000" smtClean="0">
                <a:solidFill>
                  <a:srgbClr val="000000"/>
                </a:solidFill>
                <a:cs typeface="Times New Roman" pitchFamily="18" charset="0"/>
              </a:rPr>
              <a:t>-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与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B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相似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.</a:t>
            </a:r>
            <a:endParaRPr lang="en-US" altLang="zh-CN" b="1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对称矩阵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C B C</a:t>
            </a:r>
            <a:r>
              <a:rPr lang="en-US" altLang="zh-CN" sz="3600" b="1" baseline="30000" smtClean="0">
                <a:solidFill>
                  <a:srgbClr val="000000"/>
                </a:solidFill>
                <a:cs typeface="Times New Roman" pitchFamily="18" charset="0"/>
              </a:rPr>
              <a:t>-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特征值与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B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一样皆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&gt; 0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 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于是 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C B C</a:t>
            </a:r>
            <a:r>
              <a:rPr lang="en-US" altLang="zh-CN" sz="3600" b="1" baseline="30000" smtClean="0">
                <a:solidFill>
                  <a:srgbClr val="000000"/>
                </a:solidFill>
                <a:cs typeface="Times New Roman" pitchFamily="18" charset="0"/>
              </a:rPr>
              <a:t>-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正定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 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B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正定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.</a:t>
            </a:r>
            <a:endParaRPr lang="en-US" altLang="zh-CN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反之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若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B = B A ,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我们来证明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B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正定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.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 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由于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正定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,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存在可逆矩阵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C ,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使得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                         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= C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C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97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6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36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36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36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6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36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936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6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5936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6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5936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6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936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936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936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76103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1.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设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, B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是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n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阶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正定矩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阵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， 则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B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正定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   的充要条件是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B = B A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例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: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若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正定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,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则</a:t>
            </a:r>
            <a:endParaRPr lang="zh-CN" altLang="en-US" sz="3600" b="1" baseline="3000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937155" name="Object 3"/>
          <p:cNvGraphicFramePr>
            <a:graphicFrameLocks noChangeAspect="1"/>
          </p:cNvGraphicFramePr>
          <p:nvPr/>
        </p:nvGraphicFramePr>
        <p:xfrm>
          <a:off x="1979613" y="3284538"/>
          <a:ext cx="4640262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73" name="公式" r:id="rId3" imgW="1663560" imgH="393480" progId="Equation.3">
                  <p:embed/>
                </p:oleObj>
              </mc:Choice>
              <mc:Fallback>
                <p:oleObj name="公式" r:id="rId3" imgW="16635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284538"/>
                        <a:ext cx="4640262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370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37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37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93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76103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2.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若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=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[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j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]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 B =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[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b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j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]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是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n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阶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正定矩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阵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  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证明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: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C =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[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j 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b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j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]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也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是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正定矩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阵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.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smtClean="0">
              <a:latin typeface="华文楷体" pitchFamily="2" charset="-122"/>
              <a:ea typeface="华文楷体" pitchFamily="2" charset="-122"/>
            </a:endParaRPr>
          </a:p>
        </p:txBody>
      </p:sp>
      <p:graphicFrame>
        <p:nvGraphicFramePr>
          <p:cNvPr id="5938179" name="Object 3"/>
          <p:cNvGraphicFramePr>
            <a:graphicFrameLocks noChangeAspect="1"/>
          </p:cNvGraphicFramePr>
          <p:nvPr/>
        </p:nvGraphicFramePr>
        <p:xfrm>
          <a:off x="327025" y="2349500"/>
          <a:ext cx="3741738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51" name="公式" r:id="rId3" imgW="1752480" imgH="850680" progId="Equation.3">
                  <p:embed/>
                </p:oleObj>
              </mc:Choice>
              <mc:Fallback>
                <p:oleObj name="公式" r:id="rId3" imgW="175248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25" y="2349500"/>
                        <a:ext cx="3741738" cy="181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8180" name="Object 4"/>
          <p:cNvGraphicFramePr>
            <a:graphicFrameLocks noChangeAspect="1"/>
          </p:cNvGraphicFramePr>
          <p:nvPr/>
        </p:nvGraphicFramePr>
        <p:xfrm>
          <a:off x="1835150" y="4508500"/>
          <a:ext cx="5853113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52" name="公式" r:id="rId5" imgW="2743200" imgH="850680" progId="Equation.3">
                  <p:embed/>
                </p:oleObj>
              </mc:Choice>
              <mc:Fallback>
                <p:oleObj name="公式" r:id="rId5" imgW="274320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508500"/>
                        <a:ext cx="5853113" cy="181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8181" name="Object 5"/>
          <p:cNvGraphicFramePr>
            <a:graphicFrameLocks noChangeAspect="1"/>
          </p:cNvGraphicFramePr>
          <p:nvPr/>
        </p:nvGraphicFramePr>
        <p:xfrm>
          <a:off x="4140200" y="2349500"/>
          <a:ext cx="4446588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53" name="公式" r:id="rId7" imgW="2082600" imgH="850680" progId="Equation.3">
                  <p:embed/>
                </p:oleObj>
              </mc:Choice>
              <mc:Fallback>
                <p:oleObj name="公式" r:id="rId7" imgW="208260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2349500"/>
                        <a:ext cx="4446588" cy="181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208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38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38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938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8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38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38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938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938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38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938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76103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2.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若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=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[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j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]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 B =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[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b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j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]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是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n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阶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正定矩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阵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  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证明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: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C =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[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j 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b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j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]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也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是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正定矩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阵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.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smtClean="0">
              <a:latin typeface="华文楷体" pitchFamily="2" charset="-122"/>
              <a:ea typeface="华文楷体" pitchFamily="2" charset="-122"/>
            </a:endParaRPr>
          </a:p>
        </p:txBody>
      </p:sp>
      <p:graphicFrame>
        <p:nvGraphicFramePr>
          <p:cNvPr id="70658" name="Object 3"/>
          <p:cNvGraphicFramePr>
            <a:graphicFrameLocks noChangeAspect="1"/>
          </p:cNvGraphicFramePr>
          <p:nvPr/>
        </p:nvGraphicFramePr>
        <p:xfrm>
          <a:off x="327025" y="2349500"/>
          <a:ext cx="3741738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75" name="公式" r:id="rId3" imgW="1752480" imgH="850680" progId="Equation.3">
                  <p:embed/>
                </p:oleObj>
              </mc:Choice>
              <mc:Fallback>
                <p:oleObj name="公式" r:id="rId3" imgW="175248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25" y="2349500"/>
                        <a:ext cx="3741738" cy="181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9" name="Object 4"/>
          <p:cNvGraphicFramePr>
            <a:graphicFrameLocks noChangeAspect="1"/>
          </p:cNvGraphicFramePr>
          <p:nvPr/>
        </p:nvGraphicFramePr>
        <p:xfrm>
          <a:off x="4140200" y="2349500"/>
          <a:ext cx="4446588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76" name="公式" r:id="rId5" imgW="2082600" imgH="850680" progId="Equation.3">
                  <p:embed/>
                </p:oleObj>
              </mc:Choice>
              <mc:Fallback>
                <p:oleObj name="公式" r:id="rId5" imgW="208260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2349500"/>
                        <a:ext cx="4446588" cy="181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0" name="Object 5"/>
          <p:cNvGraphicFramePr>
            <a:graphicFrameLocks noChangeAspect="1"/>
          </p:cNvGraphicFramePr>
          <p:nvPr/>
        </p:nvGraphicFramePr>
        <p:xfrm>
          <a:off x="611188" y="4508500"/>
          <a:ext cx="8181975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77" name="公式" r:id="rId7" imgW="3835080" imgH="850680" progId="Equation.3">
                  <p:embed/>
                </p:oleObj>
              </mc:Choice>
              <mc:Fallback>
                <p:oleObj name="公式" r:id="rId7" imgW="383508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508500"/>
                        <a:ext cx="8181975" cy="181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907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76103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2.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若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=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[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j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]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 B =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[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b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j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]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是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n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阶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正定矩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阵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  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证明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: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C =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[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j 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b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j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]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也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是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正定矩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阵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.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smtClean="0">
              <a:latin typeface="华文楷体" pitchFamily="2" charset="-122"/>
              <a:ea typeface="华文楷体" pitchFamily="2" charset="-122"/>
            </a:endParaRPr>
          </a:p>
        </p:txBody>
      </p:sp>
      <p:graphicFrame>
        <p:nvGraphicFramePr>
          <p:cNvPr id="71682" name="Object 3"/>
          <p:cNvGraphicFramePr>
            <a:graphicFrameLocks noChangeAspect="1"/>
          </p:cNvGraphicFramePr>
          <p:nvPr/>
        </p:nvGraphicFramePr>
        <p:xfrm>
          <a:off x="327025" y="2349500"/>
          <a:ext cx="3741738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99" name="公式" r:id="rId3" imgW="1752480" imgH="850680" progId="Equation.3">
                  <p:embed/>
                </p:oleObj>
              </mc:Choice>
              <mc:Fallback>
                <p:oleObj name="公式" r:id="rId3" imgW="175248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25" y="2349500"/>
                        <a:ext cx="3741738" cy="181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3" name="Object 4"/>
          <p:cNvGraphicFramePr>
            <a:graphicFrameLocks noChangeAspect="1"/>
          </p:cNvGraphicFramePr>
          <p:nvPr/>
        </p:nvGraphicFramePr>
        <p:xfrm>
          <a:off x="4140200" y="2349500"/>
          <a:ext cx="4446588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500" name="公式" r:id="rId5" imgW="2082600" imgH="850680" progId="Equation.3">
                  <p:embed/>
                </p:oleObj>
              </mc:Choice>
              <mc:Fallback>
                <p:oleObj name="公式" r:id="rId5" imgW="208260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2349500"/>
                        <a:ext cx="4446588" cy="181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229" name="Object 5"/>
          <p:cNvGraphicFramePr>
            <a:graphicFrameLocks noChangeAspect="1"/>
          </p:cNvGraphicFramePr>
          <p:nvPr/>
        </p:nvGraphicFramePr>
        <p:xfrm>
          <a:off x="2627313" y="4868863"/>
          <a:ext cx="3957637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501" name="公式" r:id="rId7" imgW="1562040" imgH="431640" progId="Equation.3">
                  <p:embed/>
                </p:oleObj>
              </mc:Choice>
              <mc:Fallback>
                <p:oleObj name="公式" r:id="rId7" imgW="15620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868863"/>
                        <a:ext cx="3957637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957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40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40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940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76103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2.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若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A =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[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j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]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 B =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[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b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j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]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是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n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阶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正定矩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阵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  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证明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: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C =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[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j 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b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j </a:t>
            </a:r>
            <a:r>
              <a:rPr lang="en-US" altLang="zh-CN" sz="3600" b="1" smtClean="0">
                <a:latin typeface="Times New Roman" pitchFamily="18" charset="0"/>
                <a:ea typeface="华文楷体" pitchFamily="2" charset="-122"/>
              </a:rPr>
              <a:t>]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也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是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正定矩</a:t>
            </a:r>
            <a:r>
              <a:rPr lang="zh-CN" altLang="el-GR" b="1" smtClean="0">
                <a:latin typeface="华文楷体" pitchFamily="2" charset="-122"/>
                <a:ea typeface="华文楷体" pitchFamily="2" charset="-122"/>
              </a:rPr>
              <a:t>阵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.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smtClean="0">
              <a:latin typeface="华文楷体" pitchFamily="2" charset="-122"/>
              <a:ea typeface="华文楷体" pitchFamily="2" charset="-122"/>
            </a:endParaRPr>
          </a:p>
        </p:txBody>
      </p:sp>
      <p:graphicFrame>
        <p:nvGraphicFramePr>
          <p:cNvPr id="5941251" name="Object 3"/>
          <p:cNvGraphicFramePr>
            <a:graphicFrameLocks noChangeAspect="1"/>
          </p:cNvGraphicFramePr>
          <p:nvPr/>
        </p:nvGraphicFramePr>
        <p:xfrm>
          <a:off x="1979613" y="2349500"/>
          <a:ext cx="4743450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96" name="公式" r:id="rId3" imgW="2222280" imgH="850680" progId="Equation.3">
                  <p:embed/>
                </p:oleObj>
              </mc:Choice>
              <mc:Fallback>
                <p:oleObj name="公式" r:id="rId3" imgW="222228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349500"/>
                        <a:ext cx="4743450" cy="181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1252" name="Object 4"/>
          <p:cNvGraphicFramePr>
            <a:graphicFrameLocks noChangeAspect="1"/>
          </p:cNvGraphicFramePr>
          <p:nvPr/>
        </p:nvGraphicFramePr>
        <p:xfrm>
          <a:off x="1258888" y="4292600"/>
          <a:ext cx="6181725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97" name="公式" r:id="rId5" imgW="2895480" imgH="901440" progId="Equation.3">
                  <p:embed/>
                </p:oleObj>
              </mc:Choice>
              <mc:Fallback>
                <p:oleObj name="公式" r:id="rId5" imgW="2895480" imgH="901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292600"/>
                        <a:ext cx="6181725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000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41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41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94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41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41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94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52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692150"/>
            <a:ext cx="8229600" cy="5616575"/>
          </a:xfrm>
        </p:spPr>
        <p:txBody>
          <a:bodyPr/>
          <a:lstStyle/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这说明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1 ,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 ,  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 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Q-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</a:rPr>
              <a:t>线性无关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.  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由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                                                        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可推出                          线性无关</a:t>
            </a:r>
            <a:r>
              <a:rPr lang="en-US" altLang="zh-CN" b="1" smtClean="0">
                <a:latin typeface="Times New Roman" pitchFamily="18" charset="0"/>
              </a:rPr>
              <a:t>. </a:t>
            </a:r>
          </a:p>
        </p:txBody>
      </p:sp>
      <p:graphicFrame>
        <p:nvGraphicFramePr>
          <p:cNvPr id="137219" name="Object 3"/>
          <p:cNvGraphicFramePr>
            <a:graphicFrameLocks noChangeAspect="1"/>
          </p:cNvGraphicFramePr>
          <p:nvPr/>
        </p:nvGraphicFramePr>
        <p:xfrm>
          <a:off x="971550" y="1844675"/>
          <a:ext cx="65103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25" name="公式" r:id="rId3" imgW="2374900" imgH="241300" progId="Equation.3">
                  <p:embed/>
                </p:oleObj>
              </mc:Choice>
              <mc:Fallback>
                <p:oleObj name="公式" r:id="rId3" imgW="2374900" imgH="241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844675"/>
                        <a:ext cx="6510338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15236" name="Object 4"/>
          <p:cNvGraphicFramePr>
            <a:graphicFrameLocks noChangeAspect="1"/>
          </p:cNvGraphicFramePr>
          <p:nvPr/>
        </p:nvGraphicFramePr>
        <p:xfrm>
          <a:off x="4356100" y="2636838"/>
          <a:ext cx="2817813" cy="249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26" name="公式" r:id="rId5" imgW="1028700" imgH="914400" progId="Equation.3">
                  <p:embed/>
                </p:oleObj>
              </mc:Choice>
              <mc:Fallback>
                <p:oleObj name="公式" r:id="rId5" imgW="1028700" imgH="914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2636838"/>
                        <a:ext cx="2817813" cy="249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15237" name="Object 5"/>
          <p:cNvGraphicFramePr>
            <a:graphicFrameLocks noChangeAspect="1"/>
          </p:cNvGraphicFramePr>
          <p:nvPr/>
        </p:nvGraphicFramePr>
        <p:xfrm>
          <a:off x="1116013" y="3573463"/>
          <a:ext cx="3119437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27" name="公式" r:id="rId7" imgW="1206500" imgH="241300" progId="Equation.3">
                  <p:embed/>
                </p:oleObj>
              </mc:Choice>
              <mc:Fallback>
                <p:oleObj name="公式" r:id="rId7" imgW="12065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573463"/>
                        <a:ext cx="3119437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15238" name="Object 6"/>
          <p:cNvGraphicFramePr>
            <a:graphicFrameLocks noChangeAspect="1"/>
          </p:cNvGraphicFramePr>
          <p:nvPr/>
        </p:nvGraphicFramePr>
        <p:xfrm>
          <a:off x="1979613" y="5229225"/>
          <a:ext cx="239712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28" name="公式" r:id="rId9" imgW="927100" imgH="241300" progId="Equation.3">
                  <p:embed/>
                </p:oleObj>
              </mc:Choice>
              <mc:Fallback>
                <p:oleObj name="公式" r:id="rId9" imgW="927100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229225"/>
                        <a:ext cx="2397125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15242" name="AutoShape 10"/>
          <p:cNvSpPr>
            <a:spLocks/>
          </p:cNvSpPr>
          <p:nvPr/>
        </p:nvSpPr>
        <p:spPr bwMode="auto">
          <a:xfrm rot="10800000">
            <a:off x="7164388" y="2636838"/>
            <a:ext cx="287337" cy="2447925"/>
          </a:xfrm>
          <a:prstGeom prst="leftBrace">
            <a:avLst>
              <a:gd name="adj1" fmla="val 70995"/>
              <a:gd name="adj2" fmla="val 50000"/>
            </a:avLst>
          </a:prstGeom>
          <a:noFill/>
          <a:ln w="53975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215243" name="Rectangle 11"/>
          <p:cNvSpPr>
            <a:spLocks noChangeArrowheads="1"/>
          </p:cNvSpPr>
          <p:nvPr/>
        </p:nvSpPr>
        <p:spPr bwMode="auto">
          <a:xfrm>
            <a:off x="7451725" y="3573463"/>
            <a:ext cx="12255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>
                <a:latin typeface="French Script MT" pitchFamily="66" charset="0"/>
              </a:rPr>
              <a:t>可逆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1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21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15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215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15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15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15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15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52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2152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21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5242" grpId="0" animBg="1"/>
      <p:bldP spid="5215243" grpId="0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0" name="Object 2"/>
          <p:cNvGraphicFramePr>
            <a:graphicFrameLocks noChangeAspect="1"/>
          </p:cNvGraphicFramePr>
          <p:nvPr/>
        </p:nvGraphicFramePr>
        <p:xfrm>
          <a:off x="1258888" y="4292600"/>
          <a:ext cx="6181725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547" name="公式" r:id="rId3" imgW="2895480" imgH="901440" progId="Equation.3">
                  <p:embed/>
                </p:oleObj>
              </mc:Choice>
              <mc:Fallback>
                <p:oleObj name="公式" r:id="rId3" imgW="2895480" imgH="901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292600"/>
                        <a:ext cx="6181725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2275" name="Object 3"/>
          <p:cNvGraphicFramePr>
            <a:graphicFrameLocks noChangeAspect="1"/>
          </p:cNvGraphicFramePr>
          <p:nvPr/>
        </p:nvGraphicFramePr>
        <p:xfrm>
          <a:off x="1403350" y="404813"/>
          <a:ext cx="5275263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548" name="公式" r:id="rId5" imgW="2082600" imgH="279360" progId="Equation.3">
                  <p:embed/>
                </p:oleObj>
              </mc:Choice>
              <mc:Fallback>
                <p:oleObj name="公式" r:id="rId5" imgW="20826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04813"/>
                        <a:ext cx="5275263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4"/>
          <p:cNvGraphicFramePr>
            <a:graphicFrameLocks noChangeAspect="1"/>
          </p:cNvGraphicFramePr>
          <p:nvPr/>
        </p:nvGraphicFramePr>
        <p:xfrm>
          <a:off x="1979613" y="2349500"/>
          <a:ext cx="4743450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549" name="公式" r:id="rId7" imgW="2222280" imgH="850680" progId="Equation.3">
                  <p:embed/>
                </p:oleObj>
              </mc:Choice>
              <mc:Fallback>
                <p:oleObj name="公式" r:id="rId7" imgW="222228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349500"/>
                        <a:ext cx="4743450" cy="181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26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42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42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942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54" name="Object 2"/>
          <p:cNvGraphicFramePr>
            <a:graphicFrameLocks noChangeAspect="1"/>
          </p:cNvGraphicFramePr>
          <p:nvPr/>
        </p:nvGraphicFramePr>
        <p:xfrm>
          <a:off x="1403350" y="404813"/>
          <a:ext cx="5275263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625" name="公式" r:id="rId3" imgW="2082600" imgH="279360" progId="Equation.3">
                  <p:embed/>
                </p:oleObj>
              </mc:Choice>
              <mc:Fallback>
                <p:oleObj name="公式" r:id="rId3" imgW="20826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04813"/>
                        <a:ext cx="5275263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3299" name="Object 3"/>
          <p:cNvGraphicFramePr>
            <a:graphicFrameLocks noChangeAspect="1"/>
          </p:cNvGraphicFramePr>
          <p:nvPr/>
        </p:nvGraphicFramePr>
        <p:xfrm>
          <a:off x="395288" y="1484313"/>
          <a:ext cx="7239000" cy="141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626" name="公式" r:id="rId5" imgW="2857320" imgH="558720" progId="Equation.3">
                  <p:embed/>
                </p:oleObj>
              </mc:Choice>
              <mc:Fallback>
                <p:oleObj name="公式" r:id="rId5" imgW="285732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484313"/>
                        <a:ext cx="7239000" cy="1417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3300" name="Object 4"/>
          <p:cNvGraphicFramePr>
            <a:graphicFrameLocks noChangeAspect="1"/>
          </p:cNvGraphicFramePr>
          <p:nvPr/>
        </p:nvGraphicFramePr>
        <p:xfrm>
          <a:off x="1476375" y="3068638"/>
          <a:ext cx="5437188" cy="141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627" name="公式" r:id="rId7" imgW="2145960" imgH="558720" progId="Equation.3">
                  <p:embed/>
                </p:oleObj>
              </mc:Choice>
              <mc:Fallback>
                <p:oleObj name="公式" r:id="rId7" imgW="214596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068638"/>
                        <a:ext cx="5437188" cy="1417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3301" name="Object 5"/>
          <p:cNvGraphicFramePr>
            <a:graphicFrameLocks noChangeAspect="1"/>
          </p:cNvGraphicFramePr>
          <p:nvPr/>
        </p:nvGraphicFramePr>
        <p:xfrm>
          <a:off x="250825" y="4724400"/>
          <a:ext cx="8483600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628" name="公式" r:id="rId9" imgW="3974760" imgH="850680" progId="Equation.3">
                  <p:embed/>
                </p:oleObj>
              </mc:Choice>
              <mc:Fallback>
                <p:oleObj name="公式" r:id="rId9" imgW="397476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724400"/>
                        <a:ext cx="8483600" cy="181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3302" name="Object 6"/>
          <p:cNvGraphicFramePr>
            <a:graphicFrameLocks noChangeAspect="1"/>
          </p:cNvGraphicFramePr>
          <p:nvPr/>
        </p:nvGraphicFramePr>
        <p:xfrm>
          <a:off x="7885113" y="1916113"/>
          <a:ext cx="7397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629" name="公式" r:id="rId11" imgW="291960" imgH="203040" progId="Equation.3">
                  <p:embed/>
                </p:oleObj>
              </mc:Choice>
              <mc:Fallback>
                <p:oleObj name="公式" r:id="rId11" imgW="2919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1916113"/>
                        <a:ext cx="739775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626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43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43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943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43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43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94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943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43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943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943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943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943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1403350" y="404813"/>
          <a:ext cx="5275263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676" name="公式" r:id="rId3" imgW="2082600" imgH="279360" progId="Equation.3">
                  <p:embed/>
                </p:oleObj>
              </mc:Choice>
              <mc:Fallback>
                <p:oleObj name="公式" r:id="rId3" imgW="20826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04813"/>
                        <a:ext cx="5275263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9" name="Object 3"/>
          <p:cNvGraphicFramePr>
            <a:graphicFrameLocks noChangeAspect="1"/>
          </p:cNvGraphicFramePr>
          <p:nvPr/>
        </p:nvGraphicFramePr>
        <p:xfrm>
          <a:off x="395288" y="1484313"/>
          <a:ext cx="7239000" cy="141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677" name="公式" r:id="rId5" imgW="2857320" imgH="558720" progId="Equation.3">
                  <p:embed/>
                </p:oleObj>
              </mc:Choice>
              <mc:Fallback>
                <p:oleObj name="公式" r:id="rId5" imgW="285732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484313"/>
                        <a:ext cx="7239000" cy="1417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7885113" y="1916113"/>
          <a:ext cx="7397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678" name="公式" r:id="rId7" imgW="291960" imgH="203040" progId="Equation.3">
                  <p:embed/>
                </p:oleObj>
              </mc:Choice>
              <mc:Fallback>
                <p:oleObj name="公式" r:id="rId7" imgW="2919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1916113"/>
                        <a:ext cx="739775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4325" name="Object 5"/>
          <p:cNvGraphicFramePr>
            <a:graphicFrameLocks noChangeAspect="1"/>
          </p:cNvGraphicFramePr>
          <p:nvPr/>
        </p:nvGraphicFramePr>
        <p:xfrm>
          <a:off x="1187450" y="3789363"/>
          <a:ext cx="7213600" cy="181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679" name="公式" r:id="rId9" imgW="3377880" imgH="850680" progId="Equation.3">
                  <p:embed/>
                </p:oleObj>
              </mc:Choice>
              <mc:Fallback>
                <p:oleObj name="公式" r:id="rId9" imgW="337788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789363"/>
                        <a:ext cx="7213600" cy="181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4326" name="Object 6"/>
          <p:cNvGraphicFramePr>
            <a:graphicFrameLocks noChangeAspect="1"/>
          </p:cNvGraphicFramePr>
          <p:nvPr/>
        </p:nvGraphicFramePr>
        <p:xfrm>
          <a:off x="2068513" y="5734050"/>
          <a:ext cx="48895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680" name="公式" r:id="rId11" imgW="2209680" imgH="253800" progId="Equation.3">
                  <p:embed/>
                </p:oleObj>
              </mc:Choice>
              <mc:Fallback>
                <p:oleObj name="公式" r:id="rId11" imgW="22096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513" y="5734050"/>
                        <a:ext cx="488950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3" name="Object 7"/>
          <p:cNvGraphicFramePr>
            <a:graphicFrameLocks noChangeAspect="1"/>
          </p:cNvGraphicFramePr>
          <p:nvPr/>
        </p:nvGraphicFramePr>
        <p:xfrm>
          <a:off x="395288" y="3357563"/>
          <a:ext cx="2719387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681" name="公式" r:id="rId13" imgW="1104840" imgH="253800" progId="Equation.3">
                  <p:embed/>
                </p:oleObj>
              </mc:Choice>
              <mc:Fallback>
                <p:oleObj name="公式" r:id="rId13" imgW="11048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357563"/>
                        <a:ext cx="2719387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493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44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44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944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44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44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944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00213"/>
            <a:ext cx="8229600" cy="46085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引理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设 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, </a:t>
            </a:r>
            <a:r>
              <a:rPr lang="en-US" altLang="zh-CN" b="1" i="1" smtClean="0">
                <a:latin typeface="Times New Roman" pitchFamily="18" charset="0"/>
              </a:rPr>
              <a:t>g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latin typeface="Times New Roman" pitchFamily="18" charset="0"/>
              </a:rPr>
              <a:t>K[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], 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| </a:t>
            </a:r>
            <a:r>
              <a:rPr lang="en-US" altLang="zh-CN" b="1" i="1" smtClean="0">
                <a:latin typeface="Times New Roman" pitchFamily="18" charset="0"/>
              </a:rPr>
              <a:t>g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).</a:t>
            </a: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设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/>
              <a:t>A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K - </a:t>
            </a:r>
            <a:r>
              <a:rPr lang="zh-CN" altLang="en-US" b="1" smtClean="0">
                <a:latin typeface="Times New Roman" pitchFamily="18" charset="0"/>
              </a:rPr>
              <a:t>线性空间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上的线性变换</a:t>
            </a:r>
            <a:r>
              <a:rPr lang="en-US" altLang="zh-CN" b="1" smtClean="0"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则有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1)             Ker </a:t>
            </a:r>
            <a:r>
              <a:rPr lang="en-US" altLang="zh-CN" b="1" i="1" smtClean="0">
                <a:latin typeface="Times New Roman" pitchFamily="18" charset="0"/>
              </a:rPr>
              <a:t>f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)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</a:t>
            </a:r>
            <a:r>
              <a:rPr lang="en-US" altLang="zh-CN" b="1" smtClean="0">
                <a:latin typeface="Times New Roman" pitchFamily="18" charset="0"/>
              </a:rPr>
              <a:t>  Ker </a:t>
            </a:r>
            <a:r>
              <a:rPr lang="en-US" altLang="zh-CN" b="1" i="1" smtClean="0">
                <a:latin typeface="Times New Roman" pitchFamily="18" charset="0"/>
              </a:rPr>
              <a:t>g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)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2)              Im </a:t>
            </a:r>
            <a:r>
              <a:rPr lang="en-US" altLang="zh-CN" b="1" i="1" smtClean="0">
                <a:latin typeface="Times New Roman" pitchFamily="18" charset="0"/>
              </a:rPr>
              <a:t>f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)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</a:t>
            </a:r>
            <a:r>
              <a:rPr lang="en-US" altLang="zh-CN" b="1" smtClean="0">
                <a:latin typeface="Times New Roman" pitchFamily="18" charset="0"/>
              </a:rPr>
              <a:t>  Im </a:t>
            </a:r>
            <a:r>
              <a:rPr lang="en-US" altLang="zh-CN" b="1" i="1" smtClean="0">
                <a:latin typeface="Times New Roman" pitchFamily="18" charset="0"/>
              </a:rPr>
              <a:t>g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)</a:t>
            </a:r>
          </a:p>
        </p:txBody>
      </p:sp>
      <p:pic>
        <p:nvPicPr>
          <p:cNvPr id="315395" name="Picture 7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396" name="Rectangle 9"/>
          <p:cNvSpPr>
            <a:spLocks noChangeArrowheads="1"/>
          </p:cNvSpPr>
          <p:nvPr/>
        </p:nvSpPr>
        <p:spPr bwMode="auto">
          <a:xfrm>
            <a:off x="2051050" y="214313"/>
            <a:ext cx="540067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buFontTx/>
              <a:buNone/>
            </a:pPr>
            <a:r>
              <a:rPr kumimoji="0" lang="zh-CN" altLang="en-US" sz="4000">
                <a:solidFill>
                  <a:srgbClr val="FFFFFF"/>
                </a:solidFill>
                <a:latin typeface="Times New Roman" pitchFamily="18" charset="0"/>
              </a:rPr>
              <a:t>从多项式到子空间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011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76250"/>
            <a:ext cx="8229600" cy="597693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证</a:t>
            </a:r>
            <a:r>
              <a:rPr lang="en-US" altLang="zh-CN" sz="2800" b="1" smtClean="0">
                <a:latin typeface="Times New Roman" pitchFamily="18" charset="0"/>
              </a:rPr>
              <a:t>:  </a:t>
            </a:r>
            <a:r>
              <a:rPr lang="zh-CN" altLang="en-US" sz="2800" b="1" smtClean="0">
                <a:latin typeface="Times New Roman" pitchFamily="18" charset="0"/>
              </a:rPr>
              <a:t>设  </a:t>
            </a:r>
            <a:r>
              <a:rPr lang="en-US" altLang="zh-CN" sz="2800" b="1" i="1" smtClean="0">
                <a:latin typeface="Times New Roman" pitchFamily="18" charset="0"/>
              </a:rPr>
              <a:t>g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i="1" smtClean="0">
                <a:latin typeface="Times New Roman" pitchFamily="18" charset="0"/>
              </a:rPr>
              <a:t>x</a:t>
            </a:r>
            <a:r>
              <a:rPr lang="en-US" altLang="zh-CN" sz="2800" b="1" smtClean="0">
                <a:latin typeface="Times New Roman" pitchFamily="18" charset="0"/>
              </a:rPr>
              <a:t> ) =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i="1" smtClean="0">
                <a:latin typeface="Times New Roman" pitchFamily="18" charset="0"/>
              </a:rPr>
              <a:t>x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i="1" smtClean="0">
                <a:latin typeface="Times New Roman" pitchFamily="18" charset="0"/>
              </a:rPr>
              <a:t>x</a:t>
            </a:r>
            <a:r>
              <a:rPr lang="en-US" altLang="zh-CN" sz="2800" b="1" smtClean="0">
                <a:latin typeface="Times New Roman" pitchFamily="18" charset="0"/>
              </a:rPr>
              <a:t> ) ,  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i="1" smtClean="0">
                <a:latin typeface="Times New Roman" pitchFamily="18" charset="0"/>
              </a:rPr>
              <a:t>x</a:t>
            </a:r>
            <a:r>
              <a:rPr lang="en-US" altLang="zh-CN" sz="2800" b="1" smtClean="0">
                <a:latin typeface="Times New Roman" pitchFamily="18" charset="0"/>
              </a:rPr>
              <a:t> )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sz="2800" b="1" smtClean="0">
                <a:latin typeface="Times New Roman" pitchFamily="18" charset="0"/>
              </a:rPr>
              <a:t>K[ x ] . </a:t>
            </a:r>
            <a:endParaRPr lang="zh-CN" altLang="en-US" sz="2800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则有         </a:t>
            </a:r>
            <a:r>
              <a:rPr lang="en-US" altLang="zh-CN" sz="2800" b="1" i="1" smtClean="0">
                <a:latin typeface="Times New Roman" pitchFamily="18" charset="0"/>
              </a:rPr>
              <a:t>g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 = 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. </a:t>
            </a:r>
            <a:endParaRPr lang="en-US" altLang="zh-CN" sz="2800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1)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对任意   </a:t>
            </a:r>
            <a:r>
              <a:rPr lang="en-US" altLang="zh-CN" sz="2800" b="1" smtClean="0">
                <a:latin typeface="Times New Roman" pitchFamily="18" charset="0"/>
              </a:rPr>
              <a:t>Ker </a:t>
            </a:r>
            <a:r>
              <a:rPr lang="en-US" altLang="zh-CN" sz="2800" b="1" i="1" smtClean="0">
                <a:latin typeface="Times New Roman" pitchFamily="18" charset="0"/>
              </a:rPr>
              <a:t>f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,  </a:t>
            </a:r>
            <a:r>
              <a:rPr lang="zh-CN" altLang="en-US" sz="2800" b="1" smtClean="0">
                <a:latin typeface="Times New Roman" pitchFamily="18" charset="0"/>
              </a:rPr>
              <a:t>有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solidFill>
                  <a:srgbClr val="1015D2"/>
                </a:solidFill>
                <a:latin typeface="Times New Roman" pitchFamily="18" charset="0"/>
                <a:sym typeface="Symbol" pitchFamily="18" charset="2"/>
              </a:rPr>
              <a:t>               </a:t>
            </a:r>
            <a:r>
              <a:rPr lang="en-US" altLang="zh-CN" sz="2800" b="1" i="1" smtClean="0">
                <a:latin typeface="Times New Roman" pitchFamily="18" charset="0"/>
              </a:rPr>
              <a:t>g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2800" b="1" smtClean="0">
                <a:latin typeface="Times New Roman" pitchFamily="18" charset="0"/>
              </a:rPr>
              <a:t>  = 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2800" b="1" smtClean="0">
                <a:latin typeface="Times New Roman" pitchFamily="18" charset="0"/>
              </a:rPr>
              <a:t> = 0 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  </a:t>
            </a:r>
            <a:r>
              <a:rPr lang="zh-CN" altLang="en-US" sz="2800" b="1" smtClean="0">
                <a:latin typeface="Times New Roman" pitchFamily="18" charset="0"/>
              </a:rPr>
              <a:t>故          </a:t>
            </a:r>
            <a:r>
              <a:rPr lang="en-US" altLang="zh-CN" sz="2800" b="1" smtClean="0">
                <a:latin typeface="Times New Roman" pitchFamily="18" charset="0"/>
              </a:rPr>
              <a:t>Ker </a:t>
            </a:r>
            <a:r>
              <a:rPr lang="en-US" altLang="zh-CN" sz="2800" b="1" i="1" smtClean="0">
                <a:latin typeface="Times New Roman" pitchFamily="18" charset="0"/>
              </a:rPr>
              <a:t>f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</a:t>
            </a:r>
            <a:r>
              <a:rPr lang="en-US" altLang="zh-CN" sz="2800" b="1" smtClean="0">
                <a:latin typeface="Times New Roman" pitchFamily="18" charset="0"/>
              </a:rPr>
              <a:t>  Ker </a:t>
            </a:r>
            <a:r>
              <a:rPr lang="en-US" altLang="zh-CN" sz="2800" b="1" i="1" smtClean="0">
                <a:latin typeface="Times New Roman" pitchFamily="18" charset="0"/>
              </a:rPr>
              <a:t>g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2)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若   </a:t>
            </a:r>
            <a:r>
              <a:rPr lang="en-US" altLang="zh-CN" sz="2800" b="1" smtClean="0">
                <a:latin typeface="Times New Roman" pitchFamily="18" charset="0"/>
              </a:rPr>
              <a:t>Im </a:t>
            </a:r>
            <a:r>
              <a:rPr lang="en-US" altLang="zh-CN" sz="2800" b="1" i="1" smtClean="0">
                <a:latin typeface="Times New Roman" pitchFamily="18" charset="0"/>
              </a:rPr>
              <a:t>g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), </a:t>
            </a:r>
            <a:r>
              <a:rPr lang="zh-CN" altLang="en-US" sz="2800" b="1" smtClean="0">
                <a:latin typeface="Times New Roman" pitchFamily="18" charset="0"/>
              </a:rPr>
              <a:t>即有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 V, 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使得 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sz="2800" b="1" i="1" smtClean="0">
                <a:latin typeface="Times New Roman" pitchFamily="18" charset="0"/>
              </a:rPr>
              <a:t>g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 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     则        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= 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    </a:t>
            </a:r>
            <a:r>
              <a:rPr lang="en-US" altLang="zh-CN" sz="2800" b="1" smtClean="0">
                <a:latin typeface="Times New Roman" pitchFamily="18" charset="0"/>
              </a:rPr>
              <a:t>Im </a:t>
            </a:r>
            <a:r>
              <a:rPr lang="en-US" altLang="zh-CN" sz="2800" b="1" i="1" smtClean="0">
                <a:latin typeface="Times New Roman" pitchFamily="18" charset="0"/>
              </a:rPr>
              <a:t>f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 故             </a:t>
            </a:r>
            <a:r>
              <a:rPr lang="en-US" altLang="zh-CN" sz="2800" b="1" smtClean="0">
                <a:latin typeface="Times New Roman" pitchFamily="18" charset="0"/>
              </a:rPr>
              <a:t>Im </a:t>
            </a:r>
            <a:r>
              <a:rPr lang="en-US" altLang="zh-CN" sz="2800" b="1" i="1" smtClean="0">
                <a:latin typeface="Times New Roman" pitchFamily="18" charset="0"/>
              </a:rPr>
              <a:t>g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</a:t>
            </a:r>
            <a:r>
              <a:rPr lang="en-US" altLang="zh-CN" sz="2800" b="1" smtClean="0">
                <a:latin typeface="Times New Roman" pitchFamily="18" charset="0"/>
              </a:rPr>
              <a:t>  Im </a:t>
            </a:r>
            <a:r>
              <a:rPr lang="en-US" altLang="zh-CN" sz="2800" b="1" i="1" smtClean="0">
                <a:latin typeface="Times New Roman" pitchFamily="18" charset="0"/>
              </a:rPr>
              <a:t>f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.</a:t>
            </a:r>
            <a:endParaRPr lang="zh-CN" altLang="en-US" sz="2800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0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90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0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490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0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490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0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490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0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490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0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490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908050"/>
            <a:ext cx="8229600" cy="54006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定理 </a:t>
            </a:r>
            <a:r>
              <a:rPr lang="en-US" altLang="zh-CN" sz="2800" b="1" smtClean="0">
                <a:latin typeface="Times New Roman" pitchFamily="18" charset="0"/>
              </a:rPr>
              <a:t>:  </a:t>
            </a:r>
            <a:r>
              <a:rPr lang="zh-CN" altLang="en-US" sz="2800" b="1" smtClean="0">
                <a:latin typeface="Times New Roman" pitchFamily="18" charset="0"/>
              </a:rPr>
              <a:t>设 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</a:rPr>
              <a:t>( x ) , 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</a:rPr>
              <a:t>( x )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sz="2800" b="1" smtClean="0">
                <a:latin typeface="Times New Roman" pitchFamily="18" charset="0"/>
              </a:rPr>
              <a:t> K[ x ] ,  </a:t>
            </a:r>
            <a:r>
              <a:rPr lang="zh-CN" altLang="en-US" sz="2800" b="1" smtClean="0">
                <a:latin typeface="Times New Roman" pitchFamily="18" charset="0"/>
              </a:rPr>
              <a:t>且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i="1" smtClean="0">
                <a:latin typeface="Times New Roman" pitchFamily="18" charset="0"/>
              </a:rPr>
              <a:t>                h</a:t>
            </a:r>
            <a:r>
              <a:rPr lang="en-US" altLang="zh-CN" sz="2800" b="1" smtClean="0">
                <a:latin typeface="Times New Roman" pitchFamily="18" charset="0"/>
              </a:rPr>
              <a:t>( x )  =  ( 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</a:rPr>
              <a:t>( x ) , 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</a:rPr>
              <a:t>( x ) ) 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i="1" smtClean="0">
                <a:latin typeface="Times New Roman" pitchFamily="18" charset="0"/>
              </a:rPr>
              <a:t>                g</a:t>
            </a:r>
            <a:r>
              <a:rPr lang="en-US" altLang="zh-CN" sz="2800" b="1" smtClean="0">
                <a:latin typeface="Times New Roman" pitchFamily="18" charset="0"/>
              </a:rPr>
              <a:t>( x )  =  [ 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</a:rPr>
              <a:t>( x ) ,  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</a:rPr>
              <a:t>( x ) ] .</a:t>
            </a:r>
            <a:endParaRPr lang="zh-CN" altLang="en-US" sz="2800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设 </a:t>
            </a:r>
            <a:r>
              <a:rPr lang="en-US" altLang="zh-CN" sz="2800" b="1" smtClean="0">
                <a:latin typeface="Times New Roman" pitchFamily="18" charset="0"/>
              </a:rPr>
              <a:t>V </a:t>
            </a:r>
            <a:r>
              <a:rPr lang="zh-CN" altLang="en-US" sz="2800" b="1" smtClean="0">
                <a:latin typeface="Times New Roman" pitchFamily="18" charset="0"/>
              </a:rPr>
              <a:t>是 </a:t>
            </a:r>
            <a:r>
              <a:rPr lang="en-US" altLang="zh-CN" sz="2800" b="1" smtClean="0">
                <a:latin typeface="Times New Roman" pitchFamily="18" charset="0"/>
              </a:rPr>
              <a:t>K-</a:t>
            </a:r>
            <a:r>
              <a:rPr lang="zh-CN" altLang="en-US" sz="2800" b="1" smtClean="0">
                <a:latin typeface="Times New Roman" pitchFamily="18" charset="0"/>
              </a:rPr>
              <a:t>线性空间</a:t>
            </a:r>
            <a:r>
              <a:rPr lang="en-US" altLang="zh-CN" sz="2800" b="1" smtClean="0">
                <a:latin typeface="Times New Roman" pitchFamily="18" charset="0"/>
              </a:rPr>
              <a:t>,  </a:t>
            </a:r>
            <a:r>
              <a:rPr lang="en-US" altLang="zh-CN" sz="2800" b="1" smtClean="0"/>
              <a:t>A </a:t>
            </a:r>
            <a:r>
              <a:rPr lang="zh-CN" altLang="en-US" sz="2800" b="1" smtClean="0">
                <a:latin typeface="Times New Roman" pitchFamily="18" charset="0"/>
              </a:rPr>
              <a:t>是 </a:t>
            </a:r>
            <a:r>
              <a:rPr lang="en-US" altLang="zh-CN" sz="2800" b="1" smtClean="0">
                <a:latin typeface="Times New Roman" pitchFamily="18" charset="0"/>
              </a:rPr>
              <a:t>V </a:t>
            </a:r>
            <a:r>
              <a:rPr lang="zh-CN" altLang="en-US" sz="2800" b="1" smtClean="0">
                <a:latin typeface="Times New Roman" pitchFamily="18" charset="0"/>
              </a:rPr>
              <a:t>上的线性变换</a:t>
            </a:r>
            <a:r>
              <a:rPr lang="en-US" altLang="zh-CN" sz="2800" b="1" smtClean="0">
                <a:latin typeface="Times New Roman" pitchFamily="18" charset="0"/>
              </a:rPr>
              <a:t>.  </a:t>
            </a:r>
            <a:r>
              <a:rPr lang="zh-CN" altLang="en-US" sz="2800" b="1" smtClean="0">
                <a:latin typeface="Times New Roman" pitchFamily="18" charset="0"/>
              </a:rPr>
              <a:t>则有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</a:t>
            </a:r>
            <a:r>
              <a:rPr lang="en-US" altLang="zh-CN" sz="2800" b="1" smtClean="0">
                <a:latin typeface="Times New Roman" pitchFamily="18" charset="0"/>
              </a:rPr>
              <a:t>1)    Ker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 =  Ker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sz="2800" b="1" smtClean="0">
                <a:latin typeface="Times New Roman" pitchFamily="18" charset="0"/>
              </a:rPr>
              <a:t> Ker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2)    Ker </a:t>
            </a:r>
            <a:r>
              <a:rPr lang="en-US" altLang="zh-CN" sz="2800" b="1" i="1" smtClean="0">
                <a:latin typeface="Times New Roman" pitchFamily="18" charset="0"/>
              </a:rPr>
              <a:t>g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 =  Ker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sz="2800" b="1" smtClean="0">
                <a:latin typeface="Times New Roman" pitchFamily="18" charset="0"/>
              </a:rPr>
              <a:t> Ker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011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333375"/>
            <a:ext cx="8229600" cy="61198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证</a:t>
            </a:r>
            <a:r>
              <a:rPr lang="en-US" altLang="zh-CN" sz="2800" b="1" smtClean="0">
                <a:latin typeface="Times New Roman" pitchFamily="18" charset="0"/>
              </a:rPr>
              <a:t>:  </a:t>
            </a:r>
            <a:r>
              <a:rPr lang="zh-CN" altLang="en-US" sz="2800" b="1" smtClean="0">
                <a:latin typeface="Times New Roman" pitchFamily="18" charset="0"/>
              </a:rPr>
              <a:t>由辗转相除法</a:t>
            </a:r>
            <a:r>
              <a:rPr lang="en-US" altLang="zh-CN" sz="2800" b="1" smtClean="0">
                <a:latin typeface="Times New Roman" pitchFamily="18" charset="0"/>
              </a:rPr>
              <a:t>,  </a:t>
            </a:r>
            <a:r>
              <a:rPr lang="zh-CN" altLang="en-US" sz="2800" b="1" smtClean="0">
                <a:latin typeface="Times New Roman" pitchFamily="18" charset="0"/>
              </a:rPr>
              <a:t>可找到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800" b="1" i="1" smtClean="0">
                <a:latin typeface="Times New Roman" pitchFamily="18" charset="0"/>
                <a:sym typeface="Symbol" pitchFamily="18" charset="2"/>
              </a:rPr>
              <a:t>u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, </a:t>
            </a:r>
            <a:r>
              <a:rPr lang="en-US" altLang="zh-CN" sz="2800" b="1" i="1" smtClean="0">
                <a:latin typeface="Times New Roman" pitchFamily="18" charset="0"/>
                <a:sym typeface="Symbol" pitchFamily="18" charset="2"/>
              </a:rPr>
              <a:t>v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 </a:t>
            </a:r>
            <a:r>
              <a:rPr lang="en-US" altLang="zh-CN" sz="2800" b="1" smtClean="0">
                <a:latin typeface="Times New Roman" pitchFamily="18" charset="0"/>
              </a:rPr>
              <a:t>K[ x ] , </a:t>
            </a:r>
            <a:r>
              <a:rPr lang="zh-CN" altLang="en-US" sz="2800" b="1" smtClean="0">
                <a:latin typeface="Times New Roman" pitchFamily="18" charset="0"/>
              </a:rPr>
              <a:t>使得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         </a:t>
            </a:r>
            <a:r>
              <a:rPr lang="en-US" altLang="zh-CN" sz="2800" b="1" i="1" smtClean="0">
                <a:latin typeface="Times New Roman" pitchFamily="18" charset="0"/>
                <a:sym typeface="Symbol" pitchFamily="18" charset="2"/>
              </a:rPr>
              <a:t>u </a:t>
            </a:r>
            <a:r>
              <a:rPr lang="en-US" altLang="zh-CN" sz="2800" b="1" smtClean="0">
                <a:latin typeface="Times New Roman" pitchFamily="18" charset="0"/>
              </a:rPr>
              <a:t>( x )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</a:rPr>
              <a:t>( x )</a:t>
            </a:r>
            <a:r>
              <a:rPr lang="en-US" altLang="zh-CN" sz="2800" b="1" baseline="-30000" smtClean="0">
                <a:latin typeface="Times New Roman" pitchFamily="18" charset="0"/>
              </a:rPr>
              <a:t>  </a:t>
            </a:r>
            <a:r>
              <a:rPr lang="en-US" altLang="zh-CN" sz="2800" b="1" smtClean="0">
                <a:latin typeface="Times New Roman" pitchFamily="18" charset="0"/>
              </a:rPr>
              <a:t>+  </a:t>
            </a:r>
            <a:r>
              <a:rPr lang="en-US" altLang="zh-CN" sz="2800" b="1" i="1" smtClean="0">
                <a:latin typeface="Times New Roman" pitchFamily="18" charset="0"/>
                <a:sym typeface="Symbol" pitchFamily="18" charset="2"/>
              </a:rPr>
              <a:t>v </a:t>
            </a:r>
            <a:r>
              <a:rPr lang="en-US" altLang="zh-CN" sz="2800" b="1" smtClean="0">
                <a:latin typeface="Times New Roman" pitchFamily="18" charset="0"/>
              </a:rPr>
              <a:t>( x )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</a:rPr>
              <a:t>( x ) =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smtClean="0">
                <a:latin typeface="Times New Roman" pitchFamily="18" charset="0"/>
              </a:rPr>
              <a:t>( x ) 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</a:t>
            </a:r>
            <a:r>
              <a:rPr lang="zh-CN" altLang="en-US" sz="2800" b="1" smtClean="0">
                <a:latin typeface="Times New Roman" pitchFamily="18" charset="0"/>
              </a:rPr>
              <a:t>于是     </a:t>
            </a:r>
            <a:r>
              <a:rPr lang="en-US" altLang="zh-CN" sz="2800" b="1" i="1" smtClean="0">
                <a:latin typeface="Times New Roman" pitchFamily="18" charset="0"/>
                <a:sym typeface="Symbol" pitchFamily="18" charset="2"/>
              </a:rPr>
              <a:t>u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</a:t>
            </a:r>
            <a:r>
              <a:rPr lang="en-US" altLang="zh-CN" sz="2800" b="1" baseline="-30000" smtClean="0"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sz="2800" b="1" i="1" smtClean="0">
                <a:latin typeface="Times New Roman" pitchFamily="18" charset="0"/>
                <a:sym typeface="Symbol" pitchFamily="18" charset="2"/>
              </a:rPr>
              <a:t>v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</a:t>
            </a:r>
            <a:r>
              <a:rPr lang="en-US" altLang="zh-CN" sz="2800" b="1" baseline="-30000" smtClean="0">
                <a:latin typeface="Times New Roman" pitchFamily="18" charset="0"/>
              </a:rPr>
              <a:t>  </a:t>
            </a:r>
            <a:r>
              <a:rPr lang="en-US" altLang="zh-CN" sz="2800" b="1" smtClean="0">
                <a:latin typeface="Times New Roman" pitchFamily="18" charset="0"/>
              </a:rPr>
              <a:t>=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. </a:t>
            </a:r>
            <a:endParaRPr lang="en-US" altLang="zh-CN" sz="2800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1) 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对任意    </a:t>
            </a:r>
            <a:r>
              <a:rPr lang="en-US" altLang="zh-CN" sz="2800" b="1" smtClean="0">
                <a:latin typeface="Times New Roman" pitchFamily="18" charset="0"/>
              </a:rPr>
              <a:t>Ker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sz="2800" b="1" smtClean="0">
                <a:latin typeface="Times New Roman" pitchFamily="18" charset="0"/>
              </a:rPr>
              <a:t> Ker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,   </a:t>
            </a:r>
            <a:endParaRPr lang="zh-CN" altLang="en-US" sz="2800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zh-CN" altLang="en-US" sz="2800" b="1" smtClean="0"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=  </a:t>
            </a:r>
            <a:r>
              <a:rPr lang="en-US" altLang="zh-CN" sz="2800" b="1" i="1" smtClean="0">
                <a:latin typeface="Times New Roman" pitchFamily="18" charset="0"/>
                <a:sym typeface="Symbol" pitchFamily="18" charset="2"/>
              </a:rPr>
              <a:t>u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  +  </a:t>
            </a:r>
            <a:r>
              <a:rPr lang="en-US" altLang="zh-CN" sz="2800" b="1" i="1" smtClean="0">
                <a:latin typeface="Times New Roman" pitchFamily="18" charset="0"/>
                <a:sym typeface="Symbol" pitchFamily="18" charset="2"/>
              </a:rPr>
              <a:t>v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</a:t>
            </a:r>
            <a:r>
              <a:rPr lang="en-US" altLang="zh-CN" sz="2800" b="1" baseline="-30000" smtClean="0"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2800" b="1" smtClean="0">
                <a:latin typeface="Times New Roman" pitchFamily="18" charset="0"/>
              </a:rPr>
              <a:t> =  0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</a:t>
            </a:r>
            <a:r>
              <a:rPr lang="zh-CN" altLang="en-US" sz="2800" b="1" smtClean="0">
                <a:latin typeface="Times New Roman" pitchFamily="18" charset="0"/>
              </a:rPr>
              <a:t>故</a:t>
            </a:r>
            <a:r>
              <a:rPr lang="en-US" altLang="zh-CN" sz="2800" b="1" smtClean="0">
                <a:latin typeface="Times New Roman" pitchFamily="18" charset="0"/>
              </a:rPr>
              <a:t>     Ker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sz="2800" b="1" smtClean="0">
                <a:latin typeface="Times New Roman" pitchFamily="18" charset="0"/>
              </a:rPr>
              <a:t> Ker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</a:t>
            </a:r>
            <a:r>
              <a:rPr lang="en-US" altLang="zh-CN" sz="2800" b="1" smtClean="0">
                <a:latin typeface="Times New Roman" pitchFamily="18" charset="0"/>
              </a:rPr>
              <a:t>  Ker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.</a:t>
            </a:r>
            <a:endParaRPr lang="en-US" altLang="zh-CN" sz="2800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再由引理 </a:t>
            </a:r>
            <a:r>
              <a:rPr lang="en-US" altLang="zh-CN" sz="2800" b="1" smtClean="0">
                <a:latin typeface="Times New Roman" pitchFamily="18" charset="0"/>
              </a:rPr>
              <a:t>,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sz="2800" b="1" smtClean="0">
                <a:latin typeface="Times New Roman" pitchFamily="18" charset="0"/>
              </a:rPr>
              <a:t>Ker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</a:t>
            </a:r>
            <a:r>
              <a:rPr lang="en-US" altLang="zh-CN" sz="2800" b="1" smtClean="0">
                <a:latin typeface="Times New Roman" pitchFamily="18" charset="0"/>
              </a:rPr>
              <a:t> Ker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latin typeface="Times New Roman" pitchFamily="18" charset="0"/>
              </a:rPr>
              <a:t>i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,  </a:t>
            </a:r>
            <a:r>
              <a:rPr lang="zh-CN" altLang="en-US" sz="2800" b="1" smtClean="0">
                <a:latin typeface="Times New Roman" pitchFamily="18" charset="0"/>
              </a:rPr>
              <a:t>于是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        Ker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sz="2800" b="1" smtClean="0">
                <a:latin typeface="Times New Roman" pitchFamily="18" charset="0"/>
              </a:rPr>
              <a:t> Ker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= Ker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endParaRPr lang="zh-CN" altLang="en-US" sz="2800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0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90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0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490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0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90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90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490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0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90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90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90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011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333375"/>
            <a:ext cx="8229600" cy="61198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2) </a:t>
            </a:r>
            <a:r>
              <a:rPr lang="zh-CN" altLang="en-US" sz="2800" b="1" smtClean="0">
                <a:latin typeface="Times New Roman" pitchFamily="18" charset="0"/>
              </a:rPr>
              <a:t>设</a:t>
            </a:r>
            <a:r>
              <a:rPr lang="en-US" altLang="zh-CN" sz="2800" b="1" smtClean="0">
                <a:latin typeface="Times New Roman" pitchFamily="18" charset="0"/>
              </a:rPr>
              <a:t>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baseline="-30000" smtClean="0"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</a:rPr>
              <a:t>( x )</a:t>
            </a:r>
            <a:r>
              <a:rPr lang="en-US" altLang="zh-CN" sz="2800" b="1" baseline="-30000" smtClean="0"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=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</a:rPr>
              <a:t>( x )</a:t>
            </a:r>
            <a:r>
              <a:rPr lang="en-US" altLang="zh-CN" sz="2800" b="1" baseline="-30000" smtClean="0"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/</a:t>
            </a:r>
            <a:r>
              <a:rPr lang="en-US" altLang="zh-CN" sz="2800" b="1" baseline="-30000" smtClean="0">
                <a:latin typeface="Times New Roman" pitchFamily="18" charset="0"/>
              </a:rPr>
              <a:t>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smtClean="0">
                <a:latin typeface="Times New Roman" pitchFamily="18" charset="0"/>
              </a:rPr>
              <a:t>( x ) , 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baseline="-30000" smtClean="0"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</a:rPr>
              <a:t>( x )</a:t>
            </a:r>
            <a:r>
              <a:rPr lang="en-US" altLang="zh-CN" sz="2800" b="1" baseline="-30000" smtClean="0"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=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</a:rPr>
              <a:t>( x )</a:t>
            </a:r>
            <a:r>
              <a:rPr lang="en-US" altLang="zh-CN" sz="2800" b="1" baseline="-30000" smtClean="0"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/</a:t>
            </a:r>
            <a:r>
              <a:rPr lang="en-US" altLang="zh-CN" sz="2800" b="1" baseline="-30000" smtClean="0">
                <a:latin typeface="Times New Roman" pitchFamily="18" charset="0"/>
              </a:rPr>
              <a:t>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smtClean="0">
                <a:latin typeface="Times New Roman" pitchFamily="18" charset="0"/>
              </a:rPr>
              <a:t>( x ) 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则有     </a:t>
            </a:r>
            <a:r>
              <a:rPr lang="en-US" altLang="zh-CN" sz="2800" b="1" i="1" smtClean="0">
                <a:latin typeface="Times New Roman" pitchFamily="18" charset="0"/>
                <a:sym typeface="Symbol" pitchFamily="18" charset="2"/>
              </a:rPr>
              <a:t>u </a:t>
            </a:r>
            <a:r>
              <a:rPr lang="en-US" altLang="zh-CN" sz="2800" b="1" smtClean="0">
                <a:latin typeface="Times New Roman" pitchFamily="18" charset="0"/>
              </a:rPr>
              <a:t>( x )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baseline="-30000" smtClean="0"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</a:rPr>
              <a:t>( x )</a:t>
            </a:r>
            <a:r>
              <a:rPr lang="en-US" altLang="zh-CN" sz="2800" b="1" baseline="-30000" smtClean="0">
                <a:latin typeface="Times New Roman" pitchFamily="18" charset="0"/>
              </a:rPr>
              <a:t>  </a:t>
            </a:r>
            <a:r>
              <a:rPr lang="en-US" altLang="zh-CN" sz="2800" b="1" smtClean="0">
                <a:latin typeface="Times New Roman" pitchFamily="18" charset="0"/>
              </a:rPr>
              <a:t>+  </a:t>
            </a:r>
            <a:r>
              <a:rPr lang="en-US" altLang="zh-CN" sz="2800" b="1" i="1" smtClean="0">
                <a:latin typeface="Times New Roman" pitchFamily="18" charset="0"/>
                <a:sym typeface="Symbol" pitchFamily="18" charset="2"/>
              </a:rPr>
              <a:t>v </a:t>
            </a:r>
            <a:r>
              <a:rPr lang="en-US" altLang="zh-CN" sz="2800" b="1" smtClean="0">
                <a:latin typeface="Times New Roman" pitchFamily="18" charset="0"/>
              </a:rPr>
              <a:t>( x )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baseline="-30000" smtClean="0"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</a:rPr>
              <a:t>( x ) =  1 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于是      </a:t>
            </a:r>
            <a:r>
              <a:rPr lang="en-US" altLang="zh-CN" sz="2800" b="1" i="1" smtClean="0">
                <a:latin typeface="Times New Roman" pitchFamily="18" charset="0"/>
                <a:sym typeface="Symbol" pitchFamily="18" charset="2"/>
              </a:rPr>
              <a:t>u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baseline="-30000" smtClean="0"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</a:t>
            </a:r>
            <a:r>
              <a:rPr lang="en-US" altLang="zh-CN" sz="2800" b="1" baseline="-30000" smtClean="0"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sz="2800" b="1" i="1" smtClean="0">
                <a:latin typeface="Times New Roman" pitchFamily="18" charset="0"/>
                <a:sym typeface="Symbol" pitchFamily="18" charset="2"/>
              </a:rPr>
              <a:t>v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baseline="-30000" smtClean="0"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</a:t>
            </a:r>
            <a:r>
              <a:rPr lang="en-US" altLang="zh-CN" sz="2800" b="1" baseline="-30000" smtClean="0">
                <a:latin typeface="Times New Roman" pitchFamily="18" charset="0"/>
              </a:rPr>
              <a:t>  </a:t>
            </a:r>
            <a:r>
              <a:rPr lang="en-US" altLang="zh-CN" sz="2800" b="1" smtClean="0">
                <a:latin typeface="Times New Roman" pitchFamily="18" charset="0"/>
              </a:rPr>
              <a:t>=  </a:t>
            </a:r>
            <a:r>
              <a:rPr lang="en-US" altLang="zh-CN" sz="2800" b="1" smtClean="0"/>
              <a:t>I</a:t>
            </a:r>
            <a:r>
              <a:rPr lang="en-US" altLang="zh-CN" sz="2800" b="1" smtClean="0">
                <a:latin typeface="Times New Roman" pitchFamily="18" charset="0"/>
              </a:rPr>
              <a:t>  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 </a:t>
            </a:r>
            <a:r>
              <a:rPr lang="zh-CN" altLang="en-US" sz="2800" b="1" smtClean="0">
                <a:latin typeface="Times New Roman" pitchFamily="18" charset="0"/>
              </a:rPr>
              <a:t>注意到   </a:t>
            </a:r>
            <a:r>
              <a:rPr lang="en-US" altLang="zh-CN" sz="2800" b="1" i="1" smtClean="0">
                <a:latin typeface="Times New Roman" pitchFamily="18" charset="0"/>
              </a:rPr>
              <a:t>g</a:t>
            </a:r>
            <a:r>
              <a:rPr lang="en-US" altLang="zh-CN" sz="2800" b="1" smtClean="0">
                <a:latin typeface="Times New Roman" pitchFamily="18" charset="0"/>
              </a:rPr>
              <a:t>( x )  =</a:t>
            </a: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</a:rPr>
              <a:t>( x )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</a:rPr>
              <a:t>( x )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/</a:t>
            </a:r>
            <a:r>
              <a:rPr lang="en-US" altLang="zh-CN" sz="2800" b="1" baseline="-30000" smtClean="0">
                <a:latin typeface="Times New Roman" pitchFamily="18" charset="0"/>
              </a:rPr>
              <a:t>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smtClean="0">
                <a:latin typeface="Times New Roman" pitchFamily="18" charset="0"/>
              </a:rPr>
              <a:t>( x ) 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    对任意   </a:t>
            </a:r>
            <a:r>
              <a:rPr lang="en-US" altLang="zh-CN" sz="2800" b="1" smtClean="0">
                <a:latin typeface="Times New Roman" pitchFamily="18" charset="0"/>
              </a:rPr>
              <a:t>Ker </a:t>
            </a:r>
            <a:r>
              <a:rPr lang="en-US" altLang="zh-CN" sz="2800" b="1" i="1" smtClean="0">
                <a:latin typeface="Times New Roman" pitchFamily="18" charset="0"/>
              </a:rPr>
              <a:t>g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,   </a:t>
            </a:r>
            <a:r>
              <a:rPr lang="zh-CN" altLang="en-US" sz="2800" b="1" smtClean="0">
                <a:latin typeface="Times New Roman" pitchFamily="18" charset="0"/>
              </a:rPr>
              <a:t>有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             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sz="2800" b="1" i="1" smtClean="0">
                <a:latin typeface="Times New Roman" pitchFamily="18" charset="0"/>
                <a:sym typeface="Symbol" pitchFamily="18" charset="2"/>
              </a:rPr>
              <a:t>u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baseline="-30000" smtClean="0"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2800" b="1" baseline="-30000" smtClean="0">
                <a:latin typeface="Times New Roman" pitchFamily="18" charset="0"/>
              </a:rPr>
              <a:t>  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+   </a:t>
            </a:r>
            <a:r>
              <a:rPr lang="en-US" altLang="zh-CN" sz="2800" b="1" i="1" smtClean="0">
                <a:latin typeface="Times New Roman" pitchFamily="18" charset="0"/>
                <a:sym typeface="Symbol" pitchFamily="18" charset="2"/>
              </a:rPr>
              <a:t>v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en-US" altLang="zh-CN" sz="2800" b="1" i="1" smtClean="0">
                <a:latin typeface="Times New Roman" pitchFamily="18" charset="0"/>
              </a:rPr>
              <a:t>h</a:t>
            </a:r>
            <a:r>
              <a:rPr lang="en-US" altLang="zh-CN" sz="2800" b="1" baseline="-30000" smtClean="0"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</a:t>
            </a:r>
            <a:r>
              <a:rPr lang="en-US" altLang="zh-CN" sz="2800" b="1" baseline="-30000" smtClean="0">
                <a:latin typeface="Times New Roman" pitchFamily="18" charset="0"/>
              </a:rPr>
              <a:t>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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                       </a:t>
            </a:r>
            <a:r>
              <a:rPr lang="en-US" altLang="zh-CN" sz="2800" b="1" smtClean="0">
                <a:latin typeface="Times New Roman" pitchFamily="18" charset="0"/>
              </a:rPr>
              <a:t>Ker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  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+    </a:t>
            </a:r>
            <a:r>
              <a:rPr lang="en-US" altLang="zh-CN" sz="2800" b="1" smtClean="0">
                <a:latin typeface="Times New Roman" pitchFamily="18" charset="0"/>
              </a:rPr>
              <a:t>Ker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由引理得  </a:t>
            </a:r>
            <a:r>
              <a:rPr lang="en-US" altLang="zh-CN" sz="2800" b="1" smtClean="0">
                <a:latin typeface="Times New Roman" pitchFamily="18" charset="0"/>
              </a:rPr>
              <a:t>Ker </a:t>
            </a:r>
            <a:r>
              <a:rPr lang="en-US" altLang="zh-CN" sz="2800" b="1" i="1" smtClean="0">
                <a:latin typeface="Times New Roman" pitchFamily="18" charset="0"/>
              </a:rPr>
              <a:t>g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= Ker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sz="2800" b="1" smtClean="0">
                <a:latin typeface="Times New Roman" pitchFamily="18" charset="0"/>
              </a:rPr>
              <a:t>Ker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/>
              <a:t>A</a:t>
            </a:r>
            <a:r>
              <a:rPr lang="en-US" altLang="zh-CN" sz="2800" b="1" smtClean="0">
                <a:latin typeface="Times New Roman" pitchFamily="18" charset="0"/>
              </a:rPr>
              <a:t> 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0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90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0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490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0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490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0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490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0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90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90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90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44259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定理 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K-</a:t>
            </a:r>
            <a:r>
              <a:rPr lang="zh-CN" altLang="en-US" b="1" smtClean="0">
                <a:latin typeface="Times New Roman" pitchFamily="18" charset="0"/>
              </a:rPr>
              <a:t>线性空间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en-US" altLang="zh-CN" b="1" smtClean="0"/>
              <a:t>A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上的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线性变换</a:t>
            </a:r>
            <a:r>
              <a:rPr lang="en-US" altLang="zh-CN" b="1" smtClean="0">
                <a:latin typeface="Times New Roman" pitchFamily="18" charset="0"/>
              </a:rPr>
              <a:t>.   </a:t>
            </a:r>
            <a:r>
              <a:rPr lang="zh-CN" altLang="en-US" b="1" smtClean="0">
                <a:latin typeface="Times New Roman" pitchFamily="18" charset="0"/>
              </a:rPr>
              <a:t>若在 </a:t>
            </a:r>
            <a:r>
              <a:rPr lang="en-US" altLang="zh-CN" b="1" smtClean="0">
                <a:latin typeface="Times New Roman" pitchFamily="18" charset="0"/>
              </a:rPr>
              <a:t>K[ x ] </a:t>
            </a:r>
            <a:r>
              <a:rPr lang="zh-CN" altLang="en-US" b="1" smtClean="0">
                <a:latin typeface="Times New Roman" pitchFamily="18" charset="0"/>
              </a:rPr>
              <a:t>中有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smtClean="0">
                <a:latin typeface="Times New Roman" pitchFamily="18" charset="0"/>
              </a:rPr>
              <a:t> 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=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,  (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, 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) ) = 1 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则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</a:t>
            </a:r>
            <a:r>
              <a:rPr lang="en-US" altLang="zh-CN" b="1" smtClean="0">
                <a:latin typeface="Times New Roman" pitchFamily="18" charset="0"/>
              </a:rPr>
              <a:t>Ker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smtClean="0">
                <a:latin typeface="Times New Roman" pitchFamily="18" charset="0"/>
              </a:rPr>
              <a:t> 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)  =  Ker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)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 </a:t>
            </a:r>
            <a:r>
              <a:rPr lang="en-US" altLang="zh-CN" b="1" smtClean="0">
                <a:latin typeface="Times New Roman" pitchFamily="18" charset="0"/>
              </a:rPr>
              <a:t> Ker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) </a:t>
            </a:r>
          </a:p>
        </p:txBody>
      </p:sp>
      <p:pic>
        <p:nvPicPr>
          <p:cNvPr id="320515" name="Picture 7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0516" name="Rectangle 9"/>
          <p:cNvSpPr>
            <a:spLocks noChangeArrowheads="1"/>
          </p:cNvSpPr>
          <p:nvPr/>
        </p:nvSpPr>
        <p:spPr bwMode="auto">
          <a:xfrm>
            <a:off x="2357438" y="214313"/>
            <a:ext cx="460851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buFontTx/>
              <a:buNone/>
            </a:pPr>
            <a:r>
              <a:rPr kumimoji="0" lang="zh-CN" altLang="en-US" sz="4000">
                <a:solidFill>
                  <a:srgbClr val="FFFFFF"/>
                </a:solidFill>
                <a:latin typeface="Times New Roman" pitchFamily="18" charset="0"/>
              </a:rPr>
              <a:t>核空间的直和分解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971800" y="1828800"/>
            <a:ext cx="6019800" cy="2209800"/>
          </a:xfrm>
        </p:spPr>
        <p:txBody>
          <a:bodyPr/>
          <a:lstStyle/>
          <a:p>
            <a:pPr eaLnBrk="1" hangingPunct="1"/>
            <a:r>
              <a:rPr lang="en-US" altLang="zh-CN" sz="6600" smtClean="0">
                <a:solidFill>
                  <a:srgbClr val="FFFFFF"/>
                </a:solidFill>
                <a:latin typeface="Monotype Corsiva" pitchFamily="66" charset="0"/>
                <a:ea typeface="华文楷体" pitchFamily="2" charset="-122"/>
              </a:rPr>
              <a:t>See you next time</a:t>
            </a:r>
          </a:p>
        </p:txBody>
      </p:sp>
    </p:spTree>
    <p:extLst>
      <p:ext uri="{BB962C8B-B14F-4D97-AF65-F5344CB8AC3E}">
        <p14:creationId xmlns:p14="http://schemas.microsoft.com/office/powerpoint/2010/main" val="212465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15234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8312" y="692150"/>
                <a:ext cx="8496175" cy="5616575"/>
              </a:xfrm>
            </p:spPr>
            <p:txBody>
              <a:bodyPr/>
              <a:lstStyle/>
              <a:p>
                <a:pPr eaLnBrk="1" hangingPunct="1">
                  <a:lnSpc>
                    <a:spcPct val="145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0" dirty="0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1" dirty="0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b="1" i="1" dirty="0" smtClean="0">
                              <a:latin typeface="Cambria Math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altLang="zh-CN" b="1" i="1" dirty="0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𝟐</m:t>
                              </m:r>
                            </m:e>
                          </m:rad>
                          <m:r>
                            <a:rPr lang="en-US" altLang="zh-CN" b="1" i="1" dirty="0" smtClean="0">
                              <a:latin typeface="Cambria Math"/>
                            </a:rPr>
                            <m:t>  </m:t>
                          </m:r>
                          <m:rad>
                            <m:radPr>
                              <m:degHide m:val="on"/>
                              <m:ctrlPr>
                                <a:rPr lang="en-US" altLang="zh-CN" b="1" i="1" dirty="0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𝟑</m:t>
                              </m:r>
                            </m:e>
                          </m:rad>
                          <m:r>
                            <a:rPr lang="en-US" altLang="zh-CN" b="1" i="1" dirty="0" smtClean="0">
                              <a:latin typeface="Cambria Math"/>
                            </a:rPr>
                            <m:t>  </m:t>
                          </m:r>
                          <m:rad>
                            <m:radPr>
                              <m:degHide m:val="on"/>
                              <m:ctrlPr>
                                <a:rPr lang="en-US" altLang="zh-CN" b="1" i="1" dirty="0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𝟔</m:t>
                              </m:r>
                            </m:e>
                          </m:rad>
                          <m:r>
                            <a:rPr lang="en-US" altLang="zh-CN" b="1" i="1" dirty="0" smtClean="0">
                              <a:latin typeface="Cambria Math"/>
                            </a:rPr>
                            <m:t>  </m:t>
                          </m:r>
                        </m:e>
                      </m:d>
                      <m:r>
                        <a:rPr lang="en-US" altLang="zh-CN" b="1" i="1" dirty="0" smtClean="0">
                          <a:latin typeface="Cambria Math"/>
                        </a:rPr>
                        <m:t>=[ 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𝟏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  </m:t>
                      </m:r>
                      <m:r>
                        <a:rPr lang="zh-CN" altLang="en-US" b="1" i="1" dirty="0" smtClean="0">
                          <a:latin typeface="Cambria Math"/>
                        </a:rPr>
                        <m:t>𝜽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altLang="zh-CN" b="1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 dirty="0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b="1" i="1" dirty="0" smtClean="0">
                              <a:latin typeface="Cambria Math"/>
                            </a:rPr>
                            <m:t>𝜽</m:t>
                          </m:r>
                        </m:e>
                        <m:sup>
                          <m:r>
                            <a:rPr lang="en-US" altLang="zh-CN" b="1" i="1" dirty="0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1" i="1" dirty="0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b="1" i="1" dirty="0">
                              <a:latin typeface="Cambria Math"/>
                            </a:rPr>
                            <m:t>𝜽</m:t>
                          </m:r>
                        </m:e>
                        <m:sup>
                          <m:r>
                            <a:rPr lang="en-US" altLang="zh-CN" b="1" i="1" dirty="0" smtClean="0">
                              <a:latin typeface="Cambria Math"/>
                            </a:rPr>
                            <m:t>𝟑</m:t>
                          </m:r>
                        </m:sup>
                      </m:sSup>
                      <m:r>
                        <a:rPr lang="en-US" altLang="zh-CN" b="1" i="1" dirty="0" smtClean="0">
                          <a:latin typeface="Cambria Math"/>
                        </a:rPr>
                        <m:t>]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dirty="0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dirty="0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b="1" i="1" dirty="0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1" i="1" dirty="0" smtClean="0">
                                        <a:latin typeface="Cambria Math"/>
                                      </a:rPr>
                                      <m:t>𝟓</m:t>
                                    </m:r>
                                  </m:num>
                                  <m:den>
                                    <m:r>
                                      <a:rPr lang="en-US" altLang="zh-CN" b="1" i="1" dirty="0" smtClean="0">
                                        <a:latin typeface="Cambria Math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b="1" i="1" dirty="0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1" i="1" dirty="0" smtClean="0">
                                        <a:latin typeface="Cambria Math"/>
                                      </a:rPr>
                                      <m:t>𝟗</m:t>
                                    </m:r>
                                  </m:num>
                                  <m:den>
                                    <m:r>
                                      <a:rPr lang="en-US" altLang="zh-CN" b="1" i="1" dirty="0" smtClean="0">
                                        <a:latin typeface="Cambria Math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b="1" i="1" dirty="0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1" i="1" dirty="0" smtClean="0">
                                        <a:latin typeface="Cambria Math"/>
                                      </a:rPr>
                                      <m:t>𝟏𝟏</m:t>
                                    </m:r>
                                  </m:num>
                                  <m:den>
                                    <m:r>
                                      <a:rPr lang="en-US" altLang="zh-CN" b="1" i="1" dirty="0" smtClean="0">
                                        <a:latin typeface="Cambria Math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b="1" i="1" dirty="0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1" i="1" dirty="0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b="1" i="1" dirty="0" smtClean="0">
                                        <a:latin typeface="Cambria Math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b="1" i="1" dirty="0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1" i="1" dirty="0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b="1" i="1" dirty="0" smtClean="0">
                                        <a:latin typeface="Cambria Math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b="1" i="1" dirty="0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1" i="1" dirty="0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b="1" i="1" dirty="0" smtClean="0">
                                        <a:latin typeface="Cambria Math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1" i="1" dirty="0" smtClean="0"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zh-CN" altLang="en-US" b="1" dirty="0" smtClean="0">
                  <a:latin typeface="Times New Roman" pitchFamily="18" charset="0"/>
                </a:endParaRPr>
              </a:p>
              <a:p>
                <a:pPr eaLnBrk="1" hangingPunct="1">
                  <a:lnSpc>
                    <a:spcPct val="130000"/>
                  </a:lnSpc>
                  <a:buFontTx/>
                  <a:buNone/>
                </a:pPr>
                <a:r>
                  <a:rPr lang="zh-CN" altLang="en-US" b="1" dirty="0">
                    <a:solidFill>
                      <a:schemeClr val="tx2"/>
                    </a:solidFill>
                    <a:latin typeface="Times New Roman" pitchFamily="18" charset="0"/>
                  </a:rPr>
                  <a:t>特别地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itchFamily="18" charset="0"/>
                  </a:rPr>
                  <a:t>,</a:t>
                </a:r>
                <a:r>
                  <a:rPr lang="en-US" altLang="zh-CN" b="1" dirty="0" smtClean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1" i="1" dirty="0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b="1" i="1" dirty="0" smtClean="0">
                            <a:latin typeface="Cambria Math"/>
                          </a:rPr>
                          <m:t>𝟑</m:t>
                        </m:r>
                      </m:e>
                    </m:rad>
                    <m:r>
                      <a:rPr lang="en-US" altLang="zh-CN" b="1" i="1" dirty="0" smtClean="0">
                        <a:latin typeface="Cambria Math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altLang="zh-CN" b="1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1" i="1" dirty="0" smtClean="0">
                            <a:latin typeface="Cambria Math"/>
                          </a:rPr>
                          <m:t>𝟏𝟏</m:t>
                        </m:r>
                      </m:num>
                      <m:den>
                        <m:r>
                          <a:rPr lang="en-US" altLang="zh-CN" b="1" i="1" dirty="0" smtClean="0">
                            <a:latin typeface="Cambria Math"/>
                          </a:rPr>
                          <m:t>𝟐</m:t>
                        </m:r>
                      </m:den>
                    </m:f>
                    <m:r>
                      <a:rPr lang="en-US" altLang="zh-CN" b="1" i="0" dirty="0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b="1" i="1" dirty="0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𝟐</m:t>
                            </m:r>
                          </m:e>
                        </m:rad>
                        <m:r>
                          <a:rPr lang="en-US" altLang="zh-CN" b="1" i="1" dirty="0" smtClean="0">
                            <a:latin typeface="Cambria Math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b="1" i="1" dirty="0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𝟑</m:t>
                            </m:r>
                          </m:e>
                        </m:rad>
                      </m:e>
                    </m:d>
                    <m:r>
                      <a:rPr lang="en-US" altLang="zh-CN" b="1" i="1" dirty="0" smtClean="0">
                        <a:latin typeface="Cambria Math"/>
                      </a:rPr>
                      <m:t>−</m:t>
                    </m:r>
                    <m:f>
                      <m:fPr>
                        <m:type m:val="lin"/>
                        <m:ctrlPr>
                          <a:rPr lang="en-US" altLang="zh-CN" b="1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altLang="zh-CN" b="1" i="1" dirty="0">
                            <a:latin typeface="Cambria Math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zh-CN" b="1" i="1" dirty="0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>
                                <a:latin typeface="Cambria Math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zh-CN" b="1" i="1" dirty="0"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b="1" i="1" dirty="0">
                                    <a:latin typeface="Cambria Math"/>
                                  </a:rPr>
                                  <m:t>𝟐</m:t>
                                </m:r>
                              </m:e>
                            </m:rad>
                            <m:r>
                              <a:rPr lang="en-US" altLang="zh-CN" b="1" i="1" dirty="0">
                                <a:latin typeface="Cambria Math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b="1" i="1" dirty="0"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b="1" i="1" dirty="0">
                                    <a:latin typeface="Cambria Math"/>
                                  </a:rPr>
                                  <m:t>𝟑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US" altLang="zh-CN" b="1" i="1" dirty="0" smtClean="0">
                            <a:latin typeface="Cambria Math"/>
                          </a:rPr>
                          <m:t>𝟑</m:t>
                        </m:r>
                      </m:sup>
                    </m:sSup>
                    <m:r>
                      <a:rPr lang="en-US" altLang="zh-CN" b="1" i="1" dirty="0" smtClean="0">
                        <a:latin typeface="Cambria Math"/>
                      </a:rPr>
                      <m:t> </m:t>
                    </m:r>
                  </m:oMath>
                </a14:m>
                <a:endParaRPr lang="zh-CN" altLang="en-US" b="1" dirty="0" smtClean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521523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8312" y="692150"/>
                <a:ext cx="8496175" cy="5616575"/>
              </a:xfrm>
              <a:blipFill rotWithShape="1">
                <a:blip r:embed="rId2"/>
                <a:stretch>
                  <a:fillRect l="-1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29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649913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sz="2800" b="1" smtClean="0"/>
              <a:t>例</a:t>
            </a:r>
            <a:r>
              <a:rPr lang="en-US" altLang="zh-CN" sz="2800" b="1" smtClean="0"/>
              <a:t>. </a:t>
            </a:r>
            <a:r>
              <a:rPr lang="zh-CN" altLang="en-US" sz="2800" b="1" smtClean="0">
                <a:latin typeface="Times New Roman" pitchFamily="18" charset="0"/>
                <a:cs typeface="Times New Roman" pitchFamily="18" charset="0"/>
              </a:rPr>
              <a:t>设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线性变换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smtClean="0">
                <a:cs typeface="Times New Roman" pitchFamily="18" charset="0"/>
              </a:rPr>
              <a:t>A</a:t>
            </a:r>
            <a:r>
              <a:rPr lang="en-US" altLang="zh-CN" sz="2800" b="1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在空间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的基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altLang="zh-CN" sz="2800" b="1" baseline="-2500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altLang="zh-CN" sz="2800" b="1" baseline="-25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altLang="zh-CN" sz="2800" b="1" baseline="-25000" smtClean="0"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altLang="zh-CN" sz="2800" b="1" baseline="-2500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下的</a:t>
            </a:r>
            <a:endParaRPr lang="en-US" altLang="zh-CN" sz="2800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 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矩阵为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                      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         . </a:t>
            </a:r>
            <a:endParaRPr lang="zh-CN" altLang="zh-CN" sz="280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1)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求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Ker</a:t>
            </a:r>
            <a:r>
              <a:rPr lang="el-GR" altLang="zh-CN" sz="2800" b="1" smtClean="0">
                <a:cs typeface="Times New Roman" pitchFamily="18" charset="0"/>
              </a:rPr>
              <a:t> A</a:t>
            </a:r>
            <a:r>
              <a:rPr lang="en-US" altLang="zh-CN" sz="2800" b="1" smtClean="0">
                <a:cs typeface="Times New Roman" pitchFamily="18" charset="0"/>
              </a:rPr>
              <a:t>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的一组基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800" b="1" baseline="-2500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, … ,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800" b="1" baseline="-2500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zh-CN" altLang="zh-CN" sz="280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2)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将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800" b="1" baseline="-2500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, … ,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800" b="1" baseline="-2500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扩充成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的基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800" b="1" baseline="-2500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, … ,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800" b="1" baseline="-2500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, … ,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800" b="1" baseline="-25000" smtClean="0"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sz="280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3)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求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smtClean="0">
                <a:cs typeface="Times New Roman" pitchFamily="18" charset="0"/>
              </a:rPr>
              <a:t>A</a:t>
            </a:r>
            <a:r>
              <a:rPr lang="en-US" altLang="zh-CN" sz="2800" b="1" smtClean="0">
                <a:cs typeface="Times New Roman" pitchFamily="18" charset="0"/>
              </a:rPr>
              <a:t>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在这组基下的矩阵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B ; </a:t>
            </a:r>
            <a:endParaRPr lang="zh-CN" altLang="zh-CN" sz="28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  <p:graphicFrame>
        <p:nvGraphicFramePr>
          <p:cNvPr id="321539" name="Object 2"/>
          <p:cNvGraphicFramePr>
            <a:graphicFrameLocks noChangeAspect="1"/>
          </p:cNvGraphicFramePr>
          <p:nvPr/>
        </p:nvGraphicFramePr>
        <p:xfrm>
          <a:off x="2268538" y="1196975"/>
          <a:ext cx="3311525" cy="220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90" name="公式" r:id="rId3" imgW="1371600" imgH="914400" progId="Equation.3">
                  <p:embed/>
                </p:oleObj>
              </mc:Choice>
              <mc:Fallback>
                <p:oleObj name="公式" r:id="rId3" imgW="1371600" imgH="914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196975"/>
                        <a:ext cx="3311525" cy="220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1)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求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Ker</a:t>
            </a:r>
            <a:r>
              <a:rPr lang="el-GR" altLang="zh-CN" sz="2800" b="1" smtClean="0">
                <a:cs typeface="Times New Roman" pitchFamily="18" charset="0"/>
              </a:rPr>
              <a:t> A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的一组基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800" b="1" baseline="-2500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, … ,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800" b="1" baseline="-2500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zh-CN" altLang="zh-CN" sz="280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2)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将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800" b="1" baseline="-2500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, … ,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800" b="1" baseline="-2500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扩充成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的基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800" b="1" baseline="-2500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, … ,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800" b="1" baseline="-2500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, … ,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800" b="1" baseline="-25000" smtClean="0"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sz="280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3)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求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smtClean="0">
                <a:cs typeface="Times New Roman" pitchFamily="18" charset="0"/>
              </a:rPr>
              <a:t>A</a:t>
            </a:r>
            <a:r>
              <a:rPr lang="en-US" altLang="zh-CN" sz="2800" b="1" smtClean="0">
                <a:cs typeface="Times New Roman" pitchFamily="18" charset="0"/>
              </a:rPr>
              <a:t>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在这组基下的矩阵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B ; </a:t>
            </a:r>
            <a:endParaRPr lang="zh-CN" altLang="zh-CN" sz="280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4)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证明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smtClean="0">
                <a:cs typeface="Times New Roman" pitchFamily="18" charset="0"/>
              </a:rPr>
              <a:t>A</a:t>
            </a:r>
            <a:r>
              <a:rPr lang="el-GR" altLang="zh-CN" sz="2800" b="1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800" b="1" baseline="-25000" smtClean="0">
                <a:latin typeface="Times New Roman" pitchFamily="18" charset="0"/>
                <a:cs typeface="Times New Roman" pitchFamily="18" charset="0"/>
              </a:rPr>
              <a:t>r+1 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, … , </a:t>
            </a:r>
            <a:r>
              <a:rPr lang="el-GR" altLang="zh-CN" sz="2800" b="1" smtClean="0">
                <a:cs typeface="Times New Roman" pitchFamily="18" charset="0"/>
              </a:rPr>
              <a:t>A</a:t>
            </a:r>
            <a:r>
              <a:rPr lang="el-GR" altLang="zh-CN" sz="2800" b="1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800" b="1" baseline="-25000" smtClean="0"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构成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Im</a:t>
            </a:r>
            <a:r>
              <a:rPr lang="el-GR" altLang="zh-CN" sz="2800" b="1" smtClean="0">
                <a:cs typeface="Times New Roman" pitchFamily="18" charset="0"/>
              </a:rPr>
              <a:t> A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的一组基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zh-CN" altLang="zh-CN" sz="280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5)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求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Im</a:t>
            </a:r>
            <a:r>
              <a:rPr lang="el-GR" altLang="zh-CN" sz="2800" b="1" smtClean="0">
                <a:cs typeface="Times New Roman" pitchFamily="18" charset="0"/>
              </a:rPr>
              <a:t> A</a:t>
            </a:r>
            <a:r>
              <a:rPr lang="zh-CN" altLang="en-US" sz="2800" b="1" smtClean="0">
                <a:latin typeface="Times New Roman" pitchFamily="18" charset="0"/>
                <a:cs typeface="Times New Roman" pitchFamily="18" charset="0"/>
              </a:rPr>
              <a:t>上的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线性变换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smtClean="0">
                <a:cs typeface="Times New Roman" pitchFamily="18" charset="0"/>
              </a:rPr>
              <a:t>C</a:t>
            </a:r>
            <a:r>
              <a:rPr lang="el-GR" altLang="zh-CN" sz="2800" b="1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: α → </a:t>
            </a:r>
            <a:r>
              <a:rPr lang="el-GR" altLang="zh-CN" sz="2800" b="1" smtClean="0">
                <a:cs typeface="Times New Roman" pitchFamily="18" charset="0"/>
              </a:rPr>
              <a:t>A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在 </a:t>
            </a:r>
            <a:endParaRPr lang="en-US" altLang="zh-CN" sz="2800" b="1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l-GR" altLang="zh-CN" sz="2800" b="1" smtClean="0">
                <a:cs typeface="Times New Roman" pitchFamily="18" charset="0"/>
              </a:rPr>
              <a:t>A</a:t>
            </a:r>
            <a:r>
              <a:rPr lang="el-GR" altLang="zh-CN" sz="2800" b="1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800" b="1" baseline="-25000" smtClean="0">
                <a:latin typeface="Times New Roman" pitchFamily="18" charset="0"/>
                <a:cs typeface="Times New Roman" pitchFamily="18" charset="0"/>
              </a:rPr>
              <a:t>r+1 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, … , </a:t>
            </a:r>
            <a:r>
              <a:rPr lang="el-GR" altLang="zh-CN" sz="2800" b="1" smtClean="0">
                <a:cs typeface="Times New Roman" pitchFamily="18" charset="0"/>
              </a:rPr>
              <a:t>A</a:t>
            </a:r>
            <a:r>
              <a:rPr lang="el-GR" altLang="zh-CN" sz="2800" b="1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800" b="1" baseline="-25000" smtClean="0"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zh-CN" altLang="zh-CN" sz="2800" b="1" smtClean="0">
                <a:latin typeface="Times New Roman" pitchFamily="18" charset="0"/>
                <a:cs typeface="Times New Roman" pitchFamily="18" charset="0"/>
              </a:rPr>
              <a:t>下的矩阵</a:t>
            </a:r>
            <a:r>
              <a:rPr lang="el-GR" altLang="zh-CN" sz="2800" b="1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zh-CN" sz="28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92150"/>
            <a:ext cx="8229600" cy="5545138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3.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设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</a:rPr>
              <a:t>f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( x )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Q </a:t>
            </a:r>
            <a:r>
              <a:rPr lang="zh-CN" altLang="en-US" b="1" smtClean="0">
                <a:latin typeface="Times New Roman" pitchFamily="18" charset="0"/>
              </a:rPr>
              <a:t>上的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次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不可约多项式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, 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是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</a:rPr>
              <a:t>f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( x )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的一个复根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1)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证明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: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Q[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smtClean="0">
                <a:latin typeface="Times New Roman" pitchFamily="18" charset="0"/>
              </a:rPr>
              <a:t> ]</a:t>
            </a:r>
            <a:r>
              <a:rPr lang="zh-CN" altLang="en-US" b="1" smtClean="0">
                <a:latin typeface="Times New Roman" pitchFamily="18" charset="0"/>
              </a:rPr>
              <a:t>中的每个数都能唯一的写成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    </a:t>
            </a:r>
            <a:r>
              <a:rPr lang="en-US" altLang="zh-CN" b="1" i="1" smtClean="0">
                <a:latin typeface="Times New Roman" pitchFamily="18" charset="0"/>
              </a:rPr>
              <a:t>c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0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 + </a:t>
            </a:r>
            <a:r>
              <a:rPr lang="en-US" altLang="zh-CN" b="1" i="1" smtClean="0">
                <a:latin typeface="Times New Roman" pitchFamily="18" charset="0"/>
              </a:rPr>
              <a:t>c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+ … + </a:t>
            </a:r>
            <a:r>
              <a:rPr lang="en-US" altLang="zh-CN" b="1" i="1" smtClean="0">
                <a:latin typeface="Times New Roman" pitchFamily="18" charset="0"/>
              </a:rPr>
              <a:t>c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n-1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</a:rPr>
              <a:t>n-1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,   </a:t>
            </a:r>
            <a:r>
              <a:rPr lang="en-US" altLang="zh-CN" b="1" i="1" smtClean="0">
                <a:latin typeface="Times New Roman" pitchFamily="18" charset="0"/>
              </a:rPr>
              <a:t>c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Q</a:t>
            </a:r>
            <a:endParaRPr lang="en-US" altLang="zh-CN" b="1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的形式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2)  Q[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smtClean="0">
                <a:latin typeface="Times New Roman" pitchFamily="18" charset="0"/>
              </a:rPr>
              <a:t> ] </a:t>
            </a:r>
            <a:r>
              <a:rPr lang="zh-CN" altLang="en-US" b="1" smtClean="0">
                <a:latin typeface="Times New Roman" pitchFamily="18" charset="0"/>
              </a:rPr>
              <a:t>是一个数域</a:t>
            </a:r>
            <a:r>
              <a:rPr lang="en-US" altLang="zh-CN" b="1" smtClean="0">
                <a:latin typeface="Times New Roman" pitchFamily="18" charset="0"/>
              </a:rPr>
              <a:t>.</a:t>
            </a:r>
            <a:endParaRPr lang="en-US" altLang="zh-CN" b="1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endParaRPr lang="en-US" altLang="zh-CN" b="1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229600" cy="5400675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设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p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是素数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设 </a:t>
            </a:r>
            <a:r>
              <a:rPr lang="el-GR" altLang="zh-CN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( </a:t>
            </a:r>
            <a:r>
              <a:rPr lang="el-GR" altLang="zh-CN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) = </a:t>
            </a:r>
            <a:r>
              <a:rPr lang="el-GR" altLang="zh-CN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p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l-GR" altLang="zh-CN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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baseline="-25000" dirty="0" smtClean="0">
                <a:latin typeface="Times New Roman" pitchFamily="18" charset="0"/>
                <a:cs typeface="Times New Roman" pitchFamily="18" charset="0"/>
              </a:rPr>
              <a:t>p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[ </a:t>
            </a:r>
            <a:r>
              <a:rPr lang="el-GR" altLang="zh-CN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]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在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有限域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baseline="-25000" dirty="0" smtClean="0">
                <a:latin typeface="Times New Roman" pitchFamily="18" charset="0"/>
                <a:cs typeface="Times New Roman" pitchFamily="18" charset="0"/>
              </a:rPr>
              <a:t>p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的某个扩域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上有根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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1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)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证明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el-GR" altLang="zh-CN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( </a:t>
            </a:r>
            <a:r>
              <a:rPr lang="el-GR" altLang="zh-CN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)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在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K[ </a:t>
            </a:r>
            <a:r>
              <a:rPr lang="el-GR" altLang="zh-CN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]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中可分解为</a:t>
            </a: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l-GR" altLang="zh-CN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( </a:t>
            </a:r>
            <a:r>
              <a:rPr lang="el-GR" altLang="zh-CN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) = ( </a:t>
            </a:r>
            <a:r>
              <a:rPr lang="el-GR" altLang="zh-CN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) ( </a:t>
            </a:r>
            <a:r>
              <a:rPr lang="el-GR" altLang="zh-CN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) ... ( </a:t>
            </a:r>
            <a:r>
              <a:rPr lang="el-GR" altLang="zh-CN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+ p – 1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) </a:t>
            </a: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2)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证明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el-GR" altLang="zh-CN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( </a:t>
            </a:r>
            <a:r>
              <a:rPr lang="el-GR" altLang="zh-CN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)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在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baseline="-25000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[ </a:t>
            </a:r>
            <a:r>
              <a:rPr lang="el-GR" altLang="zh-CN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]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中不可约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b="1" dirty="0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35000"/>
              </a:lnSpc>
              <a:buFont typeface="Wingdings" pitchFamily="2" charset="2"/>
              <a:buNone/>
              <a:defRPr/>
            </a:pPr>
            <a:endParaRPr lang="en-US" altLang="zh-CN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229600" cy="5400675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/>
              <a:t>   </a:t>
            </a:r>
            <a:r>
              <a:rPr lang="zh-CN" altLang="zh-CN" b="1" smtClean="0">
                <a:latin typeface="Times New Roman" pitchFamily="18" charset="0"/>
                <a:cs typeface="Times New Roman" pitchFamily="18" charset="0"/>
              </a:rPr>
              <a:t>判断以下多项式在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Q </a:t>
            </a:r>
            <a:r>
              <a:rPr lang="zh-CN" altLang="zh-CN" b="1" smtClean="0">
                <a:latin typeface="Times New Roman" pitchFamily="18" charset="0"/>
                <a:cs typeface="Times New Roman" pitchFamily="18" charset="0"/>
              </a:rPr>
              <a:t>上是否可约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;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zh-CN" b="1" smtClean="0">
                <a:latin typeface="Times New Roman" pitchFamily="18" charset="0"/>
                <a:cs typeface="Times New Roman" pitchFamily="18" charset="0"/>
              </a:rPr>
              <a:t>若可约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zh-CN" altLang="zh-CN" b="1" smtClean="0">
                <a:latin typeface="Times New Roman" pitchFamily="18" charset="0"/>
                <a:cs typeface="Times New Roman" pitchFamily="18" charset="0"/>
              </a:rPr>
              <a:t>求因式分解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zh-CN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1)  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(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) =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baseline="30000" smtClean="0">
                <a:latin typeface="Times New Roman" pitchFamily="18" charset="0"/>
                <a:cs typeface="Times New Roman" pitchFamily="18" charset="0"/>
              </a:rPr>
              <a:t>5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+ 2 ;  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2)  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altLang="zh-CN" b="1" smtClean="0">
                <a:latin typeface="Times New Roman" pitchFamily="18" charset="0"/>
                <a:cs typeface="Times New Roman" pitchFamily="18" charset="0"/>
              </a:rPr>
              <a:t>( </a:t>
            </a:r>
            <a:r>
              <a:rPr lang="fr-FR" altLang="zh-CN" b="1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altLang="zh-CN" b="1" smtClean="0">
                <a:latin typeface="Times New Roman" pitchFamily="18" charset="0"/>
                <a:cs typeface="Times New Roman" pitchFamily="18" charset="0"/>
              </a:rPr>
              <a:t> ) = </a:t>
            </a:r>
            <a:r>
              <a:rPr lang="fr-FR" altLang="zh-CN" b="1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altLang="zh-CN" b="1" baseline="-25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altLang="zh-CN" b="1" baseline="30000" smtClean="0">
                <a:latin typeface="Times New Roman" pitchFamily="18" charset="0"/>
                <a:cs typeface="Times New Roman" pitchFamily="18" charset="0"/>
              </a:rPr>
              <a:t>5 </a:t>
            </a:r>
            <a:r>
              <a:rPr lang="fr-FR" altLang="zh-CN" b="1" smtClean="0">
                <a:latin typeface="Times New Roman" pitchFamily="18" charset="0"/>
                <a:cs typeface="Times New Roman" pitchFamily="18" charset="0"/>
              </a:rPr>
              <a:t>+ 9 </a:t>
            </a:r>
            <a:r>
              <a:rPr lang="fr-FR" altLang="zh-CN" b="1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altLang="zh-CN" b="1" baseline="-25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altLang="zh-CN" b="1" baseline="30000" smtClean="0"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fr-FR" altLang="zh-CN" b="1" smtClean="0">
                <a:latin typeface="Times New Roman" pitchFamily="18" charset="0"/>
                <a:cs typeface="Times New Roman" pitchFamily="18" charset="0"/>
              </a:rPr>
              <a:t>– 26 </a:t>
            </a:r>
            <a:r>
              <a:rPr lang="fr-FR" altLang="zh-CN" b="1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altLang="zh-CN" b="1" baseline="-25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altLang="zh-CN" b="1" baseline="3000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fr-FR" altLang="zh-CN" b="1" smtClean="0">
                <a:latin typeface="Times New Roman" pitchFamily="18" charset="0"/>
                <a:cs typeface="Times New Roman" pitchFamily="18" charset="0"/>
              </a:rPr>
              <a:t>+ 3</a:t>
            </a:r>
            <a:r>
              <a:rPr lang="fr-FR" altLang="zh-CN" b="1" baseline="30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altLang="zh-CN" b="1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zh-CN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20713"/>
            <a:ext cx="8229600" cy="55054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533400" indent="-533400" algn="just" eaLnBrk="1" hangingPunct="1">
              <a:lnSpc>
                <a:spcPct val="140000"/>
              </a:lnSpc>
              <a:buFontTx/>
              <a:buNone/>
            </a:pPr>
            <a:r>
              <a:rPr lang="zh-CN" altLang="en-US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例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. </a:t>
            </a:r>
            <a:r>
              <a:rPr lang="zh-CN" altLang="el-GR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</a:t>
            </a:r>
            <a:r>
              <a:rPr lang="zh-CN" altLang="en-US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</a:t>
            </a:r>
            <a:r>
              <a:rPr lang="en-US" altLang="zh-CN" sz="2800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 = 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</a:t>
            </a:r>
            <a:r>
              <a:rPr lang="en-US" altLang="zh-CN" sz="2800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</a:t>
            </a:r>
            <a:r>
              <a:rPr lang="en-US" altLang="zh-CN" sz="2800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</a:t>
            </a:r>
            <a:r>
              <a:rPr lang="en-US" altLang="zh-CN" sz="2800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</a:t>
            </a:r>
            <a:r>
              <a:rPr lang="en-US" altLang="zh-CN" sz="2800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</a:t>
            </a:r>
          </a:p>
          <a:p>
            <a:pPr marL="533400" indent="-533400" algn="just" eaLnBrk="1" hangingPunct="1">
              <a:lnSpc>
                <a:spcPct val="140000"/>
              </a:lnSpc>
              <a:buFontTx/>
              <a:buNone/>
            </a:pP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          – 2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–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sz="2800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– 2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sz="2800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– 2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</a:p>
          <a:p>
            <a:pPr marL="533400" indent="-533400" algn="just" eaLnBrk="1" hangingPunct="1">
              <a:lnSpc>
                <a:spcPct val="140000"/>
              </a:lnSpc>
              <a:buFontTx/>
              <a:buNone/>
            </a:pP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          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– 2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sz="2800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– 2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 </a:t>
            </a:r>
            <a:r>
              <a:rPr lang="en-US" altLang="zh-CN" sz="2800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– 8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endParaRPr lang="en-US" altLang="zh-CN" sz="2800" b="1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533400" indent="-533400" algn="just" eaLnBrk="1" hangingPunct="1">
              <a:lnSpc>
                <a:spcPct val="140000"/>
              </a:lnSpc>
              <a:buFontTx/>
              <a:buAutoNum type="arabicParenR"/>
            </a:pPr>
            <a:r>
              <a:rPr lang="zh-CN" altLang="en-US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将 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  </a:t>
            </a:r>
            <a:r>
              <a:rPr lang="zh-CN" altLang="en-US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的项按 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… ,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 </a:t>
            </a:r>
            <a:r>
              <a:rPr lang="zh-CN" altLang="en-US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的字典排序法排序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;</a:t>
            </a:r>
          </a:p>
          <a:p>
            <a:pPr marL="533400" indent="-533400" algn="just" eaLnBrk="1" hangingPunct="1">
              <a:lnSpc>
                <a:spcPct val="140000"/>
              </a:lnSpc>
              <a:buFontTx/>
              <a:buAutoNum type="arabicParenR"/>
            </a:pPr>
            <a:r>
              <a:rPr lang="zh-CN" altLang="en-US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将 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  </a:t>
            </a:r>
            <a:r>
              <a:rPr lang="zh-CN" altLang="en-US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写成 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… ,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 </a:t>
            </a:r>
            <a:r>
              <a:rPr lang="zh-CN" altLang="en-US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的初等对称多项式</a:t>
            </a:r>
          </a:p>
          <a:p>
            <a:pPr marL="533400" indent="-533400" algn="just" eaLnBrk="1" hangingPunct="1">
              <a:lnSpc>
                <a:spcPct val="140000"/>
              </a:lnSpc>
              <a:buFontTx/>
              <a:buNone/>
            </a:pPr>
            <a:r>
              <a:rPr lang="zh-CN" altLang="en-US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      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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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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  </a:t>
            </a:r>
            <a:r>
              <a:rPr lang="zh-CN" altLang="en-US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的多项式形式 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; </a:t>
            </a:r>
          </a:p>
          <a:p>
            <a:pPr marL="533400" indent="-533400" algn="just" eaLnBrk="1" hangingPunct="1">
              <a:lnSpc>
                <a:spcPct val="140000"/>
              </a:lnSpc>
              <a:buFontTx/>
              <a:buNone/>
            </a:pP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3)   </a:t>
            </a:r>
            <a:r>
              <a:rPr lang="zh-CN" altLang="en-US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  </a:t>
            </a:r>
            <a:r>
              <a:rPr lang="en-US" altLang="zh-CN" sz="2800" b="1" i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  </a:t>
            </a:r>
            <a:r>
              <a:rPr lang="zh-CN" altLang="en-US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在有理数域上的因式分解</a:t>
            </a:r>
            <a:r>
              <a:rPr lang="en-US" altLang="zh-CN" sz="2800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304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304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304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761038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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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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( 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 ) = 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el-GR" altLang="zh-CN" b="1" baseline="30000" dirty="0" smtClean="0"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– 3 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+ 1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的三个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复根</a:t>
            </a:r>
            <a:r>
              <a:rPr lang="el-GR" altLang="zh-CN" b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1)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求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( 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)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的判别式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           (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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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)</a:t>
            </a:r>
            <a:r>
              <a:rPr lang="en-US" altLang="zh-CN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(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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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)</a:t>
            </a:r>
            <a:r>
              <a:rPr lang="en-US" altLang="zh-CN" b="1" baseline="30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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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)</a:t>
            </a:r>
            <a:r>
              <a:rPr lang="en-US" altLang="zh-CN" b="1" baseline="30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pt-BR" altLang="zh-CN" b="1" dirty="0" smtClean="0">
                <a:latin typeface="Times New Roman" pitchFamily="18" charset="0"/>
                <a:cs typeface="Times New Roman" pitchFamily="18" charset="0"/>
              </a:rPr>
              <a:t>  2)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求所有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元组</a:t>
            </a:r>
            <a:r>
              <a:rPr lang="pt-BR" altLang="zh-CN" b="1" dirty="0" smtClean="0">
                <a:latin typeface="Times New Roman" pitchFamily="18" charset="0"/>
                <a:cs typeface="Times New Roman" pitchFamily="18" charset="0"/>
              </a:rPr>
              <a:t> ( </a:t>
            </a:r>
            <a:r>
              <a:rPr lang="pt-BR" altLang="zh-CN" b="1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pt-BR" altLang="zh-CN" b="1" dirty="0" smtClean="0">
                <a:latin typeface="Times New Roman" pitchFamily="18" charset="0"/>
                <a:cs typeface="Times New Roman" pitchFamily="18" charset="0"/>
              </a:rPr>
              <a:t> ,</a:t>
            </a:r>
            <a:r>
              <a:rPr lang="pt-BR" altLang="zh-CN" b="1" i="1" dirty="0" smtClean="0">
                <a:latin typeface="Times New Roman" pitchFamily="18" charset="0"/>
                <a:cs typeface="Times New Roman" pitchFamily="18" charset="0"/>
              </a:rPr>
              <a:t> b</a:t>
            </a:r>
            <a:r>
              <a:rPr lang="pt-BR" altLang="zh-CN" b="1" dirty="0" smtClean="0">
                <a:latin typeface="Times New Roman" pitchFamily="18" charset="0"/>
                <a:cs typeface="Times New Roman" pitchFamily="18" charset="0"/>
              </a:rPr>
              <a:t> ,</a:t>
            </a:r>
            <a:r>
              <a:rPr lang="pt-BR" altLang="zh-CN" b="1" i="1" dirty="0" smtClean="0">
                <a:latin typeface="Times New Roman" pitchFamily="18" charset="0"/>
                <a:cs typeface="Times New Roman" pitchFamily="18" charset="0"/>
              </a:rPr>
              <a:t> c </a:t>
            </a:r>
            <a:r>
              <a:rPr lang="pt-BR" altLang="zh-CN" b="1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∈</a:t>
            </a:r>
            <a:r>
              <a:rPr lang="pt-BR" altLang="zh-CN" b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pt-BR" altLang="zh-CN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pt-BR" altLang="zh-CN" b="1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使得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( </a:t>
            </a:r>
            <a:r>
              <a:rPr lang="pt-BR" altLang="zh-CN" b="1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pt-BR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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altLang="zh-CN" b="1" baseline="30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pt-BR" altLang="zh-CN" b="1" dirty="0" smtClean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pt-BR" altLang="zh-CN" b="1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pt-BR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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altLang="zh-CN" b="1" dirty="0" smtClean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pt-BR" altLang="zh-CN" b="1" i="1" dirty="0" smtClean="0">
                <a:latin typeface="Times New Roman" pitchFamily="18" charset="0"/>
                <a:cs typeface="Times New Roman" pitchFamily="18" charset="0"/>
              </a:rPr>
              <a:t>c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) = 0 .</a:t>
            </a:r>
            <a:endParaRPr lang="zh-CN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04813"/>
            <a:ext cx="8229600" cy="6048375"/>
          </a:xfrm>
        </p:spPr>
        <p:txBody>
          <a:bodyPr/>
          <a:lstStyle/>
          <a:p>
            <a:pPr marL="356235" indent="-356235"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zh-CN" altLang="en-US" b="1" kern="100" dirty="0" smtClean="0">
                <a:latin typeface="Times New Roman"/>
                <a:ea typeface="华文楷体"/>
              </a:rPr>
              <a:t>例</a:t>
            </a:r>
            <a:r>
              <a:rPr lang="en-US" altLang="zh-CN" b="1" kern="100" dirty="0" smtClean="0">
                <a:latin typeface="Times New Roman"/>
                <a:ea typeface="华文楷体"/>
              </a:rPr>
              <a:t>1.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已知实矩阵</a:t>
            </a:r>
            <a:r>
              <a:rPr lang="en-US" altLang="zh-CN" b="1" kern="100" dirty="0" smtClean="0">
                <a:latin typeface="Times New Roman"/>
                <a:ea typeface="华文楷体"/>
              </a:rPr>
              <a:t> </a:t>
            </a:r>
            <a:r>
              <a:rPr lang="el-GR" altLang="zh-CN" b="1" kern="100" dirty="0" smtClean="0">
                <a:latin typeface="Times New Roman"/>
                <a:ea typeface="华文楷体"/>
              </a:rPr>
              <a:t>A , B</a:t>
            </a:r>
            <a:r>
              <a:rPr lang="en-US" altLang="zh-CN" b="1" kern="100" dirty="0" smtClean="0">
                <a:latin typeface="Times New Roman"/>
                <a:ea typeface="华文楷体"/>
              </a:rPr>
              <a:t>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满足条件 </a:t>
            </a:r>
            <a:endParaRPr lang="en-US" altLang="zh-CN" b="1" kern="100" dirty="0" smtClean="0">
              <a:latin typeface="Times New Roman"/>
              <a:ea typeface="华文楷体"/>
            </a:endParaRPr>
          </a:p>
          <a:p>
            <a:pPr marL="356235" indent="-356235"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/>
                <a:ea typeface="华文楷体"/>
              </a:rPr>
              <a:t>                </a:t>
            </a:r>
            <a:r>
              <a:rPr lang="it-IT" altLang="zh-CN" b="1" kern="100" dirty="0" smtClean="0">
                <a:latin typeface="Times New Roman"/>
                <a:ea typeface="华文楷体"/>
              </a:rPr>
              <a:t>A</a:t>
            </a:r>
            <a:r>
              <a:rPr lang="it-IT" altLang="zh-CN" b="1" kern="100" baseline="30000" dirty="0" smtClean="0">
                <a:latin typeface="Times New Roman"/>
                <a:ea typeface="华文楷体"/>
              </a:rPr>
              <a:t> </a:t>
            </a:r>
            <a:r>
              <a:rPr lang="el-GR" altLang="zh-CN" b="1" kern="100" baseline="30000" dirty="0" smtClean="0">
                <a:latin typeface="Times New Roman"/>
                <a:ea typeface="华文楷体"/>
              </a:rPr>
              <a:t>3 </a:t>
            </a:r>
            <a:r>
              <a:rPr lang="el-GR" altLang="zh-CN" b="1" kern="100" dirty="0" smtClean="0">
                <a:latin typeface="Times New Roman"/>
                <a:ea typeface="华文楷体"/>
              </a:rPr>
              <a:t>= 3 </a:t>
            </a:r>
            <a:r>
              <a:rPr lang="it-IT" altLang="zh-CN" b="1" kern="100" dirty="0" smtClean="0">
                <a:latin typeface="Times New Roman"/>
                <a:ea typeface="华文楷体"/>
              </a:rPr>
              <a:t>A</a:t>
            </a:r>
            <a:r>
              <a:rPr lang="it-IT" altLang="zh-CN" b="1" kern="100" baseline="30000" dirty="0" smtClean="0">
                <a:latin typeface="Times New Roman"/>
                <a:ea typeface="华文楷体"/>
              </a:rPr>
              <a:t> </a:t>
            </a:r>
            <a:r>
              <a:rPr lang="el-GR" altLang="zh-CN" b="1" kern="100" dirty="0" smtClean="0">
                <a:latin typeface="Times New Roman"/>
                <a:ea typeface="华文楷体"/>
              </a:rPr>
              <a:t>– </a:t>
            </a:r>
            <a:r>
              <a:rPr lang="it-IT" altLang="zh-CN" b="1" kern="100" dirty="0" smtClean="0">
                <a:latin typeface="Times New Roman"/>
                <a:ea typeface="华文楷体"/>
              </a:rPr>
              <a:t>I</a:t>
            </a:r>
            <a:r>
              <a:rPr lang="it-IT" altLang="zh-CN" b="1" kern="100" baseline="30000" dirty="0" smtClean="0">
                <a:latin typeface="Times New Roman"/>
                <a:ea typeface="华文楷体"/>
              </a:rPr>
              <a:t> </a:t>
            </a:r>
            <a:r>
              <a:rPr lang="el-GR" altLang="zh-CN" b="1" kern="100" dirty="0" smtClean="0">
                <a:latin typeface="Times New Roman"/>
                <a:ea typeface="华文楷体"/>
              </a:rPr>
              <a:t>, 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 </a:t>
            </a:r>
            <a:r>
              <a:rPr lang="it-IT" altLang="zh-CN" b="1" kern="100" dirty="0" smtClean="0">
                <a:latin typeface="Times New Roman"/>
                <a:ea typeface="华文楷体"/>
              </a:rPr>
              <a:t>B </a:t>
            </a:r>
            <a:r>
              <a:rPr lang="el-GR" altLang="zh-CN" b="1" kern="100" dirty="0" smtClean="0">
                <a:latin typeface="Times New Roman"/>
                <a:ea typeface="华文楷体"/>
              </a:rPr>
              <a:t>= </a:t>
            </a:r>
            <a:r>
              <a:rPr lang="it-IT" altLang="zh-CN" b="1" kern="100" dirty="0" smtClean="0">
                <a:latin typeface="Times New Roman"/>
                <a:ea typeface="华文楷体"/>
              </a:rPr>
              <a:t>A</a:t>
            </a:r>
            <a:r>
              <a:rPr lang="el-GR" altLang="zh-CN" b="1" kern="100" baseline="30000" dirty="0" smtClean="0">
                <a:latin typeface="Times New Roman"/>
                <a:ea typeface="华文楷体"/>
              </a:rPr>
              <a:t> 2 </a:t>
            </a:r>
            <a:r>
              <a:rPr lang="el-GR" altLang="zh-CN" b="1" kern="100" dirty="0" smtClean="0">
                <a:latin typeface="Times New Roman"/>
                <a:ea typeface="华文楷体"/>
              </a:rPr>
              <a:t>– 2 </a:t>
            </a:r>
            <a:r>
              <a:rPr lang="it-IT" altLang="zh-CN" b="1" kern="100" dirty="0" smtClean="0">
                <a:latin typeface="Times New Roman"/>
                <a:ea typeface="华文楷体"/>
              </a:rPr>
              <a:t>A </a:t>
            </a:r>
            <a:r>
              <a:rPr lang="el-GR" altLang="zh-CN" b="1" kern="100" dirty="0" smtClean="0">
                <a:latin typeface="Times New Roman"/>
                <a:ea typeface="华文楷体"/>
              </a:rPr>
              <a:t>.</a:t>
            </a:r>
            <a:endParaRPr lang="zh-CN" altLang="zh-CN" sz="2000" kern="100" dirty="0" smtClean="0">
              <a:latin typeface="Times New Roman"/>
            </a:endParaRPr>
          </a:p>
          <a:p>
            <a:pPr marL="356235"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/>
                <a:ea typeface="华文楷体"/>
              </a:rPr>
              <a:t> </a:t>
            </a:r>
            <a:r>
              <a:rPr lang="el-GR" altLang="zh-CN" b="1" kern="100" dirty="0" smtClean="0">
                <a:latin typeface="Times New Roman"/>
                <a:ea typeface="华文楷体"/>
              </a:rPr>
              <a:t>1)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证明 </a:t>
            </a:r>
            <a:r>
              <a:rPr lang="el-GR" altLang="zh-CN" b="1" kern="100" dirty="0" smtClean="0">
                <a:latin typeface="Times New Roman"/>
                <a:ea typeface="华文楷体"/>
              </a:rPr>
              <a:t>B</a:t>
            </a:r>
            <a:r>
              <a:rPr lang="en-US" altLang="zh-CN" b="1" kern="100" dirty="0" smtClean="0">
                <a:latin typeface="Times New Roman"/>
                <a:ea typeface="华文楷体"/>
              </a:rPr>
              <a:t>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可逆并求一个次数 </a:t>
            </a:r>
            <a:r>
              <a:rPr lang="en-US" altLang="zh-CN" b="1" kern="100" dirty="0" smtClean="0">
                <a:latin typeface="Times New Roman"/>
                <a:ea typeface="华文楷体"/>
                <a:sym typeface="Symbol"/>
              </a:rPr>
              <a:t></a:t>
            </a:r>
            <a:r>
              <a:rPr lang="el-GR" altLang="zh-CN" b="1" kern="100" dirty="0" smtClean="0">
                <a:latin typeface="Times New Roman"/>
                <a:ea typeface="华文楷体"/>
              </a:rPr>
              <a:t> 2</a:t>
            </a:r>
            <a:r>
              <a:rPr lang="en-US" altLang="zh-CN" b="1" kern="100" dirty="0" smtClean="0">
                <a:latin typeface="Times New Roman"/>
                <a:ea typeface="华文楷体"/>
              </a:rPr>
              <a:t>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的多项式 </a:t>
            </a:r>
            <a:endParaRPr lang="en-US" altLang="zh-CN" b="1" kern="100" dirty="0" smtClean="0">
              <a:latin typeface="Times New Roman"/>
              <a:ea typeface="华文楷体"/>
            </a:endParaRPr>
          </a:p>
          <a:p>
            <a:pPr marL="356235"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i="1" kern="100" dirty="0" smtClean="0">
                <a:latin typeface="Times New Roman"/>
                <a:ea typeface="华文楷体"/>
              </a:rPr>
              <a:t>      g</a:t>
            </a:r>
            <a:r>
              <a:rPr lang="el-GR" altLang="zh-CN" b="1" kern="100" dirty="0" smtClean="0">
                <a:latin typeface="Times New Roman"/>
                <a:ea typeface="华文楷体"/>
              </a:rPr>
              <a:t>(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x</a:t>
            </a:r>
            <a:r>
              <a:rPr lang="el-GR" altLang="zh-CN" b="1" kern="100" dirty="0" smtClean="0">
                <a:latin typeface="Times New Roman"/>
                <a:ea typeface="华文楷体"/>
              </a:rPr>
              <a:t> ) </a:t>
            </a:r>
            <a:r>
              <a:rPr lang="en-US" altLang="zh-CN" b="1" kern="100" dirty="0" smtClean="0">
                <a:latin typeface="Times New Roman"/>
                <a:ea typeface="华文楷体"/>
                <a:sym typeface="Symbol"/>
              </a:rPr>
              <a:t></a:t>
            </a:r>
            <a:r>
              <a:rPr lang="en-US" altLang="zh-CN" b="1" kern="100" dirty="0" smtClean="0">
                <a:latin typeface="Times New Roman"/>
                <a:ea typeface="华文楷体"/>
              </a:rPr>
              <a:t> R</a:t>
            </a:r>
            <a:r>
              <a:rPr lang="el-GR" altLang="zh-CN" b="1" kern="100" dirty="0" smtClean="0">
                <a:latin typeface="Times New Roman"/>
                <a:ea typeface="华文楷体"/>
              </a:rPr>
              <a:t>[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x</a:t>
            </a:r>
            <a:r>
              <a:rPr lang="el-GR" altLang="zh-CN" b="1" kern="100" dirty="0" smtClean="0">
                <a:latin typeface="Times New Roman"/>
                <a:ea typeface="华文楷体"/>
              </a:rPr>
              <a:t> ],  </a:t>
            </a:r>
            <a:r>
              <a:rPr lang="en-US" altLang="zh-CN" sz="2000" kern="100" dirty="0" smtClean="0">
                <a:latin typeface="Times New Roman"/>
              </a:rPr>
              <a:t>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使得 </a:t>
            </a:r>
            <a:r>
              <a:rPr lang="el-GR" altLang="zh-CN" b="1" kern="100" dirty="0" smtClean="0">
                <a:latin typeface="Times New Roman"/>
                <a:ea typeface="华文楷体"/>
              </a:rPr>
              <a:t>B</a:t>
            </a:r>
            <a:r>
              <a:rPr lang="el-GR" altLang="zh-CN" b="1" kern="100" baseline="30000" dirty="0" smtClean="0">
                <a:latin typeface="Times New Roman"/>
                <a:ea typeface="华文楷体"/>
              </a:rPr>
              <a:t> -1</a:t>
            </a:r>
            <a:r>
              <a:rPr lang="el-GR" altLang="zh-CN" b="1" kern="100" dirty="0" smtClean="0">
                <a:latin typeface="Times New Roman"/>
                <a:ea typeface="华文楷体"/>
              </a:rPr>
              <a:t> = </a:t>
            </a:r>
            <a:r>
              <a:rPr lang="en-US" altLang="zh-CN" b="1" i="1" kern="100" dirty="0" smtClean="0">
                <a:latin typeface="Times New Roman"/>
                <a:ea typeface="华文楷体"/>
              </a:rPr>
              <a:t>g</a:t>
            </a:r>
            <a:r>
              <a:rPr lang="el-GR" altLang="zh-CN" b="1" kern="100" dirty="0" smtClean="0">
                <a:latin typeface="Times New Roman"/>
                <a:ea typeface="华文楷体"/>
              </a:rPr>
              <a:t>(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A</a:t>
            </a:r>
            <a:r>
              <a:rPr lang="el-GR" altLang="zh-CN" b="1" kern="100" dirty="0" smtClean="0">
                <a:latin typeface="Times New Roman"/>
                <a:ea typeface="华文楷体"/>
              </a:rPr>
              <a:t> ) ;</a:t>
            </a:r>
            <a:endParaRPr lang="zh-CN" altLang="zh-CN" sz="2000" kern="100" dirty="0" smtClean="0">
              <a:latin typeface="Times New Roman"/>
            </a:endParaRPr>
          </a:p>
          <a:p>
            <a:pPr marL="356235"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/>
                <a:ea typeface="华文楷体"/>
              </a:rPr>
              <a:t> </a:t>
            </a:r>
            <a:r>
              <a:rPr lang="el-GR" altLang="zh-CN" b="1" kern="100" dirty="0" smtClean="0">
                <a:latin typeface="Times New Roman"/>
                <a:ea typeface="华文楷体"/>
              </a:rPr>
              <a:t>2)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求一个次数 </a:t>
            </a:r>
            <a:r>
              <a:rPr lang="en-US" altLang="zh-CN" b="1" kern="100" dirty="0" smtClean="0">
                <a:latin typeface="Times New Roman"/>
                <a:ea typeface="华文楷体"/>
                <a:sym typeface="Symbol"/>
              </a:rPr>
              <a:t></a:t>
            </a:r>
            <a:r>
              <a:rPr lang="el-GR" altLang="zh-CN" b="1" kern="100" dirty="0" smtClean="0">
                <a:latin typeface="Times New Roman"/>
                <a:ea typeface="华文楷体"/>
              </a:rPr>
              <a:t> 2</a:t>
            </a:r>
            <a:r>
              <a:rPr lang="en-US" altLang="zh-CN" b="1" kern="100" dirty="0" smtClean="0">
                <a:latin typeface="Times New Roman"/>
                <a:ea typeface="华文楷体"/>
              </a:rPr>
              <a:t>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的多项式 </a:t>
            </a:r>
            <a:r>
              <a:rPr lang="en-US" altLang="zh-CN" b="1" i="1" kern="100" dirty="0" smtClean="0">
                <a:latin typeface="Times New Roman"/>
                <a:ea typeface="华文楷体"/>
              </a:rPr>
              <a:t>h</a:t>
            </a:r>
            <a:r>
              <a:rPr lang="el-GR" altLang="zh-CN" b="1" kern="100" dirty="0" smtClean="0">
                <a:latin typeface="Times New Roman"/>
                <a:ea typeface="华文楷体"/>
              </a:rPr>
              <a:t>(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x</a:t>
            </a:r>
            <a:r>
              <a:rPr lang="el-GR" altLang="zh-CN" b="1" kern="100" dirty="0" smtClean="0">
                <a:latin typeface="Times New Roman"/>
                <a:ea typeface="华文楷体"/>
              </a:rPr>
              <a:t> ) </a:t>
            </a:r>
            <a:r>
              <a:rPr lang="en-US" altLang="zh-CN" b="1" kern="100" dirty="0" smtClean="0">
                <a:latin typeface="Times New Roman"/>
                <a:ea typeface="华文楷体"/>
                <a:sym typeface="Symbol"/>
              </a:rPr>
              <a:t></a:t>
            </a:r>
            <a:r>
              <a:rPr lang="en-US" altLang="zh-CN" b="1" kern="100" dirty="0" smtClean="0">
                <a:latin typeface="Times New Roman"/>
                <a:ea typeface="华文楷体"/>
              </a:rPr>
              <a:t> R</a:t>
            </a:r>
            <a:r>
              <a:rPr lang="el-GR" altLang="zh-CN" b="1" kern="100" dirty="0" smtClean="0">
                <a:latin typeface="Times New Roman"/>
                <a:ea typeface="华文楷体"/>
              </a:rPr>
              <a:t>[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x</a:t>
            </a:r>
            <a:r>
              <a:rPr lang="el-GR" altLang="zh-CN" b="1" kern="100" dirty="0" smtClean="0">
                <a:latin typeface="Times New Roman"/>
                <a:ea typeface="华文楷体"/>
              </a:rPr>
              <a:t> ], </a:t>
            </a:r>
            <a:endParaRPr lang="en-US" altLang="zh-CN" b="1" kern="100" dirty="0" smtClean="0">
              <a:latin typeface="Times New Roman"/>
              <a:ea typeface="华文楷体"/>
            </a:endParaRPr>
          </a:p>
          <a:p>
            <a:pPr marL="356235"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/>
                <a:ea typeface="华文楷体"/>
              </a:rPr>
              <a:t>     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使得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 </a:t>
            </a:r>
            <a:r>
              <a:rPr lang="el-GR" altLang="zh-CN" b="1" kern="100" dirty="0" smtClean="0">
                <a:latin typeface="Times New Roman"/>
                <a:ea typeface="华文楷体"/>
              </a:rPr>
              <a:t>A</a:t>
            </a:r>
            <a:r>
              <a:rPr lang="el-GR" altLang="zh-CN" b="1" kern="100" baseline="30000" dirty="0" smtClean="0">
                <a:latin typeface="Times New Roman"/>
                <a:ea typeface="华文楷体"/>
              </a:rPr>
              <a:t> </a:t>
            </a:r>
            <a:r>
              <a:rPr lang="en-US" altLang="zh-CN" b="1" kern="100" baseline="30000" dirty="0" smtClean="0">
                <a:latin typeface="Times New Roman"/>
                <a:ea typeface="华文楷体"/>
              </a:rPr>
              <a:t> </a:t>
            </a:r>
            <a:r>
              <a:rPr lang="el-GR" altLang="zh-CN" b="1" kern="100" dirty="0" smtClean="0">
                <a:latin typeface="Times New Roman"/>
                <a:ea typeface="华文楷体"/>
              </a:rPr>
              <a:t>=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 </a:t>
            </a:r>
            <a:r>
              <a:rPr lang="en-US" altLang="zh-CN" b="1" i="1" kern="100" dirty="0" smtClean="0">
                <a:latin typeface="Times New Roman"/>
                <a:ea typeface="华文楷体"/>
              </a:rPr>
              <a:t>h</a:t>
            </a:r>
            <a:r>
              <a:rPr lang="el-GR" altLang="zh-CN" b="1" kern="100" dirty="0" smtClean="0">
                <a:latin typeface="Times New Roman"/>
                <a:ea typeface="华文楷体"/>
              </a:rPr>
              <a:t>(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B</a:t>
            </a:r>
            <a:r>
              <a:rPr lang="el-GR" altLang="zh-CN" b="1" kern="100" dirty="0" smtClean="0">
                <a:latin typeface="Times New Roman"/>
                <a:ea typeface="华文楷体"/>
              </a:rPr>
              <a:t> ) .</a:t>
            </a:r>
            <a:endParaRPr lang="zh-CN" altLang="zh-CN" sz="2000" kern="100" dirty="0" smtClean="0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例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2.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设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f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g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h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 </a:t>
            </a:r>
            <a:r>
              <a:rPr lang="en-US" altLang="zh-CN" b="1" smtClean="0">
                <a:latin typeface="Times New Roman" pitchFamily="18" charset="0"/>
              </a:rPr>
              <a:t>K[ x ] , </a:t>
            </a:r>
            <a:r>
              <a:rPr lang="zh-CN" altLang="en-US" b="1" smtClean="0">
                <a:latin typeface="Times New Roman" pitchFamily="18" charset="0"/>
              </a:rPr>
              <a:t>证明</a:t>
            </a:r>
            <a:r>
              <a:rPr lang="en-US" altLang="zh-CN" b="1" smtClean="0">
                <a:latin typeface="Times New Roman" pitchFamily="18" charset="0"/>
              </a:rPr>
              <a:t>:</a:t>
            </a: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1)  </a:t>
            </a:r>
            <a:r>
              <a:rPr lang="zh-CN" altLang="en-US" b="1" smtClean="0">
                <a:latin typeface="Times New Roman" pitchFamily="18" charset="0"/>
              </a:rPr>
              <a:t>若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f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g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 = 1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且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f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|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g h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 </a:t>
            </a:r>
            <a:r>
              <a:rPr lang="zh-CN" altLang="en-US" b="1" smtClean="0">
                <a:latin typeface="Times New Roman" pitchFamily="18" charset="0"/>
              </a:rPr>
              <a:t>则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f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|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h</a:t>
            </a: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2)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若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f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g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 = 1 ,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且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f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|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h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g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|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h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smtClean="0">
                <a:latin typeface="Times New Roman" pitchFamily="18" charset="0"/>
              </a:rPr>
              <a:t>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</a:t>
            </a:r>
            <a:r>
              <a:rPr lang="zh-CN" altLang="en-US" b="1" smtClean="0">
                <a:latin typeface="Times New Roman" pitchFamily="18" charset="0"/>
              </a:rPr>
              <a:t>则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f g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|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h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3)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若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f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g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 = 1 ,   </a:t>
            </a:r>
            <a:r>
              <a:rPr lang="zh-CN" altLang="en-US" b="1" smtClean="0">
                <a:latin typeface="Times New Roman" pitchFamily="18" charset="0"/>
              </a:rPr>
              <a:t>则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f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 g h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 = (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f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h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386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92150"/>
            <a:ext cx="8229600" cy="5545138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例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.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设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</a:rPr>
              <a:t>f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( x )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Q[ x ] </a:t>
            </a:r>
            <a:r>
              <a:rPr lang="zh-CN" altLang="en-US" b="1" smtClean="0">
                <a:latin typeface="Times New Roman" pitchFamily="18" charset="0"/>
              </a:rPr>
              <a:t>中的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次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首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不可约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       多项式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是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</a:rPr>
              <a:t>f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( x ) = 0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的一个复根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1)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证明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: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Q[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smtClean="0">
                <a:latin typeface="Times New Roman" pitchFamily="18" charset="0"/>
              </a:rPr>
              <a:t> ]</a:t>
            </a:r>
            <a:r>
              <a:rPr lang="zh-CN" altLang="en-US" b="1" smtClean="0">
                <a:latin typeface="Times New Roman" pitchFamily="18" charset="0"/>
              </a:rPr>
              <a:t>中的每个数都能唯一的写成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    </a:t>
            </a:r>
            <a:r>
              <a:rPr lang="en-US" altLang="zh-CN" b="1" i="1" smtClean="0">
                <a:latin typeface="Times New Roman" pitchFamily="18" charset="0"/>
              </a:rPr>
              <a:t>c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0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 + </a:t>
            </a:r>
            <a:r>
              <a:rPr lang="en-US" altLang="zh-CN" b="1" i="1" smtClean="0">
                <a:latin typeface="Times New Roman" pitchFamily="18" charset="0"/>
              </a:rPr>
              <a:t>c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+ … + </a:t>
            </a:r>
            <a:r>
              <a:rPr lang="en-US" altLang="zh-CN" b="1" i="1" smtClean="0">
                <a:latin typeface="Times New Roman" pitchFamily="18" charset="0"/>
              </a:rPr>
              <a:t>c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n-1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</a:rPr>
              <a:t>n-1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,   </a:t>
            </a:r>
            <a:r>
              <a:rPr lang="en-US" altLang="zh-CN" b="1" i="1" smtClean="0">
                <a:latin typeface="Times New Roman" pitchFamily="18" charset="0"/>
              </a:rPr>
              <a:t>c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Q</a:t>
            </a:r>
            <a:endParaRPr lang="en-US" altLang="zh-CN" b="1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的形式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2)  Q[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smtClean="0">
                <a:latin typeface="Times New Roman" pitchFamily="18" charset="0"/>
              </a:rPr>
              <a:t> ] </a:t>
            </a:r>
            <a:r>
              <a:rPr lang="zh-CN" altLang="en-US" b="1" smtClean="0">
                <a:latin typeface="Times New Roman" pitchFamily="18" charset="0"/>
              </a:rPr>
              <a:t>是一个数域</a:t>
            </a:r>
            <a:r>
              <a:rPr lang="en-US" altLang="zh-CN" b="1" smtClean="0">
                <a:latin typeface="Times New Roman" pitchFamily="18" charset="0"/>
              </a:rPr>
              <a:t>.</a:t>
            </a:r>
            <a:endParaRPr lang="en-US" altLang="zh-CN" b="1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endParaRPr lang="en-US" altLang="zh-CN" b="1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1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65175"/>
            <a:ext cx="8229600" cy="53609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err="1" smtClean="0">
                <a:latin typeface="Times New Roman" pitchFamily="18" charset="0"/>
              </a:rPr>
              <a:t>F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</a:rPr>
              <a:t>q </a:t>
            </a:r>
            <a:r>
              <a:rPr lang="zh-CN" altLang="en-US" b="1" dirty="0" smtClean="0">
                <a:latin typeface="Times New Roman" pitchFamily="18" charset="0"/>
              </a:rPr>
              <a:t>个元素的有限域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记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</a:t>
            </a:r>
            <a:r>
              <a:rPr lang="en-US" altLang="zh-CN" b="1" dirty="0" smtClean="0">
                <a:latin typeface="Times New Roman" pitchFamily="18" charset="0"/>
              </a:rPr>
              <a:t>GL( n, </a:t>
            </a:r>
            <a:r>
              <a:rPr lang="en-US" altLang="zh-CN" b="1" dirty="0" err="1" smtClean="0">
                <a:latin typeface="Times New Roman" pitchFamily="18" charset="0"/>
              </a:rPr>
              <a:t>F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= { A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err="1" smtClean="0">
                <a:latin typeface="Times New Roman" pitchFamily="18" charset="0"/>
              </a:rPr>
              <a:t>M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err="1" smtClean="0">
                <a:latin typeface="Times New Roman" pitchFamily="18" charset="0"/>
              </a:rPr>
              <a:t>F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 |  | A |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</a:t>
            </a:r>
            <a:r>
              <a:rPr lang="en-US" altLang="zh-CN" b="1" dirty="0" smtClean="0">
                <a:latin typeface="Times New Roman" pitchFamily="18" charset="0"/>
              </a:rPr>
              <a:t> 0 } 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证明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# GL( n, </a:t>
            </a:r>
            <a:r>
              <a:rPr lang="en-US" altLang="zh-CN" b="1" dirty="0" err="1" smtClean="0">
                <a:latin typeface="Times New Roman" pitchFamily="18" charset="0"/>
              </a:rPr>
              <a:t>F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= ( </a:t>
            </a:r>
            <a:r>
              <a:rPr lang="en-US" altLang="zh-CN" b="1" dirty="0" err="1" smtClean="0">
                <a:latin typeface="Times New Roman" pitchFamily="18" charset="0"/>
              </a:rPr>
              <a:t>q</a:t>
            </a:r>
            <a:r>
              <a:rPr lang="en-US" altLang="zh-CN" sz="3600" b="1" baseline="30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1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( </a:t>
            </a:r>
            <a:r>
              <a:rPr lang="en-US" altLang="zh-CN" b="1" dirty="0" err="1" smtClean="0">
                <a:latin typeface="Times New Roman" pitchFamily="18" charset="0"/>
              </a:rPr>
              <a:t>q</a:t>
            </a:r>
            <a:r>
              <a:rPr lang="en-US" altLang="zh-CN" sz="3600" b="1" baseline="30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q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… ( </a:t>
            </a:r>
            <a:r>
              <a:rPr lang="en-US" altLang="zh-CN" b="1" dirty="0" err="1" smtClean="0">
                <a:latin typeface="Times New Roman" pitchFamily="18" charset="0"/>
              </a:rPr>
              <a:t>q</a:t>
            </a:r>
            <a:r>
              <a:rPr lang="en-US" altLang="zh-CN" sz="3600" b="1" baseline="30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q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</a:rPr>
              <a:t>A = [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dirty="0" smtClean="0">
                <a:sym typeface="Symbol" pitchFamily="18" charset="2"/>
              </a:rPr>
              <a:t>… 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] ,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err="1" smtClean="0">
                <a:latin typeface="Times New Roman" pitchFamily="18" charset="0"/>
              </a:rPr>
              <a:t>F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altLang="zh-CN" sz="3600" b="1" baseline="30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30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71500"/>
            <a:ext cx="8229600" cy="5554663"/>
          </a:xfrm>
          <a:solidFill>
            <a:srgbClr val="00FF00">
              <a:alpha val="79999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. </a:t>
            </a:r>
            <a:r>
              <a:rPr lang="zh-CN" altLang="en-US" b="1" smtClean="0">
                <a:latin typeface="Times New Roman" pitchFamily="18" charset="0"/>
              </a:rPr>
              <a:t>以下子空间的运算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那些是正确的</a:t>
            </a:r>
            <a:r>
              <a:rPr lang="en-US" altLang="zh-CN" b="1" smtClean="0">
                <a:latin typeface="Times New Roman" pitchFamily="18" charset="0"/>
              </a:rPr>
              <a:t>?</a:t>
            </a:r>
          </a:p>
          <a:p>
            <a:pPr marL="609600" indent="-609600" eaLnBrk="1" hangingPunct="1">
              <a:lnSpc>
                <a:spcPct val="150000"/>
              </a:lnSpc>
              <a:buFontTx/>
              <a:buAutoNum type="arabicParenR"/>
            </a:pPr>
            <a:r>
              <a:rPr lang="en-US" altLang="zh-CN" b="1" smtClean="0">
                <a:latin typeface="Times New Roman" pitchFamily="18" charset="0"/>
              </a:rPr>
              <a:t>(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)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</a:rPr>
              <a:t>  = 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(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endParaRPr lang="en-US" altLang="zh-CN" b="1" baseline="-3000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AutoNum type="arabicParenR"/>
            </a:pPr>
            <a:r>
              <a:rPr lang="en-US" altLang="zh-CN" b="1" smtClean="0">
                <a:latin typeface="Times New Roman" pitchFamily="18" charset="0"/>
              </a:rPr>
              <a:t>(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smtClean="0">
                <a:latin typeface="Times New Roman" pitchFamily="18" charset="0"/>
              </a:rPr>
              <a:t>+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)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W = (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W ) +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W )</a:t>
            </a:r>
          </a:p>
          <a:p>
            <a:pPr marL="609600" indent="-609600" eaLnBrk="1" hangingPunct="1">
              <a:lnSpc>
                <a:spcPct val="150000"/>
              </a:lnSpc>
              <a:buFontTx/>
              <a:buAutoNum type="arabicParenR"/>
            </a:pPr>
            <a:r>
              <a:rPr lang="en-US" altLang="zh-CN" b="1" smtClean="0">
                <a:latin typeface="Times New Roman" pitchFamily="18" charset="0"/>
              </a:rPr>
              <a:t>(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) + W  = (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smtClean="0">
                <a:latin typeface="Times New Roman" pitchFamily="18" charset="0"/>
              </a:rPr>
              <a:t> W )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(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smtClean="0">
                <a:latin typeface="Times New Roman" pitchFamily="18" charset="0"/>
              </a:rPr>
              <a:t> W ) </a:t>
            </a:r>
          </a:p>
          <a:p>
            <a:pPr marL="609600" indent="-609600" eaLnBrk="1" hangingPunct="1">
              <a:lnSpc>
                <a:spcPct val="150000"/>
              </a:lnSpc>
              <a:buFontTx/>
              <a:buAutoNum type="arabicParenR"/>
            </a:pPr>
            <a:r>
              <a:rPr lang="zh-CN" altLang="en-US" b="1" smtClean="0">
                <a:latin typeface="Times New Roman" pitchFamily="18" charset="0"/>
              </a:rPr>
              <a:t>当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</a:t>
            </a:r>
            <a:r>
              <a:rPr lang="en-US" altLang="zh-CN" b="1" smtClean="0">
                <a:latin typeface="Times New Roman" pitchFamily="18" charset="0"/>
              </a:rPr>
              <a:t> W </a:t>
            </a:r>
            <a:r>
              <a:rPr lang="zh-CN" altLang="en-US" b="1" smtClean="0">
                <a:latin typeface="Times New Roman" pitchFamily="18" charset="0"/>
              </a:rPr>
              <a:t>时</a:t>
            </a:r>
            <a:r>
              <a:rPr lang="en-US" altLang="zh-CN" b="1" smtClean="0">
                <a:latin typeface="Times New Roman" pitchFamily="18" charset="0"/>
              </a:rPr>
              <a:t>,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(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)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W  = 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W +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是无限域 </a:t>
            </a:r>
            <a:r>
              <a:rPr lang="en-US" altLang="zh-CN" b="1" smtClean="0">
                <a:latin typeface="Times New Roman" pitchFamily="18" charset="0"/>
              </a:rPr>
              <a:t>K</a:t>
            </a:r>
            <a:r>
              <a:rPr lang="zh-CN" altLang="en-US" b="1" smtClean="0">
                <a:latin typeface="Times New Roman" pitchFamily="18" charset="0"/>
              </a:rPr>
              <a:t>上的 </a:t>
            </a:r>
            <a:r>
              <a:rPr lang="en-US" altLang="zh-CN" b="1" smtClean="0">
                <a:latin typeface="Times New Roman" pitchFamily="18" charset="0"/>
              </a:rPr>
              <a:t>n </a:t>
            </a:r>
            <a:r>
              <a:rPr lang="zh-CN" altLang="en-US" b="1" smtClean="0">
                <a:latin typeface="Times New Roman" pitchFamily="18" charset="0"/>
              </a:rPr>
              <a:t>维线性空间</a:t>
            </a:r>
            <a:r>
              <a:rPr lang="en-US" altLang="zh-CN" b="1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smtClean="0">
                <a:latin typeface="Times New Roman" pitchFamily="18" charset="0"/>
              </a:rPr>
              <a:t>   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…,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的真子空间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记集合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smtClean="0">
                <a:latin typeface="Times New Roman" pitchFamily="18" charset="0"/>
              </a:rPr>
              <a:t>   S =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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 … 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 </a:t>
            </a:r>
            <a:r>
              <a:rPr lang="en-US" altLang="zh-CN" b="1" smtClean="0">
                <a:latin typeface="Times New Roman" pitchFamily="18" charset="0"/>
              </a:rPr>
              <a:t>. </a:t>
            </a:r>
            <a:r>
              <a:rPr lang="zh-CN" altLang="en-US" b="1" smtClean="0">
                <a:latin typeface="Times New Roman" pitchFamily="18" charset="0"/>
              </a:rPr>
              <a:t>证明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存在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一组基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使得每个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 </a:t>
            </a:r>
            <a:r>
              <a:rPr lang="zh-CN" altLang="en-US" b="1" smtClean="0">
                <a:latin typeface="Times New Roman" pitchFamily="18" charset="0"/>
              </a:rPr>
              <a:t>都不属于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集合 </a:t>
            </a:r>
            <a:r>
              <a:rPr lang="en-US" altLang="zh-CN" b="1" smtClean="0">
                <a:latin typeface="Times New Roman" pitchFamily="18" charset="0"/>
              </a:rPr>
              <a:t>S . 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836613"/>
            <a:ext cx="8229600" cy="52895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 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l-GR" b="1" smtClean="0">
                <a:solidFill>
                  <a:srgbClr val="000000"/>
                </a:solidFill>
                <a:latin typeface="Times New Roman" pitchFamily="18" charset="0"/>
              </a:rPr>
              <a:t>设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l-GR" b="1" smtClean="0">
                <a:solidFill>
                  <a:srgbClr val="000000"/>
                </a:solidFill>
                <a:latin typeface="Times New Roman" pitchFamily="18" charset="0"/>
              </a:rPr>
              <a:t>是素数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</a:rPr>
              <a:t>,  V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l-GR" b="1" smtClean="0">
                <a:solidFill>
                  <a:srgbClr val="000000"/>
                </a:solidFill>
                <a:latin typeface="Times New Roman" pitchFamily="18" charset="0"/>
              </a:rPr>
              <a:t>是有限域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p </a:t>
            </a:r>
            <a:r>
              <a:rPr lang="zh-CN" altLang="el-GR" b="1" smtClean="0">
                <a:solidFill>
                  <a:srgbClr val="000000"/>
                </a:solidFill>
                <a:latin typeface="Times New Roman" pitchFamily="18" charset="0"/>
              </a:rPr>
              <a:t>上的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</a:rPr>
              <a:t>4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l-GR" b="1" smtClean="0">
                <a:solidFill>
                  <a:srgbClr val="000000"/>
                </a:solidFill>
                <a:latin typeface="Times New Roman" pitchFamily="18" charset="0"/>
              </a:rPr>
              <a:t>维</a:t>
            </a:r>
            <a:endParaRPr lang="zh-CN" altLang="en-US" b="1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     </a:t>
            </a:r>
            <a:r>
              <a:rPr lang="zh-CN" altLang="el-GR" b="1" smtClean="0">
                <a:solidFill>
                  <a:srgbClr val="000000"/>
                </a:solidFill>
                <a:latin typeface="Times New Roman" pitchFamily="18" charset="0"/>
              </a:rPr>
              <a:t>线性空间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l-GR" b="1" smtClean="0">
                <a:solidFill>
                  <a:srgbClr val="000000"/>
                </a:solidFill>
                <a:latin typeface="Times New Roman" pitchFamily="18" charset="0"/>
              </a:rPr>
              <a:t>求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l-GR" b="1" smtClean="0">
                <a:solidFill>
                  <a:srgbClr val="000000"/>
                </a:solidFill>
                <a:latin typeface="Times New Roman" pitchFamily="18" charset="0"/>
              </a:rPr>
              <a:t>的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zh-CN" altLang="el-GR" b="1" smtClean="0">
                <a:solidFill>
                  <a:srgbClr val="000000"/>
                </a:solidFill>
                <a:latin typeface="Times New Roman" pitchFamily="18" charset="0"/>
              </a:rPr>
              <a:t>维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与 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l-GR" b="1" smtClean="0">
                <a:solidFill>
                  <a:srgbClr val="000000"/>
                </a:solidFill>
                <a:latin typeface="Times New Roman" pitchFamily="18" charset="0"/>
              </a:rPr>
              <a:t>维子空间的</a:t>
            </a:r>
            <a:endParaRPr lang="zh-CN" altLang="en-US" b="1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     </a:t>
            </a:r>
            <a:r>
              <a:rPr lang="zh-CN" altLang="el-GR" b="1" smtClean="0">
                <a:solidFill>
                  <a:srgbClr val="000000"/>
                </a:solidFill>
                <a:latin typeface="Times New Roman" pitchFamily="18" charset="0"/>
              </a:rPr>
              <a:t>个数并说明理由</a:t>
            </a:r>
            <a:r>
              <a:rPr lang="el-GR" altLang="zh-CN" b="1" smtClean="0">
                <a:solidFill>
                  <a:srgbClr val="000000"/>
                </a:solidFill>
                <a:latin typeface="Times New Roman" pitchFamily="18" charset="0"/>
              </a:rPr>
              <a:t>.</a:t>
            </a:r>
            <a:endParaRPr lang="en-US" altLang="zh-CN" b="1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92150"/>
            <a:ext cx="8229600" cy="5545138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zh-CN" altLang="en-US" b="1" kern="100" dirty="0" smtClean="0">
                <a:latin typeface="Times New Roman"/>
                <a:ea typeface="华文楷体"/>
              </a:rPr>
              <a:t>例</a:t>
            </a:r>
            <a:r>
              <a:rPr lang="en-US" altLang="zh-CN" b="1" kern="100" dirty="0" smtClean="0">
                <a:latin typeface="Times New Roman"/>
                <a:ea typeface="华文楷体"/>
              </a:rPr>
              <a:t>.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/>
                <a:ea typeface="华文楷体"/>
              </a:rPr>
              <a:t>  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已知 </a:t>
            </a:r>
            <a:r>
              <a:rPr lang="en-US" altLang="zh-CN" b="1" kern="100" dirty="0" smtClean="0">
                <a:ea typeface="华文楷体"/>
              </a:rPr>
              <a:t>A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是</a:t>
            </a:r>
            <a:r>
              <a:rPr lang="en-US" altLang="zh-CN" b="1" kern="100" dirty="0" smtClean="0">
                <a:latin typeface="Times New Roman"/>
                <a:ea typeface="华文楷体"/>
              </a:rPr>
              <a:t> Q-</a:t>
            </a:r>
            <a:r>
              <a:rPr lang="zh-CN" altLang="zh-CN" b="1" kern="100" dirty="0" smtClean="0">
                <a:latin typeface="Times New Roman"/>
                <a:ea typeface="华文楷体"/>
              </a:rPr>
              <a:t>线性空间</a:t>
            </a:r>
            <a:r>
              <a:rPr lang="en-US" altLang="zh-CN" b="1" kern="100" dirty="0" smtClean="0">
                <a:latin typeface="Times New Roman"/>
                <a:ea typeface="华文楷体"/>
              </a:rPr>
              <a:t> V</a:t>
            </a:r>
            <a:r>
              <a:rPr lang="zh-CN" altLang="zh-CN" b="1" kern="100" dirty="0" smtClean="0">
                <a:latin typeface="Times New Roman"/>
                <a:ea typeface="华文楷体"/>
              </a:rPr>
              <a:t>上的线性变换</a:t>
            </a:r>
            <a:r>
              <a:rPr lang="en-US" altLang="zh-CN" b="1" kern="100" dirty="0" smtClean="0">
                <a:latin typeface="Times New Roman"/>
                <a:ea typeface="华文楷体"/>
              </a:rPr>
              <a:t>,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/>
                <a:ea typeface="华文楷体"/>
              </a:rPr>
              <a:t>   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满足条件</a:t>
            </a:r>
            <a:r>
              <a:rPr lang="en-US" altLang="zh-CN" b="1" kern="100" dirty="0" smtClean="0">
                <a:latin typeface="Times New Roman"/>
                <a:ea typeface="华文楷体"/>
              </a:rPr>
              <a:t> </a:t>
            </a:r>
            <a:r>
              <a:rPr lang="en-US" altLang="zh-CN" sz="2000" kern="100" dirty="0" smtClean="0">
                <a:latin typeface="Times New Roman"/>
              </a:rPr>
              <a:t> </a:t>
            </a:r>
            <a:r>
              <a:rPr lang="el-GR" altLang="zh-CN" b="1" kern="100" dirty="0" smtClean="0">
                <a:ea typeface="华文楷体"/>
              </a:rPr>
              <a:t>A</a:t>
            </a:r>
            <a:r>
              <a:rPr lang="el-GR" altLang="zh-CN" b="1" kern="100" baseline="30000" dirty="0" smtClean="0">
                <a:latin typeface="Times New Roman"/>
                <a:ea typeface="华文楷体"/>
              </a:rPr>
              <a:t> </a:t>
            </a:r>
            <a:r>
              <a:rPr lang="el-GR" altLang="zh-CN" sz="3600" b="1" kern="100" baseline="30000" dirty="0" smtClean="0">
                <a:latin typeface="Times New Roman"/>
                <a:ea typeface="华文楷体"/>
              </a:rPr>
              <a:t>3</a:t>
            </a:r>
            <a:r>
              <a:rPr lang="el-GR" altLang="zh-CN" b="1" kern="100" baseline="30000" dirty="0" smtClean="0">
                <a:latin typeface="Times New Roman"/>
                <a:ea typeface="华文楷体"/>
              </a:rPr>
              <a:t> </a:t>
            </a:r>
            <a:r>
              <a:rPr lang="el-GR" altLang="zh-CN" b="1" kern="100" dirty="0" smtClean="0">
                <a:latin typeface="Times New Roman"/>
                <a:ea typeface="华文楷体"/>
              </a:rPr>
              <a:t>= </a:t>
            </a:r>
            <a:r>
              <a:rPr lang="el-GR" altLang="zh-CN" b="1" kern="100" dirty="0" smtClean="0">
                <a:ea typeface="华文楷体"/>
              </a:rPr>
              <a:t>A </a:t>
            </a:r>
            <a:r>
              <a:rPr lang="el-GR" altLang="zh-CN" sz="3600" b="1" kern="100" baseline="30000" dirty="0" smtClean="0">
                <a:latin typeface="Times New Roman"/>
                <a:ea typeface="华文楷体"/>
              </a:rPr>
              <a:t>2</a:t>
            </a:r>
            <a:r>
              <a:rPr lang="el-GR" altLang="zh-CN" b="1" kern="100" baseline="30000" dirty="0" smtClean="0">
                <a:latin typeface="Times New Roman"/>
                <a:ea typeface="华文楷体"/>
              </a:rPr>
              <a:t> </a:t>
            </a:r>
            <a:r>
              <a:rPr lang="el-GR" altLang="zh-CN" b="1" kern="100" dirty="0" smtClean="0">
                <a:latin typeface="Times New Roman"/>
                <a:ea typeface="华文楷体"/>
              </a:rPr>
              <a:t>.</a:t>
            </a:r>
            <a:r>
              <a:rPr lang="el-GR" altLang="zh-CN" b="1" kern="100" dirty="0" smtClean="0">
                <a:latin typeface="华文楷体"/>
              </a:rPr>
              <a:t> </a:t>
            </a:r>
            <a:r>
              <a:rPr lang="zh-CN" altLang="zh-CN" b="1" kern="100" dirty="0" smtClean="0">
                <a:ea typeface="华文楷体"/>
                <a:cs typeface="Arial"/>
              </a:rPr>
              <a:t>设</a:t>
            </a:r>
            <a:r>
              <a:rPr lang="zh-CN" altLang="zh-CN" b="1" kern="100" dirty="0" smtClean="0">
                <a:latin typeface="Times New Roman"/>
                <a:ea typeface="Arial"/>
              </a:rPr>
              <a:t> </a:t>
            </a:r>
            <a:r>
              <a:rPr lang="el-GR" altLang="zh-CN" b="1" kern="100" dirty="0" smtClean="0">
                <a:latin typeface="Times New Roman"/>
                <a:ea typeface="Arial"/>
              </a:rPr>
              <a:t>I</a:t>
            </a:r>
            <a:r>
              <a:rPr lang="en-US" altLang="zh-CN" b="1" kern="100" dirty="0" smtClean="0">
                <a:latin typeface="Times New Roman"/>
                <a:ea typeface="Arial"/>
              </a:rPr>
              <a:t>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是</a:t>
            </a:r>
            <a:r>
              <a:rPr lang="en-US" altLang="zh-CN" b="1" kern="100" dirty="0" smtClean="0">
                <a:latin typeface="Times New Roman"/>
                <a:ea typeface="华文楷体"/>
              </a:rPr>
              <a:t>V</a:t>
            </a:r>
            <a:r>
              <a:rPr lang="zh-CN" altLang="zh-CN" b="1" kern="100" dirty="0" smtClean="0">
                <a:latin typeface="Times New Roman"/>
                <a:ea typeface="华文楷体"/>
              </a:rPr>
              <a:t>上的恒等</a:t>
            </a:r>
            <a:endParaRPr lang="en-US" altLang="zh-CN" b="1" kern="100" dirty="0" smtClean="0">
              <a:latin typeface="Times New Roman"/>
              <a:ea typeface="华文楷体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/>
                <a:ea typeface="华文楷体"/>
              </a:rPr>
              <a:t>  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变换</a:t>
            </a:r>
            <a:r>
              <a:rPr lang="el-GR" altLang="zh-CN" b="1" kern="100" dirty="0" smtClean="0">
                <a:latin typeface="Times New Roman"/>
                <a:ea typeface="华文楷体"/>
              </a:rPr>
              <a:t>. 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证明</a:t>
            </a:r>
            <a:r>
              <a:rPr lang="el-GR" altLang="zh-CN" b="1" kern="100" dirty="0" smtClean="0">
                <a:latin typeface="Times New Roman"/>
                <a:ea typeface="华文楷体"/>
              </a:rPr>
              <a:t>:  </a:t>
            </a:r>
            <a:endParaRPr lang="en-US" altLang="zh-CN" b="1" kern="100" dirty="0" smtClean="0">
              <a:latin typeface="Times New Roman"/>
              <a:ea typeface="华文楷体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/>
                <a:ea typeface="华文楷体"/>
              </a:rPr>
              <a:t>            V</a:t>
            </a:r>
            <a:r>
              <a:rPr lang="el-GR" altLang="zh-CN" b="1" kern="100" dirty="0" smtClean="0">
                <a:latin typeface="Times New Roman"/>
                <a:ea typeface="华文楷体"/>
              </a:rPr>
              <a:t>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 </a:t>
            </a:r>
            <a:r>
              <a:rPr lang="el-GR" altLang="zh-CN" b="1" kern="100" dirty="0" smtClean="0">
                <a:latin typeface="Times New Roman"/>
                <a:ea typeface="华文楷体"/>
              </a:rPr>
              <a:t>=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 Ker </a:t>
            </a:r>
            <a:r>
              <a:rPr lang="el-GR" altLang="zh-CN" b="1" kern="100" dirty="0" smtClean="0">
                <a:ea typeface="华文楷体"/>
              </a:rPr>
              <a:t>A </a:t>
            </a:r>
            <a:r>
              <a:rPr lang="el-GR" altLang="zh-CN" sz="3600" b="1" kern="100" baseline="30000" dirty="0" smtClean="0">
                <a:latin typeface="Times New Roman"/>
                <a:ea typeface="华文楷体"/>
              </a:rPr>
              <a:t>2</a:t>
            </a:r>
            <a:r>
              <a:rPr lang="el-GR" altLang="zh-CN" b="1" kern="100" dirty="0" smtClean="0">
                <a:latin typeface="Times New Roman"/>
                <a:ea typeface="华文楷体"/>
              </a:rPr>
              <a:t>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 </a:t>
            </a:r>
            <a:r>
              <a:rPr lang="en-US" altLang="zh-CN" b="1" kern="100" dirty="0" smtClean="0">
                <a:latin typeface="Times New Roman"/>
                <a:ea typeface="华文楷体"/>
                <a:sym typeface="Symbol"/>
              </a:rPr>
              <a:t></a:t>
            </a:r>
            <a:r>
              <a:rPr lang="en-US" altLang="zh-CN" b="1" kern="100" dirty="0" smtClean="0">
                <a:latin typeface="Times New Roman"/>
                <a:ea typeface="华文楷体"/>
              </a:rPr>
              <a:t>  Ker </a:t>
            </a:r>
            <a:r>
              <a:rPr lang="el-GR" altLang="zh-CN" b="1" kern="100" dirty="0" smtClean="0">
                <a:latin typeface="Times New Roman"/>
                <a:ea typeface="华文楷体"/>
              </a:rPr>
              <a:t>( </a:t>
            </a:r>
            <a:r>
              <a:rPr lang="en-US" altLang="zh-CN" b="1" kern="100" dirty="0" smtClean="0">
                <a:ea typeface="华文楷体"/>
              </a:rPr>
              <a:t>A </a:t>
            </a:r>
            <a:r>
              <a:rPr lang="el-GR" altLang="zh-CN" b="1" kern="100" dirty="0" smtClean="0">
                <a:latin typeface="Times New Roman"/>
                <a:ea typeface="华文楷体"/>
              </a:rPr>
              <a:t>– </a:t>
            </a:r>
            <a:r>
              <a:rPr lang="el-GR" altLang="zh-CN" b="1" kern="100" dirty="0" smtClean="0">
                <a:ea typeface="华文楷体"/>
              </a:rPr>
              <a:t>I</a:t>
            </a:r>
            <a:r>
              <a:rPr lang="el-GR" altLang="zh-CN" b="1" kern="100" dirty="0" smtClean="0">
                <a:latin typeface="Times New Roman"/>
                <a:ea typeface="华文楷体"/>
              </a:rPr>
              <a:t> ) .  </a:t>
            </a:r>
            <a:endParaRPr lang="zh-CN" altLang="zh-CN" sz="2000" kern="100" dirty="0" smtClean="0">
              <a:latin typeface="Times New Roman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  <a:defRPr/>
            </a:pPr>
            <a:endParaRPr lang="en-US" altLang="zh-CN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229600" cy="5400675"/>
          </a:xfrm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3600" b="1" smtClean="0">
                <a:latin typeface="Times New Roman" pitchFamily="18" charset="0"/>
              </a:rPr>
              <a:t>例</a:t>
            </a:r>
            <a:r>
              <a:rPr lang="en-US" altLang="zh-CN" sz="3600" b="1" smtClean="0">
                <a:latin typeface="Times New Roman" pitchFamily="18" charset="0"/>
              </a:rPr>
              <a:t>: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A , B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M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(Q) .  </a:t>
            </a:r>
            <a:r>
              <a:rPr lang="zh-CN" altLang="en-US" b="1" smtClean="0">
                <a:latin typeface="Times New Roman" pitchFamily="18" charset="0"/>
              </a:rPr>
              <a:t>证明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若存在复数域</a:t>
            </a:r>
          </a:p>
          <a:p>
            <a:pPr marL="609600" indent="-60960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b="1" smtClean="0">
                <a:latin typeface="Times New Roman" pitchFamily="18" charset="0"/>
              </a:rPr>
              <a:t>      上的可逆矩阵 </a:t>
            </a:r>
            <a:r>
              <a:rPr lang="en-US" altLang="zh-CN" b="1" smtClean="0">
                <a:latin typeface="Times New Roman" pitchFamily="18" charset="0"/>
              </a:rPr>
              <a:t>U ,  </a:t>
            </a:r>
            <a:r>
              <a:rPr lang="zh-CN" altLang="en-US" b="1" smtClean="0">
                <a:latin typeface="Times New Roman" pitchFamily="18" charset="0"/>
              </a:rPr>
              <a:t>使得  </a:t>
            </a:r>
            <a:r>
              <a:rPr lang="en-US" altLang="zh-CN" b="1" smtClean="0">
                <a:latin typeface="Times New Roman" pitchFamily="18" charset="0"/>
              </a:rPr>
              <a:t>AU = UB ,  </a:t>
            </a:r>
            <a:r>
              <a:rPr lang="zh-CN" altLang="en-US" b="1" smtClean="0">
                <a:latin typeface="Times New Roman" pitchFamily="18" charset="0"/>
              </a:rPr>
              <a:t>则</a:t>
            </a:r>
          </a:p>
          <a:p>
            <a:pPr marL="609600" indent="-60960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b="1" smtClean="0">
                <a:latin typeface="Times New Roman" pitchFamily="18" charset="0"/>
              </a:rPr>
              <a:t>      存在有理数域 </a:t>
            </a:r>
            <a:r>
              <a:rPr lang="en-US" altLang="zh-CN" b="1" smtClean="0">
                <a:latin typeface="Times New Roman" pitchFamily="18" charset="0"/>
              </a:rPr>
              <a:t>Q </a:t>
            </a:r>
            <a:r>
              <a:rPr lang="zh-CN" altLang="en-US" b="1" smtClean="0">
                <a:latin typeface="Times New Roman" pitchFamily="18" charset="0"/>
              </a:rPr>
              <a:t>上的可逆矩阵 </a:t>
            </a:r>
            <a:r>
              <a:rPr lang="en-US" altLang="zh-CN" b="1" smtClean="0">
                <a:latin typeface="Times New Roman" pitchFamily="18" charset="0"/>
              </a:rPr>
              <a:t>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使得          </a:t>
            </a: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           A 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= 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B .</a:t>
            </a:r>
          </a:p>
          <a:p>
            <a:pPr marL="609600" indent="-60960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smtClean="0">
                <a:latin typeface="Times New Roman" pitchFamily="18" charset="0"/>
              </a:rPr>
              <a:t>     (</a:t>
            </a:r>
            <a:r>
              <a:rPr lang="zh-CN" altLang="en-US" b="1" smtClean="0">
                <a:latin typeface="Times New Roman" pitchFamily="18" charset="0"/>
              </a:rPr>
              <a:t>矩阵的相似与数域扩张无关</a:t>
            </a:r>
            <a:r>
              <a:rPr lang="en-US" altLang="zh-CN" b="1" smtClean="0">
                <a:latin typeface="Times New Roman" pitchFamily="18" charset="0"/>
              </a:rPr>
              <a:t>).</a:t>
            </a:r>
          </a:p>
          <a:p>
            <a:pPr marL="609600" indent="-609600" eaLnBrk="1" hangingPunct="1">
              <a:lnSpc>
                <a:spcPct val="135000"/>
              </a:lnSpc>
              <a:buFont typeface="Wingdings" pitchFamily="2" charset="2"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229600" cy="5400675"/>
          </a:xfrm>
        </p:spPr>
        <p:txBody>
          <a:bodyPr/>
          <a:lstStyle/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提示 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  </a:t>
            </a:r>
            <a:r>
              <a:rPr lang="zh-CN" altLang="en-US" sz="2800" b="1" smtClean="0">
                <a:latin typeface="Times New Roman" pitchFamily="18" charset="0"/>
              </a:rPr>
              <a:t>将 </a:t>
            </a:r>
            <a:r>
              <a:rPr lang="en-US" altLang="zh-CN" sz="2800" b="1" smtClean="0">
                <a:latin typeface="Times New Roman" pitchFamily="18" charset="0"/>
              </a:rPr>
              <a:t>U = [ </a:t>
            </a:r>
            <a:r>
              <a:rPr lang="en-US" altLang="zh-CN" sz="2800" b="1" i="1" smtClean="0">
                <a:latin typeface="Times New Roman" pitchFamily="18" charset="0"/>
              </a:rPr>
              <a:t>u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ij </a:t>
            </a:r>
            <a:r>
              <a:rPr lang="en-US" altLang="zh-CN" sz="2800" b="1" smtClean="0">
                <a:latin typeface="Times New Roman" pitchFamily="18" charset="0"/>
              </a:rPr>
              <a:t>] </a:t>
            </a:r>
            <a:r>
              <a:rPr lang="zh-CN" altLang="en-US" sz="2800" b="1" smtClean="0">
                <a:latin typeface="Times New Roman" pitchFamily="18" charset="0"/>
              </a:rPr>
              <a:t>的 </a:t>
            </a:r>
            <a:r>
              <a:rPr lang="en-US" altLang="zh-CN" sz="2800" b="1" smtClean="0">
                <a:latin typeface="Times New Roman" pitchFamily="18" charset="0"/>
              </a:rPr>
              <a:t>n 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800" b="1" smtClean="0">
                <a:latin typeface="Times New Roman" pitchFamily="18" charset="0"/>
              </a:rPr>
              <a:t> </a:t>
            </a:r>
            <a:r>
              <a:rPr lang="zh-CN" altLang="en-US" sz="2800" b="1" smtClean="0">
                <a:latin typeface="Times New Roman" pitchFamily="18" charset="0"/>
              </a:rPr>
              <a:t>个元素 </a:t>
            </a:r>
            <a:r>
              <a:rPr lang="en-US" altLang="zh-CN" sz="2800" b="1" i="1" smtClean="0">
                <a:latin typeface="Times New Roman" pitchFamily="18" charset="0"/>
              </a:rPr>
              <a:t>u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ij </a:t>
            </a:r>
            <a:r>
              <a:rPr lang="zh-CN" altLang="en-US" sz="2800" b="1" smtClean="0">
                <a:latin typeface="Times New Roman" pitchFamily="18" charset="0"/>
              </a:rPr>
              <a:t>看成未知变元</a:t>
            </a:r>
            <a:r>
              <a:rPr lang="en-US" altLang="zh-CN" sz="2800" b="1" smtClean="0">
                <a:latin typeface="Times New Roman" pitchFamily="18" charset="0"/>
              </a:rPr>
              <a:t>, </a:t>
            </a: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  AU = UB </a:t>
            </a:r>
            <a:r>
              <a:rPr lang="zh-CN" altLang="en-US" sz="2800" b="1" smtClean="0">
                <a:latin typeface="Times New Roman" pitchFamily="18" charset="0"/>
              </a:rPr>
              <a:t>可看成  </a:t>
            </a:r>
            <a:r>
              <a:rPr lang="en-US" altLang="zh-CN" sz="2800" b="1" smtClean="0">
                <a:latin typeface="Times New Roman" pitchFamily="18" charset="0"/>
              </a:rPr>
              <a:t>n 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800" b="1" smtClean="0">
                <a:latin typeface="Times New Roman" pitchFamily="18" charset="0"/>
              </a:rPr>
              <a:t> </a:t>
            </a:r>
            <a:r>
              <a:rPr lang="zh-CN" altLang="en-US" sz="2800" b="1" smtClean="0">
                <a:latin typeface="Times New Roman" pitchFamily="18" charset="0"/>
              </a:rPr>
              <a:t>个方程的有理系数的</a:t>
            </a: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 齐次线性方程组</a:t>
            </a:r>
            <a:r>
              <a:rPr lang="en-US" altLang="zh-CN" sz="2800" b="1" smtClean="0">
                <a:latin typeface="Times New Roman" pitchFamily="18" charset="0"/>
              </a:rPr>
              <a:t>.  </a:t>
            </a:r>
            <a:r>
              <a:rPr lang="zh-CN" altLang="en-US" sz="2800" b="1" smtClean="0">
                <a:latin typeface="Times New Roman" pitchFamily="18" charset="0"/>
              </a:rPr>
              <a:t>此方程组在复数域 </a:t>
            </a:r>
            <a:r>
              <a:rPr lang="en-US" altLang="zh-CN" sz="2800" b="1" smtClean="0">
                <a:latin typeface="Times New Roman" pitchFamily="18" charset="0"/>
              </a:rPr>
              <a:t>C </a:t>
            </a:r>
            <a:r>
              <a:rPr lang="zh-CN" altLang="en-US" sz="2800" b="1" smtClean="0">
                <a:latin typeface="Times New Roman" pitchFamily="18" charset="0"/>
              </a:rPr>
              <a:t>上有</a:t>
            </a: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 非零解</a:t>
            </a:r>
            <a:r>
              <a:rPr lang="en-US" altLang="zh-CN" sz="2800" b="1" smtClean="0">
                <a:latin typeface="Times New Roman" pitchFamily="18" charset="0"/>
              </a:rPr>
              <a:t>,  </a:t>
            </a:r>
            <a:r>
              <a:rPr lang="zh-CN" altLang="en-US" sz="2800" b="1" smtClean="0">
                <a:latin typeface="Times New Roman" pitchFamily="18" charset="0"/>
              </a:rPr>
              <a:t>故系数矩阵的秩 </a:t>
            </a:r>
            <a:r>
              <a:rPr lang="en-US" altLang="zh-CN" sz="2800" b="1" smtClean="0">
                <a:latin typeface="Times New Roman" pitchFamily="18" charset="0"/>
              </a:rPr>
              <a:t>&lt; n </a:t>
            </a:r>
            <a:r>
              <a:rPr lang="en-US" altLang="zh-CN" sz="2800" b="1" baseline="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800" b="1" smtClean="0">
                <a:latin typeface="Times New Roman" pitchFamily="18" charset="0"/>
              </a:rPr>
              <a:t>, </a:t>
            </a:r>
            <a:r>
              <a:rPr lang="zh-CN" altLang="en-US" sz="2800" b="1" smtClean="0">
                <a:latin typeface="Times New Roman" pitchFamily="18" charset="0"/>
              </a:rPr>
              <a:t>于是在 </a:t>
            </a:r>
            <a:r>
              <a:rPr lang="en-US" altLang="zh-CN" sz="2800" b="1" smtClean="0">
                <a:latin typeface="Times New Roman" pitchFamily="18" charset="0"/>
              </a:rPr>
              <a:t>Q </a:t>
            </a:r>
            <a:r>
              <a:rPr lang="zh-CN" altLang="en-US" sz="2800" b="1" smtClean="0">
                <a:latin typeface="Times New Roman" pitchFamily="18" charset="0"/>
              </a:rPr>
              <a:t>上</a:t>
            </a:r>
            <a:endParaRPr lang="en-US" altLang="zh-CN" sz="2800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 </a:t>
            </a:r>
            <a:r>
              <a:rPr lang="zh-CN" altLang="en-US" sz="2800" b="1" smtClean="0">
                <a:latin typeface="Times New Roman" pitchFamily="18" charset="0"/>
              </a:rPr>
              <a:t>也有非零解</a:t>
            </a:r>
            <a:r>
              <a:rPr lang="en-US" altLang="zh-CN" sz="2800" b="1" smtClean="0">
                <a:latin typeface="Times New Roman" pitchFamily="18" charset="0"/>
              </a:rPr>
              <a:t>.   </a:t>
            </a:r>
            <a:r>
              <a:rPr lang="zh-CN" altLang="en-US" sz="2800" b="1" smtClean="0">
                <a:latin typeface="Times New Roman" pitchFamily="18" charset="0"/>
              </a:rPr>
              <a:t>关键在于证明多项式函数 </a:t>
            </a:r>
            <a:r>
              <a:rPr lang="en-US" altLang="zh-CN" sz="2800" b="1" smtClean="0">
                <a:latin typeface="Times New Roman" pitchFamily="18" charset="0"/>
              </a:rPr>
              <a:t>| U | </a:t>
            </a: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 </a:t>
            </a:r>
            <a:r>
              <a:rPr lang="zh-CN" altLang="en-US" sz="2800" b="1" smtClean="0">
                <a:latin typeface="Times New Roman" pitchFamily="18" charset="0"/>
              </a:rPr>
              <a:t>限制在</a:t>
            </a:r>
            <a:r>
              <a:rPr lang="en-US" altLang="zh-CN" sz="2800" b="1" smtClean="0">
                <a:latin typeface="Times New Roman" pitchFamily="18" charset="0"/>
              </a:rPr>
              <a:t>(</a:t>
            </a:r>
            <a:r>
              <a:rPr lang="zh-CN" altLang="en-US" sz="2800" b="1" smtClean="0">
                <a:latin typeface="Times New Roman" pitchFamily="18" charset="0"/>
              </a:rPr>
              <a:t>有理数域 </a:t>
            </a:r>
            <a:r>
              <a:rPr lang="en-US" altLang="zh-CN" sz="2800" b="1" smtClean="0">
                <a:latin typeface="Times New Roman" pitchFamily="18" charset="0"/>
              </a:rPr>
              <a:t>)</a:t>
            </a:r>
            <a:r>
              <a:rPr lang="zh-CN" altLang="en-US" sz="2800" b="1" smtClean="0">
                <a:latin typeface="Times New Roman" pitchFamily="18" charset="0"/>
              </a:rPr>
              <a:t>解空间上不是零函数</a:t>
            </a:r>
            <a:r>
              <a:rPr lang="en-US" altLang="zh-CN" sz="2800" b="1" smtClean="0"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688012"/>
          </a:xfrm>
        </p:spPr>
        <p:txBody>
          <a:bodyPr/>
          <a:lstStyle/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</a:t>
            </a:r>
            <a:r>
              <a:rPr lang="zh-CN" altLang="en-US" sz="2800" b="1" smtClean="0">
                <a:latin typeface="Times New Roman" pitchFamily="18" charset="0"/>
              </a:rPr>
              <a:t>设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sz="2800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, … ,</a:t>
            </a:r>
            <a:r>
              <a:rPr lang="en-US" altLang="zh-CN" sz="2800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r  </a:t>
            </a:r>
            <a:r>
              <a:rPr lang="zh-CN" altLang="en-US" sz="2800" b="1" smtClean="0">
                <a:latin typeface="Times New Roman" pitchFamily="18" charset="0"/>
              </a:rPr>
              <a:t>是有理数域上齐次方程组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</a:t>
            </a:r>
            <a:r>
              <a:rPr lang="en-US" altLang="zh-CN" sz="2800" b="1" smtClean="0">
                <a:latin typeface="Times New Roman" pitchFamily="18" charset="0"/>
              </a:rPr>
              <a:t>AU = UB </a:t>
            </a:r>
            <a:r>
              <a:rPr lang="zh-CN" altLang="en-US" sz="2800" b="1" smtClean="0">
                <a:latin typeface="Times New Roman" pitchFamily="18" charset="0"/>
              </a:rPr>
              <a:t>解空间的基底</a:t>
            </a:r>
            <a:r>
              <a:rPr lang="en-US" altLang="zh-CN" sz="2800" b="1" smtClean="0">
                <a:latin typeface="Times New Roman" pitchFamily="18" charset="0"/>
              </a:rPr>
              <a:t>.  </a:t>
            </a:r>
            <a:r>
              <a:rPr lang="zh-CN" altLang="en-US" sz="2800" b="1" smtClean="0">
                <a:latin typeface="Times New Roman" pitchFamily="18" charset="0"/>
              </a:rPr>
              <a:t>则它也是复数域上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解空间的基底</a:t>
            </a:r>
            <a:r>
              <a:rPr lang="en-US" altLang="zh-CN" sz="2800" b="1" smtClean="0">
                <a:latin typeface="Times New Roman" pitchFamily="18" charset="0"/>
              </a:rPr>
              <a:t>, </a:t>
            </a:r>
            <a:r>
              <a:rPr lang="zh-CN" altLang="en-US" sz="2800" b="1" smtClean="0">
                <a:latin typeface="Times New Roman" pitchFamily="18" charset="0"/>
              </a:rPr>
              <a:t>即每组解 </a:t>
            </a:r>
            <a:r>
              <a:rPr lang="en-US" altLang="zh-CN" sz="2800" b="1" smtClean="0">
                <a:latin typeface="Times New Roman" pitchFamily="18" charset="0"/>
              </a:rPr>
              <a:t>[ </a:t>
            </a:r>
            <a:r>
              <a:rPr lang="en-US" altLang="zh-CN" sz="2800" b="1" i="1" smtClean="0">
                <a:latin typeface="Times New Roman" pitchFamily="18" charset="0"/>
              </a:rPr>
              <a:t>u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ij </a:t>
            </a:r>
            <a:r>
              <a:rPr lang="en-US" altLang="zh-CN" sz="2800" b="1" smtClean="0">
                <a:latin typeface="Times New Roman" pitchFamily="18" charset="0"/>
              </a:rPr>
              <a:t>] </a:t>
            </a:r>
            <a:r>
              <a:rPr lang="zh-CN" altLang="en-US" sz="2800" b="1" smtClean="0">
                <a:latin typeface="Times New Roman" pitchFamily="18" charset="0"/>
              </a:rPr>
              <a:t>都可唯一地表示成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               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 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sz="2800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+ … + k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sz="2800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r </a:t>
            </a:r>
            <a:r>
              <a:rPr lang="en-US" altLang="zh-CN" sz="2800" b="1" smtClean="0">
                <a:latin typeface="Times New Roman" pitchFamily="18" charset="0"/>
              </a:rPr>
              <a:t>,  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C .</a:t>
            </a:r>
            <a:endParaRPr lang="en-US" altLang="zh-CN" sz="2800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</a:t>
            </a:r>
            <a:r>
              <a:rPr lang="zh-CN" altLang="en-US" sz="2800" b="1" smtClean="0">
                <a:latin typeface="Times New Roman" pitchFamily="18" charset="0"/>
              </a:rPr>
              <a:t>带入到 </a:t>
            </a:r>
            <a:r>
              <a:rPr lang="en-US" altLang="zh-CN" sz="2800" b="1" smtClean="0">
                <a:latin typeface="Times New Roman" pitchFamily="18" charset="0"/>
              </a:rPr>
              <a:t>| U | </a:t>
            </a:r>
            <a:r>
              <a:rPr lang="zh-CN" altLang="en-US" sz="2800" b="1" smtClean="0">
                <a:latin typeface="Times New Roman" pitchFamily="18" charset="0"/>
              </a:rPr>
              <a:t>中</a:t>
            </a:r>
            <a:r>
              <a:rPr lang="en-US" altLang="zh-CN" sz="2800" b="1" smtClean="0">
                <a:latin typeface="Times New Roman" pitchFamily="18" charset="0"/>
              </a:rPr>
              <a:t>,  | U | </a:t>
            </a:r>
            <a:r>
              <a:rPr lang="zh-CN" altLang="en-US" sz="2800" b="1" smtClean="0">
                <a:latin typeface="Times New Roman" pitchFamily="18" charset="0"/>
              </a:rPr>
              <a:t>可写成字符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,</a:t>
            </a:r>
            <a:r>
              <a:rPr lang="en-US" altLang="zh-CN" sz="2800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, … , k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r </a:t>
            </a:r>
            <a:r>
              <a:rPr lang="zh-CN" altLang="en-US" sz="2800" b="1" smtClean="0">
                <a:latin typeface="Times New Roman" pitchFamily="18" charset="0"/>
              </a:rPr>
              <a:t>的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有理系数多项式  </a:t>
            </a:r>
            <a:r>
              <a:rPr lang="en-US" altLang="zh-CN" sz="2800" b="1" i="1" smtClean="0">
                <a:latin typeface="Times New Roman" pitchFamily="18" charset="0"/>
              </a:rPr>
              <a:t>f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,</a:t>
            </a:r>
            <a:r>
              <a:rPr lang="en-US" altLang="zh-CN" sz="2800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, … , k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r </a:t>
            </a:r>
            <a:r>
              <a:rPr lang="en-US" altLang="zh-CN" sz="2800" b="1" smtClean="0">
                <a:latin typeface="Times New Roman" pitchFamily="18" charset="0"/>
              </a:rPr>
              <a:t>) . </a:t>
            </a:r>
            <a:r>
              <a:rPr lang="zh-CN" altLang="en-US" sz="2800" b="1" smtClean="0">
                <a:latin typeface="Times New Roman" pitchFamily="18" charset="0"/>
              </a:rPr>
              <a:t>由题设</a:t>
            </a:r>
            <a:r>
              <a:rPr lang="en-US" altLang="zh-CN" sz="2800" b="1" smtClean="0">
                <a:latin typeface="Times New Roman" pitchFamily="18" charset="0"/>
              </a:rPr>
              <a:t>, 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smtClean="0">
                <a:latin typeface="Times New Roman" pitchFamily="18" charset="0"/>
              </a:rPr>
              <a:t>  </a:t>
            </a:r>
            <a:r>
              <a:rPr lang="zh-CN" altLang="en-US" sz="2800" b="1" smtClean="0">
                <a:latin typeface="Times New Roman" pitchFamily="18" charset="0"/>
              </a:rPr>
              <a:t>在 </a:t>
            </a:r>
            <a:r>
              <a:rPr lang="en-US" altLang="zh-CN" sz="2800" b="1" smtClean="0">
                <a:latin typeface="Times New Roman" pitchFamily="18" charset="0"/>
              </a:rPr>
              <a:t>C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sz="2800" b="1" smtClean="0">
                <a:latin typeface="Times New Roman" pitchFamily="18" charset="0"/>
              </a:rPr>
              <a:t> </a:t>
            </a:r>
            <a:r>
              <a:rPr lang="zh-CN" altLang="en-US" sz="2800" b="1" smtClean="0">
                <a:latin typeface="Times New Roman" pitchFamily="18" charset="0"/>
              </a:rPr>
              <a:t>上不是零函数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</a:t>
            </a:r>
            <a:r>
              <a:rPr lang="zh-CN" altLang="en-US" sz="2800" b="1" smtClean="0">
                <a:latin typeface="Times New Roman" pitchFamily="18" charset="0"/>
              </a:rPr>
              <a:t>   </a:t>
            </a:r>
            <a:r>
              <a:rPr lang="en-US" altLang="zh-CN" sz="2800" b="1" i="1" smtClean="0">
                <a:latin typeface="Times New Roman" pitchFamily="18" charset="0"/>
              </a:rPr>
              <a:t>f </a:t>
            </a:r>
            <a:r>
              <a:rPr lang="en-US" altLang="zh-CN" sz="2800" b="1" smtClean="0">
                <a:latin typeface="Times New Roman" pitchFamily="18" charset="0"/>
              </a:rPr>
              <a:t> </a:t>
            </a:r>
            <a:r>
              <a:rPr lang="zh-CN" altLang="en-US" sz="2800" b="1" smtClean="0">
                <a:latin typeface="Times New Roman" pitchFamily="18" charset="0"/>
              </a:rPr>
              <a:t>不是零多项式 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</a:t>
            </a:r>
            <a:r>
              <a:rPr lang="zh-CN" altLang="en-US" sz="2800" b="1" smtClean="0">
                <a:latin typeface="Times New Roman" pitchFamily="18" charset="0"/>
              </a:rPr>
              <a:t>   </a:t>
            </a:r>
            <a:r>
              <a:rPr lang="en-US" altLang="zh-CN" sz="2800" b="1" i="1" smtClean="0">
                <a:latin typeface="Times New Roman" pitchFamily="18" charset="0"/>
              </a:rPr>
              <a:t>f </a:t>
            </a:r>
            <a:r>
              <a:rPr lang="en-US" altLang="zh-CN" sz="2800" b="1" smtClean="0">
                <a:latin typeface="Times New Roman" pitchFamily="18" charset="0"/>
              </a:rPr>
              <a:t> </a:t>
            </a:r>
            <a:r>
              <a:rPr lang="zh-CN" altLang="en-US" sz="2800" b="1" smtClean="0">
                <a:latin typeface="Times New Roman" pitchFamily="18" charset="0"/>
              </a:rPr>
              <a:t>在 </a:t>
            </a:r>
            <a:r>
              <a:rPr lang="en-US" altLang="zh-CN" sz="2800" b="1" smtClean="0">
                <a:latin typeface="Times New Roman" pitchFamily="18" charset="0"/>
              </a:rPr>
              <a:t>Q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sz="2800" b="1" smtClean="0">
                <a:latin typeface="Times New Roman" pitchFamily="18" charset="0"/>
              </a:rPr>
              <a:t> </a:t>
            </a:r>
            <a:r>
              <a:rPr lang="zh-CN" altLang="en-US" sz="2800" b="1" smtClean="0">
                <a:latin typeface="Times New Roman" pitchFamily="18" charset="0"/>
              </a:rPr>
              <a:t>上不是零函数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, 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是线性空间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的子空间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证明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当 </a:t>
            </a:r>
            <a:r>
              <a:rPr lang="en-US" altLang="zh-CN" b="1" smtClean="0">
                <a:latin typeface="Times New Roman" pitchFamily="18" charset="0"/>
              </a:rPr>
              <a:t>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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时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有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</a:t>
            </a:r>
            <a:r>
              <a:rPr lang="en-US" altLang="zh-CN" b="1" smtClean="0">
                <a:latin typeface="Times New Roman" pitchFamily="18" charset="0"/>
              </a:rPr>
              <a:t>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(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)  =  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836613"/>
            <a:ext cx="8229600" cy="52895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zh-CN" altLang="en-US" b="1" kern="100" dirty="0" smtClean="0">
                <a:latin typeface="Times New Roman"/>
                <a:ea typeface="华文楷体"/>
              </a:rPr>
              <a:t>例</a:t>
            </a:r>
            <a:r>
              <a:rPr lang="en-US" altLang="zh-CN" b="1" kern="100" dirty="0" smtClean="0">
                <a:latin typeface="Times New Roman"/>
                <a:ea typeface="华文楷体"/>
              </a:rPr>
              <a:t>5.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/>
                <a:ea typeface="华文楷体"/>
              </a:rPr>
              <a:t> 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设</a:t>
            </a:r>
            <a:r>
              <a:rPr lang="en-US" altLang="zh-CN" b="1" kern="100" dirty="0" smtClean="0">
                <a:latin typeface="Times New Roman"/>
                <a:ea typeface="华文楷体"/>
              </a:rPr>
              <a:t> 4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次齐次对称多项式</a:t>
            </a:r>
            <a:r>
              <a:rPr lang="en-US" altLang="zh-CN" b="1" i="1" kern="100" dirty="0" smtClean="0">
                <a:latin typeface="Times New Roman"/>
                <a:ea typeface="华文楷体"/>
              </a:rPr>
              <a:t>  f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( </a:t>
            </a:r>
            <a:r>
              <a:rPr lang="en-US" altLang="zh-CN" b="1" i="1" kern="100" dirty="0" smtClean="0">
                <a:latin typeface="Times New Roman"/>
                <a:ea typeface="华文楷体"/>
              </a:rPr>
              <a:t>x</a:t>
            </a:r>
            <a:r>
              <a:rPr lang="en-US" altLang="zh-CN" b="1" kern="100" baseline="-25000" dirty="0" smtClean="0">
                <a:latin typeface="Times New Roman"/>
                <a:ea typeface="华文楷体"/>
              </a:rPr>
              <a:t>1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, </a:t>
            </a:r>
            <a:r>
              <a:rPr lang="en-US" altLang="zh-CN" b="1" i="1" kern="100" dirty="0" smtClean="0">
                <a:latin typeface="Times New Roman"/>
                <a:ea typeface="华文楷体"/>
              </a:rPr>
              <a:t>x</a:t>
            </a:r>
            <a:r>
              <a:rPr lang="en-US" altLang="zh-CN" b="1" kern="100" baseline="-25000" dirty="0" smtClean="0">
                <a:latin typeface="Times New Roman"/>
                <a:ea typeface="华文楷体"/>
              </a:rPr>
              <a:t> 2</a:t>
            </a:r>
            <a:r>
              <a:rPr lang="en-US" altLang="zh-CN" b="1" kern="100" baseline="30000" dirty="0" smtClean="0">
                <a:latin typeface="Times New Roman"/>
                <a:ea typeface="华文楷体"/>
              </a:rPr>
              <a:t>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, </a:t>
            </a:r>
            <a:r>
              <a:rPr lang="en-US" altLang="zh-CN" b="1" i="1" kern="100" dirty="0" smtClean="0">
                <a:latin typeface="Times New Roman"/>
                <a:ea typeface="华文楷体"/>
              </a:rPr>
              <a:t>x</a:t>
            </a:r>
            <a:r>
              <a:rPr lang="en-US" altLang="zh-CN" b="1" kern="100" baseline="-25000" dirty="0" smtClean="0">
                <a:latin typeface="Times New Roman"/>
                <a:ea typeface="华文楷体"/>
              </a:rPr>
              <a:t> 3</a:t>
            </a:r>
            <a:r>
              <a:rPr lang="en-US" altLang="zh-CN" b="1" kern="100" baseline="30000" dirty="0" smtClean="0">
                <a:latin typeface="Times New Roman"/>
                <a:ea typeface="华文楷体"/>
              </a:rPr>
              <a:t>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, </a:t>
            </a:r>
            <a:r>
              <a:rPr lang="en-US" altLang="zh-CN" b="1" i="1" kern="100" dirty="0" smtClean="0">
                <a:latin typeface="Times New Roman"/>
                <a:ea typeface="华文楷体"/>
              </a:rPr>
              <a:t>x</a:t>
            </a:r>
            <a:r>
              <a:rPr lang="en-US" altLang="zh-CN" b="1" kern="100" baseline="-25000" dirty="0" smtClean="0">
                <a:latin typeface="Times New Roman"/>
                <a:ea typeface="华文楷体"/>
              </a:rPr>
              <a:t> 4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)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/>
                <a:ea typeface="华文楷体"/>
              </a:rPr>
              <a:t> 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在字典排序法下首项为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 </a:t>
            </a:r>
            <a:r>
              <a:rPr lang="en-US" altLang="zh-CN" b="1" i="1" kern="100" dirty="0" smtClean="0">
                <a:latin typeface="Times New Roman"/>
                <a:ea typeface="华文楷体"/>
              </a:rPr>
              <a:t>x</a:t>
            </a:r>
            <a:r>
              <a:rPr lang="en-US" altLang="zh-CN" b="1" kern="100" baseline="-25000" dirty="0" smtClean="0">
                <a:latin typeface="Times New Roman"/>
                <a:ea typeface="华文楷体"/>
              </a:rPr>
              <a:t> 1</a:t>
            </a:r>
            <a:r>
              <a:rPr lang="en-US" altLang="zh-CN" b="1" kern="100" baseline="30000" dirty="0" smtClean="0">
                <a:latin typeface="Times New Roman"/>
                <a:ea typeface="华文楷体"/>
              </a:rPr>
              <a:t>2</a:t>
            </a:r>
            <a:r>
              <a:rPr lang="en-US" altLang="zh-CN" b="1" kern="100" dirty="0" smtClean="0">
                <a:latin typeface="Times New Roman"/>
                <a:ea typeface="华文楷体"/>
              </a:rPr>
              <a:t> </a:t>
            </a:r>
            <a:r>
              <a:rPr lang="en-US" altLang="zh-CN" b="1" i="1" kern="100" dirty="0" smtClean="0">
                <a:latin typeface="Times New Roman"/>
                <a:ea typeface="华文楷体"/>
              </a:rPr>
              <a:t>x</a:t>
            </a:r>
            <a:r>
              <a:rPr lang="en-US" altLang="zh-CN" b="1" kern="100" baseline="-25000" dirty="0" smtClean="0">
                <a:latin typeface="Times New Roman"/>
                <a:ea typeface="华文楷体"/>
              </a:rPr>
              <a:t> 2</a:t>
            </a:r>
            <a:r>
              <a:rPr lang="en-US" altLang="zh-CN" b="1" kern="100" baseline="30000" dirty="0" smtClean="0">
                <a:latin typeface="Times New Roman"/>
                <a:ea typeface="华文楷体"/>
              </a:rPr>
              <a:t>2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, 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且 </a:t>
            </a:r>
            <a:endParaRPr lang="en-US" altLang="zh-CN" b="1" kern="100" dirty="0" smtClean="0">
              <a:latin typeface="Times New Roman"/>
              <a:ea typeface="华文楷体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i="1" kern="100" dirty="0" smtClean="0">
                <a:latin typeface="Times New Roman"/>
                <a:ea typeface="华文楷体"/>
              </a:rPr>
              <a:t>      f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( 0, 1, 1, 1</a:t>
            </a:r>
            <a:r>
              <a:rPr lang="en-US" altLang="zh-CN" b="1" kern="100" baseline="-25000" dirty="0" smtClean="0">
                <a:latin typeface="Times New Roman"/>
                <a:ea typeface="华文楷体"/>
              </a:rPr>
              <a:t>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) = 0 ,  </a:t>
            </a:r>
            <a:r>
              <a:rPr lang="en-US" altLang="zh-CN" b="1" i="1" kern="100" dirty="0" smtClean="0">
                <a:latin typeface="Times New Roman"/>
                <a:ea typeface="华文楷体"/>
              </a:rPr>
              <a:t>f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( 1, 1, 1, 1</a:t>
            </a:r>
            <a:r>
              <a:rPr lang="en-US" altLang="zh-CN" b="1" kern="100" baseline="-25000" dirty="0" smtClean="0">
                <a:latin typeface="Times New Roman"/>
                <a:ea typeface="华文楷体"/>
              </a:rPr>
              <a:t>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) = – 5 . </a:t>
            </a:r>
            <a:endParaRPr lang="en-US" altLang="zh-CN" kern="100" dirty="0" smtClean="0">
              <a:latin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/>
                <a:ea typeface="华文楷体"/>
              </a:rPr>
              <a:t> 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将 </a:t>
            </a:r>
            <a:r>
              <a:rPr lang="en-US" altLang="zh-CN" b="1" i="1" kern="100" dirty="0" smtClean="0">
                <a:latin typeface="Times New Roman"/>
                <a:ea typeface="华文楷体"/>
              </a:rPr>
              <a:t>f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写成初等对称多项式</a:t>
            </a:r>
            <a:r>
              <a:rPr lang="en-US" altLang="zh-CN" b="1" kern="100" dirty="0" smtClean="0">
                <a:latin typeface="Times New Roman"/>
                <a:ea typeface="华文楷体"/>
              </a:rPr>
              <a:t> </a:t>
            </a:r>
            <a:r>
              <a:rPr lang="en-US" altLang="zh-CN" b="1" kern="100" dirty="0" smtClean="0">
                <a:latin typeface="Times New Roman"/>
                <a:ea typeface="华文楷体"/>
                <a:sym typeface="Symbol"/>
              </a:rPr>
              <a:t></a:t>
            </a:r>
            <a:r>
              <a:rPr lang="en-US" altLang="zh-CN" b="1" kern="100" baseline="-25000" dirty="0" smtClean="0">
                <a:latin typeface="Times New Roman"/>
                <a:ea typeface="华文楷体"/>
              </a:rPr>
              <a:t>1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, </a:t>
            </a:r>
            <a:r>
              <a:rPr lang="en-US" altLang="zh-CN" b="1" kern="100" dirty="0" smtClean="0">
                <a:latin typeface="Times New Roman"/>
                <a:ea typeface="华文楷体"/>
                <a:sym typeface="Symbol"/>
              </a:rPr>
              <a:t></a:t>
            </a:r>
            <a:r>
              <a:rPr lang="en-US" altLang="zh-CN" b="1" kern="100" baseline="-25000" dirty="0" smtClean="0">
                <a:latin typeface="Times New Roman"/>
                <a:ea typeface="华文楷体"/>
              </a:rPr>
              <a:t>2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, </a:t>
            </a:r>
            <a:r>
              <a:rPr lang="en-US" altLang="zh-CN" b="1" kern="100" dirty="0" smtClean="0">
                <a:latin typeface="Times New Roman"/>
                <a:ea typeface="华文楷体"/>
                <a:sym typeface="Symbol"/>
              </a:rPr>
              <a:t></a:t>
            </a:r>
            <a:r>
              <a:rPr lang="en-US" altLang="zh-CN" b="1" kern="100" baseline="-25000" dirty="0" smtClean="0">
                <a:latin typeface="Times New Roman"/>
                <a:ea typeface="华文楷体"/>
              </a:rPr>
              <a:t>3 </a:t>
            </a:r>
            <a:r>
              <a:rPr lang="en-US" altLang="zh-CN" b="1" kern="100" dirty="0" smtClean="0">
                <a:latin typeface="Times New Roman"/>
                <a:ea typeface="华文楷体"/>
              </a:rPr>
              <a:t>, </a:t>
            </a:r>
            <a:r>
              <a:rPr lang="en-US" altLang="zh-CN" b="1" kern="100" dirty="0" smtClean="0">
                <a:latin typeface="Times New Roman"/>
                <a:ea typeface="华文楷体"/>
                <a:sym typeface="Symbol"/>
              </a:rPr>
              <a:t></a:t>
            </a:r>
            <a:r>
              <a:rPr lang="en-US" altLang="zh-CN" b="1" kern="100" baseline="-25000" dirty="0" smtClean="0">
                <a:latin typeface="Times New Roman"/>
                <a:ea typeface="华文楷体"/>
              </a:rPr>
              <a:t>4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的</a:t>
            </a:r>
            <a:endParaRPr lang="en-US" altLang="zh-CN" b="1" kern="100" dirty="0" smtClean="0">
              <a:latin typeface="Times New Roman"/>
              <a:ea typeface="华文楷体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/>
                <a:ea typeface="华文楷体"/>
              </a:rPr>
              <a:t>  </a:t>
            </a:r>
            <a:r>
              <a:rPr lang="zh-CN" altLang="zh-CN" b="1" kern="100" dirty="0" smtClean="0">
                <a:latin typeface="Times New Roman"/>
                <a:ea typeface="华文楷体"/>
              </a:rPr>
              <a:t>多项式形式</a:t>
            </a:r>
            <a:r>
              <a:rPr lang="en-US" altLang="zh-CN" b="1" kern="100" dirty="0" smtClean="0">
                <a:latin typeface="Times New Roman"/>
                <a:ea typeface="华文楷体"/>
              </a:rPr>
              <a:t>.</a:t>
            </a:r>
            <a:endParaRPr lang="zh-CN" altLang="zh-CN" kern="100" dirty="0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92150"/>
            <a:ext cx="8229600" cy="5545138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2. 1)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证明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: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对任意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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 1,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存在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次实系数</a:t>
            </a:r>
            <a:endParaRPr lang="en-US" altLang="zh-CN" b="1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    多项式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( x ) ,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使得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               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cosn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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=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( cos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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 ) ,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 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    且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( x )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的首项系数为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</a:rPr>
              <a:t>n-1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 . 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    2)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设 </a:t>
            </a:r>
            <a:r>
              <a:rPr lang="en-US" altLang="zh-CN" b="1" i="1" smtClean="0">
                <a:solidFill>
                  <a:srgbClr val="000000"/>
                </a:solidFill>
                <a:latin typeface="Times New Roman" pitchFamily="18" charset="0"/>
              </a:rPr>
              <a:t>f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( x )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是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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 1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次首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实系数多项式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. 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     证明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: 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endParaRPr lang="en-US" altLang="zh-CN" b="1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340995" name="Object 4"/>
          <p:cNvGraphicFramePr>
            <a:graphicFrameLocks noChangeAspect="1"/>
          </p:cNvGraphicFramePr>
          <p:nvPr/>
        </p:nvGraphicFramePr>
        <p:xfrm>
          <a:off x="2627313" y="5013325"/>
          <a:ext cx="3621087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46" name="公式" r:id="rId3" imgW="1307532" imgH="406224" progId="Equation.3">
                  <p:embed/>
                </p:oleObj>
              </mc:Choice>
              <mc:Fallback>
                <p:oleObj name="公式" r:id="rId3" imgW="1307532" imgH="40622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5013325"/>
                        <a:ext cx="3621087" cy="112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65175"/>
            <a:ext cx="8229600" cy="53609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A = [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smtClean="0">
                <a:sym typeface="Symbol" pitchFamily="18" charset="2"/>
              </a:rPr>
              <a:t>…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]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latin typeface="Times New Roman" pitchFamily="18" charset="0"/>
              </a:rPr>
              <a:t>GL( n, 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q </a:t>
            </a:r>
            <a:r>
              <a:rPr lang="en-US" altLang="zh-CN" b="1" smtClean="0">
                <a:latin typeface="Times New Roman" pitchFamily="18" charset="0"/>
              </a:rPr>
              <a:t>),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  </a:t>
            </a:r>
            <a:r>
              <a:rPr lang="zh-CN" altLang="en-US" b="1" smtClean="0">
                <a:latin typeface="Times New Roman" pitchFamily="18" charset="0"/>
              </a:rPr>
              <a:t>有 </a:t>
            </a:r>
            <a:r>
              <a:rPr lang="en-US" altLang="zh-CN" b="1" smtClean="0">
                <a:latin typeface="Times New Roman" pitchFamily="18" charset="0"/>
              </a:rPr>
              <a:t>q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1 </a:t>
            </a:r>
            <a:r>
              <a:rPr lang="zh-CN" altLang="en-US" b="1" smtClean="0">
                <a:latin typeface="Times New Roman" pitchFamily="18" charset="0"/>
              </a:rPr>
              <a:t>种取法</a:t>
            </a:r>
            <a:r>
              <a:rPr lang="en-US" altLang="zh-CN" b="1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一旦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zh-CN" altLang="en-US" b="1" smtClean="0">
                <a:latin typeface="Times New Roman" pitchFamily="18" charset="0"/>
              </a:rPr>
              <a:t>取定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  </a:t>
            </a:r>
            <a:r>
              <a:rPr lang="zh-CN" altLang="en-US" b="1" smtClean="0">
                <a:latin typeface="Times New Roman" pitchFamily="18" charset="0"/>
              </a:rPr>
              <a:t>有 </a:t>
            </a:r>
            <a:r>
              <a:rPr lang="en-US" altLang="zh-CN" b="1" smtClean="0">
                <a:latin typeface="Times New Roman" pitchFamily="18" charset="0"/>
              </a:rPr>
              <a:t>q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q </a:t>
            </a:r>
            <a:r>
              <a:rPr lang="zh-CN" altLang="en-US" b="1" smtClean="0">
                <a:latin typeface="Times New Roman" pitchFamily="18" charset="0"/>
              </a:rPr>
              <a:t>种取法</a:t>
            </a:r>
            <a:r>
              <a:rPr lang="en-US" altLang="zh-CN" b="1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一旦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zh-CN" altLang="en-US" b="1" smtClean="0">
                <a:latin typeface="Times New Roman" pitchFamily="18" charset="0"/>
              </a:rPr>
              <a:t>取定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  </a:t>
            </a:r>
            <a:r>
              <a:rPr lang="zh-CN" altLang="en-US" b="1" smtClean="0">
                <a:latin typeface="Times New Roman" pitchFamily="18" charset="0"/>
              </a:rPr>
              <a:t>有 </a:t>
            </a:r>
            <a:r>
              <a:rPr lang="en-US" altLang="zh-CN" b="1" smtClean="0">
                <a:latin typeface="Times New Roman" pitchFamily="18" charset="0"/>
              </a:rPr>
              <a:t>q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q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种取法</a:t>
            </a:r>
            <a:r>
              <a:rPr lang="en-US" altLang="zh-CN" b="1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…                                 …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692150"/>
            <a:ext cx="8229600" cy="532923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任给 </a:t>
            </a:r>
            <a:r>
              <a:rPr lang="en-US" altLang="zh-CN" b="1" smtClean="0">
                <a:latin typeface="Times New Roman" pitchFamily="18" charset="0"/>
              </a:rPr>
              <a:t>2n + 1 </a:t>
            </a:r>
            <a:r>
              <a:rPr lang="zh-CN" altLang="en-US" b="1" smtClean="0">
                <a:latin typeface="Times New Roman" pitchFamily="18" charset="0"/>
              </a:rPr>
              <a:t>个无理数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必能从中选出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n + 1 </a:t>
            </a:r>
            <a:r>
              <a:rPr lang="zh-CN" altLang="en-US" b="1" smtClean="0">
                <a:latin typeface="Times New Roman" pitchFamily="18" charset="0"/>
              </a:rPr>
              <a:t>个数组成集合 </a:t>
            </a:r>
            <a:r>
              <a:rPr lang="en-US" altLang="zh-CN" b="1" smtClean="0">
                <a:latin typeface="Times New Roman" pitchFamily="18" charset="0"/>
              </a:rPr>
              <a:t>S ,  </a:t>
            </a:r>
            <a:r>
              <a:rPr lang="zh-CN" altLang="en-US" b="1" smtClean="0">
                <a:latin typeface="Times New Roman" pitchFamily="18" charset="0"/>
              </a:rPr>
              <a:t>使得 </a:t>
            </a:r>
            <a:r>
              <a:rPr lang="en-US" altLang="zh-CN" b="1" smtClean="0"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中任意多个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数的和仍是无理数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  <p:sp>
        <p:nvSpPr>
          <p:cNvPr id="4885508" name="Line 4"/>
          <p:cNvSpPr>
            <a:spLocks noChangeShapeType="1"/>
          </p:cNvSpPr>
          <p:nvPr/>
        </p:nvSpPr>
        <p:spPr bwMode="auto">
          <a:xfrm flipV="1">
            <a:off x="4284663" y="4365625"/>
            <a:ext cx="1582737" cy="71913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85509" name="AutoShape 5"/>
          <p:cNvSpPr>
            <a:spLocks noChangeArrowheads="1"/>
          </p:cNvSpPr>
          <p:nvPr/>
        </p:nvSpPr>
        <p:spPr bwMode="auto">
          <a:xfrm>
            <a:off x="4211638" y="5013325"/>
            <a:ext cx="142875" cy="144463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885510" name="Rectangle 6"/>
          <p:cNvSpPr>
            <a:spLocks noChangeArrowheads="1"/>
          </p:cNvSpPr>
          <p:nvPr/>
        </p:nvSpPr>
        <p:spPr bwMode="auto">
          <a:xfrm>
            <a:off x="3779838" y="4868863"/>
            <a:ext cx="409575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buFontTx/>
              <a:buNone/>
            </a:pPr>
            <a:r>
              <a:rPr kumimoji="0" lang="en-US" altLang="zh-CN">
                <a:latin typeface="Times New Roman" pitchFamily="18" charset="0"/>
              </a:rPr>
              <a:t>0</a:t>
            </a:r>
          </a:p>
        </p:txBody>
      </p:sp>
      <p:sp>
        <p:nvSpPr>
          <p:cNvPr id="4885511" name="Line 7"/>
          <p:cNvSpPr>
            <a:spLocks noChangeShapeType="1"/>
          </p:cNvSpPr>
          <p:nvPr/>
        </p:nvSpPr>
        <p:spPr bwMode="auto">
          <a:xfrm>
            <a:off x="4284663" y="5084763"/>
            <a:ext cx="1366837" cy="72072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85512" name="Line 8"/>
          <p:cNvSpPr>
            <a:spLocks noChangeShapeType="1"/>
          </p:cNvSpPr>
          <p:nvPr/>
        </p:nvSpPr>
        <p:spPr bwMode="auto">
          <a:xfrm flipH="1" flipV="1">
            <a:off x="3419475" y="4437063"/>
            <a:ext cx="865188" cy="6477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85513" name="Line 9"/>
          <p:cNvSpPr>
            <a:spLocks noChangeShapeType="1"/>
          </p:cNvSpPr>
          <p:nvPr/>
        </p:nvSpPr>
        <p:spPr bwMode="auto">
          <a:xfrm flipH="1">
            <a:off x="3779838" y="5084763"/>
            <a:ext cx="504825" cy="10810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85514" name="Line 10"/>
          <p:cNvSpPr>
            <a:spLocks noChangeShapeType="1"/>
          </p:cNvSpPr>
          <p:nvPr/>
        </p:nvSpPr>
        <p:spPr bwMode="auto">
          <a:xfrm flipH="1">
            <a:off x="2700338" y="5084763"/>
            <a:ext cx="1584325" cy="14446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85515" name="Line 11"/>
          <p:cNvSpPr>
            <a:spLocks noChangeShapeType="1"/>
          </p:cNvSpPr>
          <p:nvPr/>
        </p:nvSpPr>
        <p:spPr bwMode="auto">
          <a:xfrm flipV="1">
            <a:off x="1835150" y="4292600"/>
            <a:ext cx="5257800" cy="1441450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59757" name="Rectangle 2"/>
          <p:cNvSpPr>
            <a:spLocks noChangeArrowheads="1"/>
          </p:cNvSpPr>
          <p:nvPr/>
        </p:nvSpPr>
        <p:spPr bwMode="auto">
          <a:xfrm>
            <a:off x="1908175" y="2924175"/>
            <a:ext cx="49688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>
                <a:solidFill>
                  <a:srgbClr val="000099"/>
                </a:solidFill>
                <a:latin typeface="Times New Roman" pitchFamily="18" charset="0"/>
              </a:rPr>
              <a:t>问题的本质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7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9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85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85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85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85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85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85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85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885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885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885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4885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5508" grpId="0" animBg="1"/>
      <p:bldP spid="4885509" grpId="0" animBg="1"/>
      <p:bldP spid="4885510" grpId="0"/>
      <p:bldP spid="4885511" grpId="0" animBg="1"/>
      <p:bldP spid="4885512" grpId="0" animBg="1"/>
      <p:bldP spid="4885513" grpId="0" animBg="1"/>
      <p:bldP spid="4885514" grpId="0" animBg="1"/>
      <p:bldP spid="4885515" grpId="0" animBg="1"/>
      <p:bldP spid="159757" grpId="0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29600" cy="54721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证</a:t>
            </a:r>
            <a:r>
              <a:rPr lang="en-US" altLang="zh-CN" b="1" dirty="0" smtClean="0">
                <a:latin typeface="Times New Roman" pitchFamily="18" charset="0"/>
              </a:rPr>
              <a:t>: 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0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…</a:t>
            </a:r>
            <a:r>
              <a:rPr lang="en-US" altLang="zh-CN" b="1" dirty="0" smtClean="0"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2n </a:t>
            </a:r>
            <a:r>
              <a:rPr lang="zh-CN" altLang="en-US" b="1" dirty="0" smtClean="0">
                <a:latin typeface="Times New Roman" pitchFamily="18" charset="0"/>
              </a:rPr>
              <a:t>为 </a:t>
            </a:r>
            <a:r>
              <a:rPr lang="en-US" altLang="zh-CN" b="1" dirty="0" smtClean="0">
                <a:latin typeface="Times New Roman" pitchFamily="18" charset="0"/>
              </a:rPr>
              <a:t>2n + 1 </a:t>
            </a:r>
            <a:r>
              <a:rPr lang="zh-CN" altLang="en-US" b="1" dirty="0" smtClean="0">
                <a:latin typeface="Times New Roman" pitchFamily="18" charset="0"/>
              </a:rPr>
              <a:t>个无理数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记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=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+ Q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dirty="0" smtClean="0">
                <a:latin typeface="Times New Roman" pitchFamily="18" charset="0"/>
              </a:rPr>
              <a:t> R / Q ,    0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en-US" altLang="zh-CN" b="1" dirty="0" smtClean="0">
                <a:latin typeface="Times New Roman" pitchFamily="18" charset="0"/>
              </a:rPr>
              <a:t> 2n  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令 </a:t>
            </a:r>
            <a:r>
              <a:rPr lang="en-US" altLang="zh-CN" b="1" dirty="0" smtClean="0">
                <a:latin typeface="Times New Roman" pitchFamily="18" charset="0"/>
              </a:rPr>
              <a:t>V = &lt;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0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…</a:t>
            </a:r>
            <a:r>
              <a:rPr lang="en-US" altLang="zh-CN" b="1" dirty="0" smtClean="0"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2n </a:t>
            </a:r>
            <a:r>
              <a:rPr lang="en-US" altLang="zh-CN" b="1" dirty="0" smtClean="0">
                <a:latin typeface="Times New Roman" pitchFamily="18" charset="0"/>
              </a:rPr>
              <a:t>&gt; . 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err="1" smtClean="0">
                <a:latin typeface="Times New Roman" pitchFamily="18" charset="0"/>
              </a:rPr>
              <a:t>dim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altLang="zh-CN" b="1" dirty="0" err="1" smtClean="0">
                <a:latin typeface="Times New Roman" pitchFamily="18" charset="0"/>
              </a:rPr>
              <a:t>V</a:t>
            </a:r>
            <a:r>
              <a:rPr lang="en-US" altLang="zh-CN" b="1" dirty="0" smtClean="0">
                <a:latin typeface="Times New Roman" pitchFamily="18" charset="0"/>
              </a:rPr>
              <a:t> = m 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注意到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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0 + Q .  </a:t>
            </a:r>
            <a:r>
              <a:rPr lang="zh-CN" altLang="en-US" b="1" dirty="0" smtClean="0">
                <a:latin typeface="Times New Roman" pitchFamily="18" charset="0"/>
              </a:rPr>
              <a:t>由引理*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存在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一个 </a:t>
            </a:r>
            <a:r>
              <a:rPr lang="en-US" altLang="zh-CN" b="1" dirty="0" smtClean="0">
                <a:latin typeface="Times New Roman" pitchFamily="18" charset="0"/>
              </a:rPr>
              <a:t>m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</a:rPr>
              <a:t> 1 </a:t>
            </a:r>
            <a:r>
              <a:rPr lang="zh-CN" altLang="en-US" b="1" dirty="0" smtClean="0">
                <a:latin typeface="Times New Roman" pitchFamily="18" charset="0"/>
              </a:rPr>
              <a:t>维子空间 </a:t>
            </a:r>
            <a:r>
              <a:rPr lang="en-US" altLang="zh-CN" b="1" dirty="0" smtClean="0">
                <a:latin typeface="Times New Roman" pitchFamily="18" charset="0"/>
              </a:rPr>
              <a:t>H ,  </a:t>
            </a:r>
            <a:r>
              <a:rPr lang="zh-CN" altLang="en-US" b="1" dirty="0" smtClean="0">
                <a:latin typeface="Times New Roman" pitchFamily="18" charset="0"/>
              </a:rPr>
              <a:t>使得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</a:t>
            </a:r>
            <a:r>
              <a:rPr lang="en-US" altLang="zh-CN" b="1" dirty="0" smtClean="0">
                <a:latin typeface="Times New Roman" pitchFamily="18" charset="0"/>
              </a:rPr>
              <a:t>  H ,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</a:t>
            </a:r>
            <a:r>
              <a:rPr lang="en-US" altLang="zh-CN" b="1" dirty="0" smtClean="0">
                <a:latin typeface="Times New Roman" pitchFamily="18" charset="0"/>
              </a:rPr>
              <a:t>  0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err="1" smtClean="0"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en-US" altLang="zh-CN" b="1" dirty="0" smtClean="0">
                <a:latin typeface="Times New Roman" pitchFamily="18" charset="0"/>
              </a:rPr>
              <a:t> 2n .</a:t>
            </a:r>
          </a:p>
        </p:txBody>
      </p:sp>
      <p:sp>
        <p:nvSpPr>
          <p:cNvPr id="349187" name="Line 3"/>
          <p:cNvSpPr>
            <a:spLocks noChangeShapeType="1"/>
          </p:cNvSpPr>
          <p:nvPr/>
        </p:nvSpPr>
        <p:spPr bwMode="auto">
          <a:xfrm>
            <a:off x="1331913" y="1844675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49188" name="Line 4"/>
          <p:cNvSpPr>
            <a:spLocks noChangeShapeType="1"/>
          </p:cNvSpPr>
          <p:nvPr/>
        </p:nvSpPr>
        <p:spPr bwMode="auto">
          <a:xfrm>
            <a:off x="2411413" y="2636838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49189" name="Line 5"/>
          <p:cNvSpPr>
            <a:spLocks noChangeShapeType="1"/>
          </p:cNvSpPr>
          <p:nvPr/>
        </p:nvSpPr>
        <p:spPr bwMode="auto">
          <a:xfrm>
            <a:off x="3059113" y="2636838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49190" name="Line 6"/>
          <p:cNvSpPr>
            <a:spLocks noChangeShapeType="1"/>
          </p:cNvSpPr>
          <p:nvPr/>
        </p:nvSpPr>
        <p:spPr bwMode="auto">
          <a:xfrm>
            <a:off x="4500563" y="2636838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49191" name="Line 7"/>
          <p:cNvSpPr>
            <a:spLocks noChangeShapeType="1"/>
          </p:cNvSpPr>
          <p:nvPr/>
        </p:nvSpPr>
        <p:spPr bwMode="auto">
          <a:xfrm>
            <a:off x="2051050" y="3429000"/>
            <a:ext cx="3603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49192" name="Line 8"/>
          <p:cNvSpPr>
            <a:spLocks noChangeShapeType="1"/>
          </p:cNvSpPr>
          <p:nvPr/>
        </p:nvSpPr>
        <p:spPr bwMode="auto">
          <a:xfrm>
            <a:off x="2268538" y="5084763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29600" cy="5472113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注意到商空间 </a:t>
            </a:r>
            <a:r>
              <a:rPr lang="en-US" altLang="zh-CN" b="1" smtClean="0">
                <a:latin typeface="Times New Roman" pitchFamily="18" charset="0"/>
              </a:rPr>
              <a:t>V / H 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1 </a:t>
            </a:r>
            <a:r>
              <a:rPr lang="zh-CN" altLang="en-US" b="1" smtClean="0">
                <a:latin typeface="Times New Roman" pitchFamily="18" charset="0"/>
              </a:rPr>
              <a:t>维 </a:t>
            </a:r>
            <a:r>
              <a:rPr lang="en-US" altLang="zh-CN" b="1" smtClean="0">
                <a:latin typeface="Times New Roman" pitchFamily="18" charset="0"/>
              </a:rPr>
              <a:t>Q -</a:t>
            </a:r>
            <a:r>
              <a:rPr lang="zh-CN" altLang="en-US" b="1" smtClean="0">
                <a:latin typeface="Times New Roman" pitchFamily="18" charset="0"/>
              </a:rPr>
              <a:t>线性空间 </a:t>
            </a:r>
            <a:r>
              <a:rPr lang="en-US" altLang="zh-CN" b="1" smtClean="0">
                <a:latin typeface="Times New Roman" pitchFamily="18" charset="0"/>
              </a:rPr>
              <a:t>.  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w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V / H </a:t>
            </a:r>
            <a:r>
              <a:rPr lang="zh-CN" altLang="en-US" b="1" smtClean="0">
                <a:latin typeface="Times New Roman" pitchFamily="18" charset="0"/>
              </a:rPr>
              <a:t>的基底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则有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Q , </a:t>
            </a:r>
            <a:r>
              <a:rPr lang="zh-CN" altLang="en-US" b="1" smtClean="0">
                <a:latin typeface="Times New Roman" pitchFamily="18" charset="0"/>
              </a:rPr>
              <a:t>使得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</a:rPr>
              <a:t>+ H  =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</a:rPr>
              <a:t>w ,    0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en-US" altLang="zh-CN" b="1" smtClean="0">
                <a:latin typeface="Times New Roman" pitchFamily="18" charset="0"/>
              </a:rPr>
              <a:t> i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en-US" altLang="zh-CN" b="1" smtClean="0">
                <a:latin typeface="Times New Roman" pitchFamily="18" charset="0"/>
              </a:rPr>
              <a:t> 2n .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由于每个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latin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</a:rPr>
              <a:t>+ H  </a:t>
            </a:r>
            <a:r>
              <a:rPr lang="zh-CN" altLang="en-US" b="1" smtClean="0">
                <a:latin typeface="Times New Roman" pitchFamily="18" charset="0"/>
              </a:rPr>
              <a:t>不为 </a:t>
            </a:r>
            <a:r>
              <a:rPr lang="en-US" altLang="zh-CN" b="1" smtClean="0">
                <a:latin typeface="Times New Roman" pitchFamily="18" charset="0"/>
              </a:rPr>
              <a:t>0 ,  </a:t>
            </a:r>
            <a:r>
              <a:rPr lang="zh-CN" altLang="en-US" b="1" smtClean="0">
                <a:latin typeface="Times New Roman" pitchFamily="18" charset="0"/>
              </a:rPr>
              <a:t>每个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都不为 </a:t>
            </a:r>
            <a:r>
              <a:rPr lang="en-US" altLang="zh-CN" b="1" smtClean="0">
                <a:latin typeface="Times New Roman" pitchFamily="18" charset="0"/>
              </a:rPr>
              <a:t>0.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故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latin typeface="Times New Roman" pitchFamily="18" charset="0"/>
              </a:rPr>
              <a:t>0</a:t>
            </a:r>
            <a:r>
              <a:rPr lang="en-US" altLang="zh-CN" b="1" smtClean="0">
                <a:latin typeface="Times New Roman" pitchFamily="18" charset="0"/>
              </a:rPr>
              <a:t> ,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, … ,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latin typeface="Times New Roman" pitchFamily="18" charset="0"/>
              </a:rPr>
              <a:t>2n+1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中必有 </a:t>
            </a:r>
            <a:r>
              <a:rPr lang="en-US" altLang="zh-CN" b="1" smtClean="0">
                <a:latin typeface="Times New Roman" pitchFamily="18" charset="0"/>
              </a:rPr>
              <a:t>n + 1 </a:t>
            </a:r>
            <a:r>
              <a:rPr lang="zh-CN" altLang="en-US" b="1" smtClean="0">
                <a:latin typeface="Times New Roman" pitchFamily="18" charset="0"/>
              </a:rPr>
              <a:t>个同号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与此对应的 </a:t>
            </a:r>
            <a:r>
              <a:rPr lang="en-US" altLang="zh-CN" b="1" smtClean="0">
                <a:latin typeface="Times New Roman" pitchFamily="18" charset="0"/>
              </a:rPr>
              <a:t>n + 1 </a:t>
            </a:r>
            <a:r>
              <a:rPr lang="zh-CN" altLang="en-US" b="1" smtClean="0">
                <a:latin typeface="Times New Roman" pitchFamily="18" charset="0"/>
              </a:rPr>
              <a:t>个无理数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latin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非负系数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</a:t>
            </a:r>
            <a:r>
              <a:rPr lang="zh-CN" altLang="en-US" b="1" smtClean="0">
                <a:latin typeface="Times New Roman" pitchFamily="18" charset="0"/>
              </a:rPr>
              <a:t>不全为零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zh-CN" altLang="en-US" b="1" smtClean="0">
                <a:latin typeface="Times New Roman" pitchFamily="18" charset="0"/>
              </a:rPr>
              <a:t>的线性组合都不为有理数</a:t>
            </a:r>
            <a:r>
              <a:rPr lang="en-US" altLang="zh-CN" b="1" smtClean="0">
                <a:latin typeface="Times New Roman" pitchFamily="18" charset="0"/>
              </a:rPr>
              <a:t>. </a:t>
            </a:r>
          </a:p>
        </p:txBody>
      </p:sp>
      <p:sp>
        <p:nvSpPr>
          <p:cNvPr id="350211" name="Line 3"/>
          <p:cNvSpPr>
            <a:spLocks noChangeShapeType="1"/>
          </p:cNvSpPr>
          <p:nvPr/>
        </p:nvSpPr>
        <p:spPr bwMode="auto">
          <a:xfrm>
            <a:off x="1763713" y="2276475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50212" name="Line 4"/>
          <p:cNvSpPr>
            <a:spLocks noChangeShapeType="1"/>
          </p:cNvSpPr>
          <p:nvPr/>
        </p:nvSpPr>
        <p:spPr bwMode="auto">
          <a:xfrm>
            <a:off x="2268538" y="3068638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引理*</a:t>
            </a:r>
            <a:r>
              <a:rPr lang="en-US" altLang="zh-CN" b="1" smtClean="0">
                <a:latin typeface="Times New Roman" pitchFamily="18" charset="0"/>
              </a:rPr>
              <a:t>: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K </a:t>
            </a:r>
            <a:r>
              <a:rPr lang="zh-CN" altLang="en-US" b="1" smtClean="0">
                <a:latin typeface="Times New Roman" pitchFamily="18" charset="0"/>
              </a:rPr>
              <a:t>是无限域</a:t>
            </a:r>
            <a:r>
              <a:rPr lang="en-US" altLang="zh-CN" b="1" smtClean="0">
                <a:latin typeface="Times New Roman" pitchFamily="18" charset="0"/>
              </a:rPr>
              <a:t>,  V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K </a:t>
            </a:r>
            <a:r>
              <a:rPr lang="zh-CN" altLang="en-US" b="1" smtClean="0">
                <a:latin typeface="Times New Roman" pitchFamily="18" charset="0"/>
              </a:rPr>
              <a:t>上的 </a:t>
            </a:r>
            <a:r>
              <a:rPr lang="en-US" altLang="zh-CN" b="1" smtClean="0">
                <a:latin typeface="Times New Roman" pitchFamily="18" charset="0"/>
              </a:rPr>
              <a:t>n ( &gt; 1) </a:t>
            </a:r>
            <a:r>
              <a:rPr lang="zh-CN" altLang="en-US" b="1" smtClean="0">
                <a:latin typeface="Times New Roman" pitchFamily="18" charset="0"/>
              </a:rPr>
              <a:t>维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线性空间</a:t>
            </a:r>
            <a:r>
              <a:rPr lang="en-US" altLang="zh-CN" b="1" smtClean="0">
                <a:latin typeface="Times New Roman" pitchFamily="18" charset="0"/>
              </a:rPr>
              <a:t>,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…,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是非零向量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则存在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 </a:t>
            </a:r>
            <a:r>
              <a:rPr lang="en-US" altLang="zh-CN" b="1" smtClean="0">
                <a:latin typeface="Times New Roman" pitchFamily="18" charset="0"/>
              </a:rPr>
              <a:t>n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1 </a:t>
            </a:r>
            <a:r>
              <a:rPr lang="zh-CN" altLang="en-US" b="1" smtClean="0">
                <a:latin typeface="Times New Roman" pitchFamily="18" charset="0"/>
              </a:rPr>
              <a:t>维子空间 </a:t>
            </a:r>
            <a:r>
              <a:rPr lang="en-US" altLang="zh-CN" b="1" smtClean="0">
                <a:latin typeface="Times New Roman" pitchFamily="18" charset="0"/>
              </a:rPr>
              <a:t>H , </a:t>
            </a:r>
            <a:r>
              <a:rPr lang="zh-CN" altLang="en-US" b="1" smtClean="0">
                <a:latin typeface="Times New Roman" pitchFamily="18" charset="0"/>
              </a:rPr>
              <a:t>使得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                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</a:t>
            </a:r>
            <a:r>
              <a:rPr lang="en-US" altLang="zh-CN" b="1" smtClean="0">
                <a:latin typeface="Times New Roman" pitchFamily="18" charset="0"/>
              </a:rPr>
              <a:t> H ,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</a:t>
            </a:r>
            <a:r>
              <a:rPr lang="en-US" altLang="zh-CN" b="1" smtClean="0">
                <a:latin typeface="Times New Roman" pitchFamily="18" charset="0"/>
              </a:rPr>
              <a:t> 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en-US" altLang="zh-CN" b="1" smtClean="0">
                <a:latin typeface="Times New Roman" pitchFamily="18" charset="0"/>
              </a:rPr>
              <a:t> i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en-US" altLang="zh-CN" b="1" smtClean="0">
                <a:latin typeface="Times New Roman" pitchFamily="18" charset="0"/>
              </a:rPr>
              <a:t> s 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329237"/>
          </a:xfrm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2.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是数域上的 </a:t>
            </a:r>
            <a:r>
              <a:rPr lang="en-US" altLang="zh-CN" b="1" smtClean="0">
                <a:latin typeface="Times New Roman" pitchFamily="18" charset="0"/>
              </a:rPr>
              <a:t>n </a:t>
            </a:r>
            <a:r>
              <a:rPr lang="zh-CN" altLang="en-US" b="1" smtClean="0">
                <a:latin typeface="Times New Roman" pitchFamily="18" charset="0"/>
              </a:rPr>
              <a:t>维线性空间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V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上的线性变换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满足 </a:t>
            </a:r>
            <a:r>
              <a:rPr lang="en-US" altLang="zh-CN" b="1" smtClean="0"/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= </a:t>
            </a:r>
            <a:r>
              <a:rPr lang="en-US" altLang="zh-CN" b="1" smtClean="0">
                <a:sym typeface="Euclid Math One" pitchFamily="18" charset="2"/>
              </a:rPr>
              <a:t>I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.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证明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: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1) V = 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 </a:t>
            </a:r>
            <a:r>
              <a:rPr lang="en-US" altLang="zh-CN" b="1" smtClean="0">
                <a:latin typeface="Times New Roman" pitchFamily="18" charset="0"/>
              </a:rPr>
              <a:t>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这里 </a:t>
            </a:r>
            <a:r>
              <a:rPr lang="en-US" altLang="zh-CN" b="1" smtClean="0">
                <a:latin typeface="Times New Roman" pitchFamily="18" charset="0"/>
              </a:rPr>
              <a:t>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= {  V |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 =  },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                </a:t>
            </a:r>
            <a:r>
              <a:rPr lang="en-US" altLang="zh-CN" b="1" smtClean="0">
                <a:latin typeface="Times New Roman" pitchFamily="18" charset="0"/>
              </a:rPr>
              <a:t>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= {  V |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 =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 } ;</a:t>
            </a:r>
            <a:endParaRPr lang="en-US" altLang="zh-CN" b="1" smtClean="0">
              <a:latin typeface="Times New Roman" pitchFamily="18" charset="0"/>
              <a:sym typeface="Euclid Math One" pitchFamily="18" charset="2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2)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若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W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是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V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的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n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 1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维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子空间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, 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    </a:t>
            </a:r>
            <a:r>
              <a:rPr lang="zh-CN" altLang="en-US" b="1" smtClean="0">
                <a:latin typeface="Times New Roman" pitchFamily="18" charset="0"/>
              </a:rPr>
              <a:t>则 </a:t>
            </a:r>
            <a:r>
              <a:rPr lang="en-US" altLang="zh-CN" b="1" smtClean="0">
                <a:latin typeface="Times New Roman" pitchFamily="18" charset="0"/>
              </a:rPr>
              <a:t>W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</a:t>
            </a:r>
            <a:r>
              <a:rPr lang="en-US" altLang="zh-CN" b="1" smtClean="0">
                <a:latin typeface="Times New Roman" pitchFamily="18" charset="0"/>
              </a:rPr>
              <a:t> 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zh-CN" altLang="en-US" b="1" smtClean="0">
                <a:latin typeface="Times New Roman" pitchFamily="18" charset="0"/>
              </a:rPr>
              <a:t>或 </a:t>
            </a:r>
            <a:r>
              <a:rPr lang="en-US" altLang="zh-CN" b="1" smtClean="0">
                <a:latin typeface="Times New Roman" pitchFamily="18" charset="0"/>
              </a:rPr>
              <a:t>W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</a:t>
            </a:r>
            <a:r>
              <a:rPr lang="en-US" altLang="zh-CN" b="1" smtClean="0">
                <a:latin typeface="Times New Roman" pitchFamily="18" charset="0"/>
              </a:rPr>
              <a:t> 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.</a:t>
            </a:r>
            <a:endParaRPr lang="en-US" altLang="zh-CN" b="1" smtClean="0">
              <a:latin typeface="Times New Roman" pitchFamily="18" charset="0"/>
              <a:sym typeface="Euclid Math One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931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20713"/>
            <a:ext cx="8229600" cy="5832475"/>
          </a:xfrm>
        </p:spPr>
        <p:txBody>
          <a:bodyPr/>
          <a:lstStyle/>
          <a:p>
            <a:pPr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 </a:t>
            </a:r>
            <a:r>
              <a:rPr lang="zh-CN" altLang="en-US" b="1" smtClean="0">
                <a:latin typeface="Times New Roman" pitchFamily="18" charset="0"/>
              </a:rPr>
              <a:t>满足某个有理系数的非零多项式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         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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m-1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+ </a:t>
            </a:r>
            <a:r>
              <a:rPr lang="en-US" altLang="zh-CN" b="1" smtClean="0">
                <a:latin typeface="Times New Roman" pitchFamily="18" charset="0"/>
                <a:sym typeface="Euclid Symbol" pitchFamily="18" charset="2"/>
              </a:rPr>
              <a:t>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+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smtClean="0">
                <a:latin typeface="Times New Roman" pitchFamily="18" charset="0"/>
              </a:rPr>
              <a:t>= 0 ,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latin typeface="Times New Roman" pitchFamily="18" charset="0"/>
              </a:rPr>
              <a:t>Q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则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 </a:t>
            </a:r>
            <a:r>
              <a:rPr lang="zh-CN" altLang="en-US" b="1" smtClean="0">
                <a:latin typeface="Times New Roman" pitchFamily="18" charset="0"/>
              </a:rPr>
              <a:t>称是代数数</a:t>
            </a:r>
            <a:r>
              <a:rPr lang="en-US" altLang="zh-CN" b="1" smtClean="0">
                <a:latin typeface="Times New Roman" pitchFamily="18" charset="0"/>
              </a:rPr>
              <a:t>. </a:t>
            </a:r>
          </a:p>
          <a:p>
            <a:pPr>
              <a:lnSpc>
                <a:spcPct val="14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在所有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 </a:t>
            </a:r>
            <a:r>
              <a:rPr lang="zh-CN" altLang="en-US" b="1" smtClean="0">
                <a:latin typeface="Times New Roman" pitchFamily="18" charset="0"/>
              </a:rPr>
              <a:t>满足的有理系数多项式中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有一个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次数最小的首一多项式 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smtClean="0">
                <a:latin typeface="Times New Roman" pitchFamily="18" charset="0"/>
              </a:rPr>
              <a:t> ( x ) , </a:t>
            </a:r>
            <a:r>
              <a:rPr lang="zh-CN" altLang="en-US" b="1" smtClean="0">
                <a:latin typeface="Times New Roman" pitchFamily="18" charset="0"/>
              </a:rPr>
              <a:t>称为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 </a:t>
            </a:r>
            <a:r>
              <a:rPr lang="zh-CN" altLang="en-US" b="1" smtClean="0">
                <a:latin typeface="Times New Roman" pitchFamily="18" charset="0"/>
              </a:rPr>
              <a:t>的最小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多项式</a:t>
            </a:r>
            <a:r>
              <a:rPr lang="en-US" altLang="zh-CN" b="1" smtClean="0">
                <a:latin typeface="Times New Roman" pitchFamily="18" charset="0"/>
              </a:rPr>
              <a:t>.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9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389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9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389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9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389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033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20713"/>
            <a:ext cx="8229600" cy="5832475"/>
          </a:xfrm>
        </p:spPr>
        <p:txBody>
          <a:bodyPr/>
          <a:lstStyle/>
          <a:p>
            <a:pPr marL="609600" indent="-609600"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最小多项式的性质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marL="609600" indent="-609600">
              <a:lnSpc>
                <a:spcPct val="140000"/>
              </a:lnSpc>
              <a:buFontTx/>
              <a:buAutoNum type="arabicParenR"/>
            </a:pPr>
            <a:r>
              <a:rPr lang="zh-CN" altLang="en-US" b="1" smtClean="0">
                <a:latin typeface="Times New Roman" pitchFamily="18" charset="0"/>
              </a:rPr>
              <a:t>代数数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</a:t>
            </a:r>
            <a:r>
              <a:rPr lang="zh-CN" altLang="en-US" b="1" smtClean="0">
                <a:latin typeface="Times New Roman" pitchFamily="18" charset="0"/>
              </a:rPr>
              <a:t> 的最小多项式 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smtClean="0">
                <a:latin typeface="Times New Roman" pitchFamily="18" charset="0"/>
              </a:rPr>
              <a:t> ( x ) </a:t>
            </a:r>
          </a:p>
          <a:p>
            <a:pPr marL="609600" indent="-609600"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</a:t>
            </a:r>
            <a:r>
              <a:rPr lang="zh-CN" altLang="en-US" b="1" smtClean="0">
                <a:latin typeface="Times New Roman" pitchFamily="18" charset="0"/>
              </a:rPr>
              <a:t>在 </a:t>
            </a:r>
            <a:r>
              <a:rPr lang="en-US" altLang="zh-CN" b="1" smtClean="0">
                <a:latin typeface="Times New Roman" pitchFamily="18" charset="0"/>
              </a:rPr>
              <a:t>Q [ x ] </a:t>
            </a:r>
            <a:r>
              <a:rPr lang="zh-CN" altLang="en-US" b="1" smtClean="0">
                <a:latin typeface="Times New Roman" pitchFamily="18" charset="0"/>
              </a:rPr>
              <a:t>中不可约 </a:t>
            </a:r>
            <a:r>
              <a:rPr lang="en-US" altLang="zh-CN" b="1" smtClean="0">
                <a:latin typeface="Times New Roman" pitchFamily="18" charset="0"/>
              </a:rPr>
              <a:t>; </a:t>
            </a:r>
          </a:p>
          <a:p>
            <a:pPr marL="609600" indent="-609600"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2)  </a:t>
            </a:r>
            <a:r>
              <a:rPr lang="zh-CN" altLang="en-US" b="1" smtClean="0">
                <a:latin typeface="Times New Roman" pitchFamily="18" charset="0"/>
              </a:rPr>
              <a:t>对于任意 </a:t>
            </a:r>
            <a:r>
              <a:rPr lang="en-US" altLang="zh-CN" b="1" smtClean="0">
                <a:latin typeface="Times New Roman" pitchFamily="18" charset="0"/>
              </a:rPr>
              <a:t>h( x )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latin typeface="Times New Roman" pitchFamily="18" charset="0"/>
              </a:rPr>
              <a:t>Q [ x ] , </a:t>
            </a:r>
            <a:r>
              <a:rPr lang="zh-CN" altLang="en-US" b="1" smtClean="0">
                <a:latin typeface="Times New Roman" pitchFamily="18" charset="0"/>
              </a:rPr>
              <a:t>有</a:t>
            </a:r>
          </a:p>
          <a:p>
            <a:pPr marL="609600" indent="-609600">
              <a:lnSpc>
                <a:spcPct val="140000"/>
              </a:lnSpc>
              <a:buFontTx/>
              <a:buNone/>
            </a:pPr>
            <a:r>
              <a:rPr lang="zh-CN" altLang="en-US" b="1" i="1" smtClean="0">
                <a:latin typeface="Times New Roman" pitchFamily="18" charset="0"/>
              </a:rPr>
              <a:t>                 </a:t>
            </a:r>
            <a:r>
              <a:rPr lang="en-US" altLang="zh-CN" b="1" smtClean="0">
                <a:latin typeface="Times New Roman" pitchFamily="18" charset="0"/>
              </a:rPr>
              <a:t>h 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</a:t>
            </a:r>
            <a:r>
              <a:rPr lang="en-US" altLang="zh-CN" b="1" smtClean="0">
                <a:latin typeface="Times New Roman" pitchFamily="18" charset="0"/>
              </a:rPr>
              <a:t> ) = 0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  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smtClean="0">
                <a:latin typeface="Times New Roman" pitchFamily="18" charset="0"/>
              </a:rPr>
              <a:t> ( x ) | h( x )</a:t>
            </a:r>
          </a:p>
          <a:p>
            <a:pPr marL="609600" indent="-609600">
              <a:lnSpc>
                <a:spcPct val="140000"/>
              </a:lnSpc>
              <a:buFontTx/>
              <a:buAutoNum type="arabicParenR" startAt="3"/>
            </a:pP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deg </a:t>
            </a:r>
            <a:r>
              <a:rPr lang="en-US" altLang="zh-CN" b="1" i="1" smtClean="0">
                <a:latin typeface="Times New Roman" pitchFamily="18" charset="0"/>
              </a:rPr>
              <a:t>f </a:t>
            </a:r>
            <a:r>
              <a:rPr lang="en-US" altLang="zh-CN" b="1" smtClean="0">
                <a:latin typeface="Times New Roman" pitchFamily="18" charset="0"/>
              </a:rPr>
              <a:t>( x ) = n ,  </a:t>
            </a:r>
            <a:r>
              <a:rPr lang="zh-CN" altLang="en-US" b="1" smtClean="0">
                <a:latin typeface="Times New Roman" pitchFamily="18" charset="0"/>
              </a:rPr>
              <a:t>则 </a:t>
            </a:r>
            <a:r>
              <a:rPr lang="en-US" altLang="zh-CN" b="1" smtClean="0">
                <a:latin typeface="Times New Roman" pitchFamily="18" charset="0"/>
              </a:rPr>
              <a:t>1,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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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, … ,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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 </a:t>
            </a:r>
          </a:p>
          <a:p>
            <a:pPr marL="609600" indent="-609600">
              <a:lnSpc>
                <a:spcPct val="140000"/>
              </a:lnSpc>
              <a:buFontTx/>
              <a:buNone/>
            </a:pP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zh-CN" altLang="en-US" b="1" smtClean="0">
                <a:latin typeface="Times New Roman" pitchFamily="18" charset="0"/>
              </a:rPr>
              <a:t>构成 </a:t>
            </a:r>
            <a:r>
              <a:rPr lang="en-US" altLang="zh-CN" b="1" smtClean="0">
                <a:latin typeface="Times New Roman" pitchFamily="18" charset="0"/>
              </a:rPr>
              <a:t>Q-</a:t>
            </a:r>
            <a:r>
              <a:rPr lang="zh-CN" altLang="en-US" b="1" smtClean="0">
                <a:latin typeface="Times New Roman" pitchFamily="18" charset="0"/>
              </a:rPr>
              <a:t>线性空间 </a:t>
            </a:r>
            <a:r>
              <a:rPr lang="en-US" altLang="zh-CN" b="1" smtClean="0">
                <a:latin typeface="Times New Roman" pitchFamily="18" charset="0"/>
              </a:rPr>
              <a:t>Q [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</a:t>
            </a:r>
            <a:r>
              <a:rPr lang="en-US" altLang="zh-CN" b="1" smtClean="0">
                <a:latin typeface="Times New Roman" pitchFamily="18" charset="0"/>
              </a:rPr>
              <a:t> ] </a:t>
            </a:r>
            <a:r>
              <a:rPr lang="zh-CN" altLang="en-US" b="1" smtClean="0">
                <a:latin typeface="Times New Roman" pitchFamily="18" charset="0"/>
              </a:rPr>
              <a:t>的基底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0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390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0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390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0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390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0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390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136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20713"/>
            <a:ext cx="8229600" cy="5832475"/>
          </a:xfrm>
        </p:spPr>
        <p:txBody>
          <a:bodyPr/>
          <a:lstStyle/>
          <a:p>
            <a:pPr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Q[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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] </a:t>
            </a:r>
            <a:r>
              <a:rPr lang="zh-CN" altLang="en-US" b="1" smtClean="0">
                <a:latin typeface="Times New Roman" pitchFamily="18" charset="0"/>
              </a:rPr>
              <a:t>是数域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容易看出</a:t>
            </a:r>
            <a:r>
              <a:rPr lang="en-US" altLang="zh-CN" b="1" smtClean="0">
                <a:latin typeface="Times New Roman" pitchFamily="18" charset="0"/>
              </a:rPr>
              <a:t>,  Q[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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] </a:t>
            </a:r>
            <a:r>
              <a:rPr lang="zh-CN" altLang="en-US" b="1" smtClean="0">
                <a:latin typeface="Times New Roman" pitchFamily="18" charset="0"/>
              </a:rPr>
              <a:t>对加减法和乘法封闭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 g </a:t>
            </a:r>
            <a:r>
              <a:rPr lang="en-US" altLang="zh-CN" b="1" smtClean="0">
                <a:latin typeface="Times New Roman" pitchFamily="18" charset="0"/>
              </a:rPr>
              <a:t>( x )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smtClean="0">
                <a:latin typeface="Times New Roman" pitchFamily="18" charset="0"/>
              </a:rPr>
              <a:t> Q [ x ] ,  g 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</a:t>
            </a:r>
            <a:r>
              <a:rPr lang="en-US" altLang="zh-CN" b="1" smtClean="0">
                <a:latin typeface="Times New Roman" pitchFamily="18" charset="0"/>
              </a:rPr>
              <a:t> )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</a:t>
            </a:r>
            <a:r>
              <a:rPr lang="en-US" altLang="zh-CN" b="1" smtClean="0">
                <a:latin typeface="Times New Roman" pitchFamily="18" charset="0"/>
              </a:rPr>
              <a:t> 0 , </a:t>
            </a:r>
            <a:r>
              <a:rPr lang="zh-CN" altLang="en-US" b="1" smtClean="0">
                <a:latin typeface="Times New Roman" pitchFamily="18" charset="0"/>
              </a:rPr>
              <a:t>我们有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     </a:t>
            </a:r>
            <a:r>
              <a:rPr lang="en-US" altLang="zh-CN" b="1" smtClean="0">
                <a:latin typeface="Times New Roman" pitchFamily="18" charset="0"/>
              </a:rPr>
              <a:t>( g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x ) , 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smtClean="0">
                <a:latin typeface="Times New Roman" pitchFamily="18" charset="0"/>
              </a:rPr>
              <a:t> ( x ) ) = 1 ,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即存在 </a:t>
            </a:r>
            <a:r>
              <a:rPr lang="en-US" altLang="zh-CN" b="1" smtClean="0">
                <a:latin typeface="Times New Roman" pitchFamily="18" charset="0"/>
              </a:rPr>
              <a:t>u ( x ) , v ( x )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smtClean="0">
                <a:latin typeface="Times New Roman" pitchFamily="18" charset="0"/>
              </a:rPr>
              <a:t> Q [ x ] , </a:t>
            </a:r>
            <a:r>
              <a:rPr lang="zh-CN" altLang="en-US" b="1" smtClean="0">
                <a:latin typeface="Times New Roman" pitchFamily="18" charset="0"/>
              </a:rPr>
              <a:t>使得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         </a:t>
            </a:r>
            <a:r>
              <a:rPr lang="en-US" altLang="zh-CN" b="1" smtClean="0">
                <a:latin typeface="Times New Roman" pitchFamily="18" charset="0"/>
              </a:rPr>
              <a:t>u ( x )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g </a:t>
            </a:r>
            <a:r>
              <a:rPr lang="en-US" altLang="zh-CN" b="1" smtClean="0">
                <a:latin typeface="Times New Roman" pitchFamily="18" charset="0"/>
              </a:rPr>
              <a:t>( x ) + v ( x ) 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smtClean="0">
                <a:latin typeface="Times New Roman" pitchFamily="18" charset="0"/>
              </a:rPr>
              <a:t> ( x ) = 1 .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则  </a:t>
            </a:r>
            <a:r>
              <a:rPr lang="en-US" altLang="zh-CN" b="1" smtClean="0">
                <a:latin typeface="Times New Roman" pitchFamily="18" charset="0"/>
              </a:rPr>
              <a:t>u 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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</a:t>
            </a:r>
            <a:r>
              <a:rPr lang="en-US" altLang="zh-CN" b="1" smtClean="0">
                <a:latin typeface="Times New Roman" pitchFamily="18" charset="0"/>
              </a:rPr>
              <a:t> Q [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</a:t>
            </a:r>
            <a:r>
              <a:rPr lang="en-US" altLang="zh-CN" b="1" smtClean="0">
                <a:latin typeface="Times New Roman" pitchFamily="18" charset="0"/>
              </a:rPr>
              <a:t> ] ,   u 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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g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</a:t>
            </a:r>
            <a:r>
              <a:rPr lang="en-US" altLang="zh-CN" b="1" smtClean="0">
                <a:latin typeface="Times New Roman" pitchFamily="18" charset="0"/>
              </a:rPr>
              <a:t> ) = 1.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1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391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1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391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1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391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549275"/>
            <a:ext cx="8229600" cy="5688013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457200" indent="-4572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2.  </a:t>
            </a:r>
            <a:r>
              <a:rPr lang="zh-CN" altLang="en-US" b="1" smtClean="0">
                <a:latin typeface="Times New Roman" pitchFamily="18" charset="0"/>
              </a:rPr>
              <a:t>设</a:t>
            </a:r>
            <a:r>
              <a:rPr lang="en-US" altLang="zh-CN" b="1" smtClean="0">
                <a:latin typeface="Times New Roman" pitchFamily="18" charset="0"/>
              </a:rPr>
              <a:t> ABCD-A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smtClean="0">
                <a:latin typeface="Times New Roman" pitchFamily="18" charset="0"/>
              </a:rPr>
              <a:t>B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smtClean="0">
                <a:latin typeface="Times New Roman" pitchFamily="18" charset="0"/>
              </a:rPr>
              <a:t>C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smtClean="0">
                <a:latin typeface="Times New Roman" pitchFamily="18" charset="0"/>
              </a:rPr>
              <a:t>D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是中心在原点的正</a:t>
            </a:r>
          </a:p>
          <a:p>
            <a:pPr marL="457200" indent="-4572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六面体</a:t>
            </a:r>
            <a:r>
              <a:rPr lang="en-US" altLang="zh-CN" b="1" smtClean="0">
                <a:latin typeface="Times New Roman" pitchFamily="18" charset="0"/>
              </a:rPr>
              <a:t>.  </a:t>
            </a:r>
            <a:r>
              <a:rPr lang="zh-CN" altLang="en-US" b="1" smtClean="0">
                <a:latin typeface="Times New Roman" pitchFamily="18" charset="0"/>
              </a:rPr>
              <a:t>求所有保持此正六面体整体不变</a:t>
            </a:r>
          </a:p>
          <a:p>
            <a:pPr marL="457200" indent="-4572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的几何空间的线性变换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marL="457200" indent="-4572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</a:t>
            </a:r>
            <a:r>
              <a:rPr lang="zh-CN" altLang="en-US" b="1" smtClean="0">
                <a:latin typeface="Times New Roman" pitchFamily="18" charset="0"/>
              </a:rPr>
              <a:t>求这些线性变换的</a:t>
            </a:r>
            <a:endParaRPr lang="en-US" altLang="zh-CN" b="1" smtClean="0">
              <a:latin typeface="Times New Roman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特征多项式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.</a:t>
            </a:r>
            <a:endParaRPr lang="zh-CN" altLang="en-US" b="1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357379" name="Rectangle 5"/>
          <p:cNvSpPr>
            <a:spLocks noChangeArrowheads="1"/>
          </p:cNvSpPr>
          <p:nvPr/>
        </p:nvSpPr>
        <p:spPr bwMode="auto">
          <a:xfrm>
            <a:off x="4427538" y="5516563"/>
            <a:ext cx="438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357380" name="Rectangle 6"/>
          <p:cNvSpPr>
            <a:spLocks noChangeArrowheads="1"/>
          </p:cNvSpPr>
          <p:nvPr/>
        </p:nvSpPr>
        <p:spPr bwMode="auto">
          <a:xfrm>
            <a:off x="5940425" y="6021388"/>
            <a:ext cx="4175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B</a:t>
            </a:r>
          </a:p>
        </p:txBody>
      </p:sp>
      <p:sp>
        <p:nvSpPr>
          <p:cNvPr id="357381" name="Rectangle 7"/>
          <p:cNvSpPr>
            <a:spLocks noChangeArrowheads="1"/>
          </p:cNvSpPr>
          <p:nvPr/>
        </p:nvSpPr>
        <p:spPr bwMode="auto">
          <a:xfrm>
            <a:off x="7524750" y="4868863"/>
            <a:ext cx="438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C</a:t>
            </a:r>
          </a:p>
        </p:txBody>
      </p:sp>
      <p:sp>
        <p:nvSpPr>
          <p:cNvPr id="357382" name="Rectangle 8"/>
          <p:cNvSpPr>
            <a:spLocks noChangeArrowheads="1"/>
          </p:cNvSpPr>
          <p:nvPr/>
        </p:nvSpPr>
        <p:spPr bwMode="auto">
          <a:xfrm>
            <a:off x="6372225" y="4437063"/>
            <a:ext cx="457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O</a:t>
            </a:r>
          </a:p>
        </p:txBody>
      </p:sp>
      <p:sp>
        <p:nvSpPr>
          <p:cNvPr id="357383" name="Rectangle 11"/>
          <p:cNvSpPr>
            <a:spLocks noChangeArrowheads="1"/>
          </p:cNvSpPr>
          <p:nvPr/>
        </p:nvSpPr>
        <p:spPr bwMode="auto">
          <a:xfrm>
            <a:off x="5364163" y="4508500"/>
            <a:ext cx="438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357384" name="Line 16"/>
          <p:cNvSpPr>
            <a:spLocks noChangeShapeType="1"/>
          </p:cNvSpPr>
          <p:nvPr/>
        </p:nvSpPr>
        <p:spPr bwMode="auto">
          <a:xfrm flipV="1">
            <a:off x="6443663" y="5084763"/>
            <a:ext cx="1008062" cy="936625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57385" name="Line 20"/>
          <p:cNvSpPr>
            <a:spLocks noChangeShapeType="1"/>
          </p:cNvSpPr>
          <p:nvPr/>
        </p:nvSpPr>
        <p:spPr bwMode="auto">
          <a:xfrm flipH="1" flipV="1">
            <a:off x="4787900" y="4221163"/>
            <a:ext cx="73025" cy="1511300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57386" name="Line 21"/>
          <p:cNvSpPr>
            <a:spLocks noChangeShapeType="1"/>
          </p:cNvSpPr>
          <p:nvPr/>
        </p:nvSpPr>
        <p:spPr bwMode="auto">
          <a:xfrm>
            <a:off x="4859338" y="5730875"/>
            <a:ext cx="1584325" cy="290513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57387" name="Line 16"/>
          <p:cNvSpPr>
            <a:spLocks noChangeShapeType="1"/>
          </p:cNvSpPr>
          <p:nvPr/>
        </p:nvSpPr>
        <p:spPr bwMode="auto">
          <a:xfrm flipV="1">
            <a:off x="4859338" y="4868863"/>
            <a:ext cx="1081087" cy="865187"/>
          </a:xfrm>
          <a:prstGeom prst="line">
            <a:avLst/>
          </a:prstGeom>
          <a:noFill/>
          <a:ln w="53975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57388" name="Line 21"/>
          <p:cNvSpPr>
            <a:spLocks noChangeShapeType="1"/>
          </p:cNvSpPr>
          <p:nvPr/>
        </p:nvSpPr>
        <p:spPr bwMode="auto">
          <a:xfrm>
            <a:off x="5940425" y="4868863"/>
            <a:ext cx="1511300" cy="219075"/>
          </a:xfrm>
          <a:prstGeom prst="line">
            <a:avLst/>
          </a:prstGeom>
          <a:noFill/>
          <a:ln w="53975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57389" name="Line 20"/>
          <p:cNvSpPr>
            <a:spLocks noChangeShapeType="1"/>
          </p:cNvSpPr>
          <p:nvPr/>
        </p:nvSpPr>
        <p:spPr bwMode="auto">
          <a:xfrm flipH="1" flipV="1">
            <a:off x="6372225" y="4437063"/>
            <a:ext cx="71438" cy="1584325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57390" name="Line 20"/>
          <p:cNvSpPr>
            <a:spLocks noChangeShapeType="1"/>
          </p:cNvSpPr>
          <p:nvPr/>
        </p:nvSpPr>
        <p:spPr bwMode="auto">
          <a:xfrm flipH="1" flipV="1">
            <a:off x="7380288" y="3573463"/>
            <a:ext cx="73025" cy="1509712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57391" name="Line 20"/>
          <p:cNvSpPr>
            <a:spLocks noChangeShapeType="1"/>
          </p:cNvSpPr>
          <p:nvPr/>
        </p:nvSpPr>
        <p:spPr bwMode="auto">
          <a:xfrm flipH="1" flipV="1">
            <a:off x="5867400" y="3357563"/>
            <a:ext cx="73025" cy="1509712"/>
          </a:xfrm>
          <a:prstGeom prst="line">
            <a:avLst/>
          </a:prstGeom>
          <a:noFill/>
          <a:ln w="53975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57392" name="Line 21"/>
          <p:cNvSpPr>
            <a:spLocks noChangeShapeType="1"/>
          </p:cNvSpPr>
          <p:nvPr/>
        </p:nvSpPr>
        <p:spPr bwMode="auto">
          <a:xfrm>
            <a:off x="4787900" y="4221163"/>
            <a:ext cx="1584325" cy="219075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57393" name="Line 16"/>
          <p:cNvSpPr>
            <a:spLocks noChangeShapeType="1"/>
          </p:cNvSpPr>
          <p:nvPr/>
        </p:nvSpPr>
        <p:spPr bwMode="auto">
          <a:xfrm flipV="1">
            <a:off x="6372225" y="3573463"/>
            <a:ext cx="1008063" cy="863600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57394" name="Line 21"/>
          <p:cNvSpPr>
            <a:spLocks noChangeShapeType="1"/>
          </p:cNvSpPr>
          <p:nvPr/>
        </p:nvSpPr>
        <p:spPr bwMode="auto">
          <a:xfrm>
            <a:off x="5867400" y="3357563"/>
            <a:ext cx="1511300" cy="219075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57395" name="Line 16"/>
          <p:cNvSpPr>
            <a:spLocks noChangeShapeType="1"/>
          </p:cNvSpPr>
          <p:nvPr/>
        </p:nvSpPr>
        <p:spPr bwMode="auto">
          <a:xfrm flipV="1">
            <a:off x="4787900" y="3357563"/>
            <a:ext cx="1079500" cy="863600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57396" name="AutoShape 27"/>
          <p:cNvSpPr>
            <a:spLocks noChangeArrowheads="1"/>
          </p:cNvSpPr>
          <p:nvPr/>
        </p:nvSpPr>
        <p:spPr bwMode="auto">
          <a:xfrm>
            <a:off x="6156325" y="4581525"/>
            <a:ext cx="122238" cy="122238"/>
          </a:xfrm>
          <a:prstGeom prst="octagon">
            <a:avLst>
              <a:gd name="adj" fmla="val 2928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357397" name="Rectangle 5"/>
          <p:cNvSpPr>
            <a:spLocks noChangeArrowheads="1"/>
          </p:cNvSpPr>
          <p:nvPr/>
        </p:nvSpPr>
        <p:spPr bwMode="auto">
          <a:xfrm>
            <a:off x="4284663" y="3860800"/>
            <a:ext cx="5254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kumimoji="0" lang="en-US" altLang="zh-CN">
                <a:latin typeface="French Script MT" pitchFamily="66" charset="0"/>
                <a:sym typeface="Symbol" pitchFamily="18" charset="2"/>
              </a:rPr>
              <a:t></a:t>
            </a:r>
          </a:p>
        </p:txBody>
      </p:sp>
      <p:sp>
        <p:nvSpPr>
          <p:cNvPr id="357398" name="Rectangle 5"/>
          <p:cNvSpPr>
            <a:spLocks noChangeArrowheads="1"/>
          </p:cNvSpPr>
          <p:nvPr/>
        </p:nvSpPr>
        <p:spPr bwMode="auto">
          <a:xfrm>
            <a:off x="5940425" y="3933825"/>
            <a:ext cx="504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kumimoji="0" lang="en-US" altLang="zh-CN">
                <a:latin typeface="French Script MT" pitchFamily="66" charset="0"/>
                <a:sym typeface="Symbol" pitchFamily="18" charset="2"/>
              </a:rPr>
              <a:t></a:t>
            </a:r>
          </a:p>
        </p:txBody>
      </p:sp>
      <p:sp>
        <p:nvSpPr>
          <p:cNvPr id="357399" name="Rectangle 5"/>
          <p:cNvSpPr>
            <a:spLocks noChangeArrowheads="1"/>
          </p:cNvSpPr>
          <p:nvPr/>
        </p:nvSpPr>
        <p:spPr bwMode="auto">
          <a:xfrm>
            <a:off x="7308850" y="3141663"/>
            <a:ext cx="5254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kumimoji="0" lang="en-US" altLang="zh-CN">
                <a:latin typeface="French Script MT" pitchFamily="66" charset="0"/>
                <a:sym typeface="Symbol" pitchFamily="18" charset="2"/>
              </a:rPr>
              <a:t></a:t>
            </a:r>
          </a:p>
        </p:txBody>
      </p:sp>
      <p:sp>
        <p:nvSpPr>
          <p:cNvPr id="357400" name="Rectangle 5"/>
          <p:cNvSpPr>
            <a:spLocks noChangeArrowheads="1"/>
          </p:cNvSpPr>
          <p:nvPr/>
        </p:nvSpPr>
        <p:spPr bwMode="auto">
          <a:xfrm>
            <a:off x="5292725" y="2924175"/>
            <a:ext cx="525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kumimoji="0" lang="en-US" altLang="zh-CN">
                <a:latin typeface="French Script MT" pitchFamily="66" charset="0"/>
                <a:sym typeface="Symbol" pitchFamily="18" charset="2"/>
              </a:rPr>
              <a:t>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6786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1)     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latin typeface="Times New Roman" pitchFamily="18" charset="0"/>
              </a:rPr>
              <a:t>V ,</a:t>
            </a:r>
            <a:r>
              <a:rPr lang="en-US" altLang="zh-CN" b="1" smtClean="0"/>
              <a:t>   </a:t>
            </a:r>
            <a:r>
              <a:rPr lang="zh-CN" altLang="en-US" b="1" smtClean="0"/>
              <a:t>有  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  =  0 .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证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:   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 =       0   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    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     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法则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(3)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=  ( (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 )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 )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法则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(4)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= (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 )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 )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法则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(2)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= (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 )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+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) 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法则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(6)</a:t>
            </a:r>
            <a:endParaRPr lang="en-US" altLang="zh-CN" b="1" smtClean="0"/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= (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 )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= 0                               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法则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(4)</a:t>
            </a:r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260350"/>
            <a:ext cx="8207375" cy="1081088"/>
          </a:xfrm>
          <a:solidFill>
            <a:srgbClr val="FF9900">
              <a:alpha val="27843"/>
            </a:srgbClr>
          </a:solidFill>
        </p:spPr>
        <p:txBody>
          <a:bodyPr/>
          <a:lstStyle/>
          <a:p>
            <a:pPr eaLnBrk="1" hangingPunct="1"/>
            <a:r>
              <a:rPr lang="zh-CN" altLang="en-US" b="1" smtClean="0">
                <a:latin typeface="Times New Roman" pitchFamily="18" charset="0"/>
              </a:rPr>
              <a:t>简单推论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7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667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667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667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7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667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667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3667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7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3667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667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667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7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667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667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3667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7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3667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3667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667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7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3667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667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3667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第八章 </a:t>
            </a:r>
            <a:r>
              <a:rPr lang="zh-CN" altLang="en-US" b="1" smtClean="0">
                <a:solidFill>
                  <a:schemeClr val="hlink"/>
                </a:solidFill>
                <a:latin typeface="Times New Roman" pitchFamily="18" charset="0"/>
              </a:rPr>
              <a:t>线性空间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467225"/>
          </a:xfrm>
        </p:spPr>
        <p:txBody>
          <a:bodyPr/>
          <a:lstStyle/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en-US" altLang="zh-CN" sz="2800" smtClean="0"/>
              <a:t>   </a:t>
            </a:r>
            <a:r>
              <a:rPr lang="en-US" altLang="zh-CN" sz="3600" b="1" smtClean="0">
                <a:latin typeface="Times New Roman" pitchFamily="18" charset="0"/>
              </a:rPr>
              <a:t>1  </a:t>
            </a:r>
            <a:r>
              <a:rPr lang="zh-CN" altLang="en-US" sz="3600" b="1" smtClean="0">
                <a:latin typeface="Times New Roman" pitchFamily="18" charset="0"/>
              </a:rPr>
              <a:t>线性空间的结构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2  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子空间的运算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3  </a:t>
            </a:r>
            <a:r>
              <a:rPr lang="zh-CN" altLang="en-US" sz="3600" b="1" smtClean="0">
                <a:latin typeface="Times New Roman" pitchFamily="18" charset="0"/>
              </a:rPr>
              <a:t>商空间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4  </a:t>
            </a:r>
            <a:r>
              <a:rPr lang="zh-CN" altLang="en-US" sz="3600" b="1" smtClean="0">
                <a:latin typeface="Times New Roman" pitchFamily="18" charset="0"/>
              </a:rPr>
              <a:t>线性映射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7810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2)   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latin typeface="Times New Roman" pitchFamily="18" charset="0"/>
              </a:rPr>
              <a:t>K ,</a:t>
            </a:r>
            <a:r>
              <a:rPr lang="en-US" altLang="zh-CN" b="1" smtClean="0"/>
              <a:t>   </a:t>
            </a:r>
            <a:r>
              <a:rPr lang="zh-CN" altLang="en-US" b="1" smtClean="0"/>
              <a:t>有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 =  0 .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证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: 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 =      0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 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            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法则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(3)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=  ( (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0 )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0 )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法则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(4)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= 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 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0  )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法则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(2)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= 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smtClean="0">
                <a:sym typeface="MT Extra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( 0 + 0 ) 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法则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(7)</a:t>
            </a:r>
            <a:endParaRPr lang="en-US" altLang="zh-CN" b="1" smtClean="0"/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= 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smtClean="0">
                <a:sym typeface="MT Extra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0            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法则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(3)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=   0                            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法则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(4)</a:t>
            </a:r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260350"/>
            <a:ext cx="8207375" cy="1081088"/>
          </a:xfrm>
          <a:solidFill>
            <a:srgbClr val="FF9900">
              <a:alpha val="27843"/>
            </a:srgbClr>
          </a:solidFill>
        </p:spPr>
        <p:txBody>
          <a:bodyPr/>
          <a:lstStyle/>
          <a:p>
            <a:pPr eaLnBrk="1" hangingPunct="1"/>
            <a:r>
              <a:rPr lang="zh-CN" altLang="en-US" b="1" smtClean="0">
                <a:latin typeface="Times New Roman" pitchFamily="18" charset="0"/>
              </a:rPr>
              <a:t>可机器阅读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78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678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678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678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7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67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67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367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7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367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67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67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7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367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67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367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7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367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367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367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78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3678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678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3678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8834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3)   </a:t>
            </a:r>
            <a:r>
              <a:rPr lang="en-US" altLang="zh-CN" b="1" smtClean="0"/>
              <a:t>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  =  0       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= 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或</a:t>
            </a:r>
            <a:r>
              <a:rPr lang="zh-CN" altLang="en-US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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 0 .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证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: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若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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则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       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  1                        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法则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(5)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=  (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k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 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=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k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)             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法则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(8)</a:t>
            </a:r>
            <a:endParaRPr lang="en-US" altLang="zh-CN" b="1" smtClean="0"/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=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0                     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题设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 0                            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推论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(2)</a:t>
            </a:r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260350"/>
            <a:ext cx="8207375" cy="1081088"/>
          </a:xfrm>
          <a:solidFill>
            <a:srgbClr val="FF9900">
              <a:alpha val="27843"/>
            </a:srgbClr>
          </a:solidFill>
        </p:spPr>
        <p:txBody>
          <a:bodyPr/>
          <a:lstStyle/>
          <a:p>
            <a:pPr eaLnBrk="1" hangingPunct="1"/>
            <a:r>
              <a:rPr lang="zh-CN" altLang="en-US" b="1" smtClean="0">
                <a:latin typeface="Times New Roman" pitchFamily="18" charset="0"/>
              </a:rPr>
              <a:t>简单推论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8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68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68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68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88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688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688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3688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88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3688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688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688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88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688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688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3688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88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3688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3688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688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88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3688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688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3688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例</a:t>
            </a:r>
            <a:r>
              <a:rPr lang="en-US" altLang="zh-CN" sz="4000" b="1" smtClean="0">
                <a:latin typeface="Times New Roman" pitchFamily="18" charset="0"/>
              </a:rPr>
              <a:t>:   C</a:t>
            </a:r>
            <a:r>
              <a:rPr lang="en-US" altLang="zh-CN" sz="48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∞</a:t>
            </a:r>
            <a:r>
              <a:rPr lang="en-US" altLang="zh-CN" sz="4000" b="1" smtClean="0">
                <a:latin typeface="Times New Roman" pitchFamily="18" charset="0"/>
              </a:rPr>
              <a:t>( </a:t>
            </a:r>
            <a:r>
              <a:rPr lang="en-US" altLang="zh-CN" sz="4000" b="1" i="1" smtClean="0">
                <a:latin typeface="Times New Roman" pitchFamily="18" charset="0"/>
              </a:rPr>
              <a:t>a </a:t>
            </a:r>
            <a:r>
              <a:rPr lang="en-US" altLang="zh-CN" sz="4000" b="1" smtClean="0">
                <a:latin typeface="Times New Roman" pitchFamily="18" charset="0"/>
              </a:rPr>
              <a:t>, </a:t>
            </a:r>
            <a:r>
              <a:rPr lang="en-US" altLang="zh-CN" sz="4000" b="1" i="1" smtClean="0">
                <a:latin typeface="Times New Roman" pitchFamily="18" charset="0"/>
              </a:rPr>
              <a:t>b </a:t>
            </a:r>
            <a:r>
              <a:rPr lang="en-US" altLang="zh-CN" sz="4000" b="1" smtClean="0">
                <a:latin typeface="Times New Roman" pitchFamily="18" charset="0"/>
              </a:rPr>
              <a:t>)  </a:t>
            </a:r>
            <a:r>
              <a:rPr lang="zh-CN" altLang="en-US" sz="4000" b="1" smtClean="0">
                <a:latin typeface="Times New Roman" pitchFamily="18" charset="0"/>
              </a:rPr>
              <a:t>实线性空间</a:t>
            </a:r>
          </a:p>
        </p:txBody>
      </p:sp>
      <p:sp>
        <p:nvSpPr>
          <p:cNvPr id="361475" name="Line 3"/>
          <p:cNvSpPr>
            <a:spLocks noChangeShapeType="1"/>
          </p:cNvSpPr>
          <p:nvPr/>
        </p:nvSpPr>
        <p:spPr bwMode="auto">
          <a:xfrm>
            <a:off x="1116013" y="4868863"/>
            <a:ext cx="6624637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1476" name="Line 4"/>
          <p:cNvSpPr>
            <a:spLocks noChangeShapeType="1"/>
          </p:cNvSpPr>
          <p:nvPr/>
        </p:nvSpPr>
        <p:spPr bwMode="auto">
          <a:xfrm flipV="1">
            <a:off x="1116013" y="2781300"/>
            <a:ext cx="0" cy="36718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61477" name="Object 5"/>
          <p:cNvGraphicFramePr>
            <a:graphicFrameLocks noChangeAspect="1"/>
          </p:cNvGraphicFramePr>
          <p:nvPr/>
        </p:nvGraphicFramePr>
        <p:xfrm>
          <a:off x="7885113" y="4724400"/>
          <a:ext cx="3762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739" name="公式" r:id="rId3" imgW="126835" imgH="139518" progId="Equation.3">
                  <p:embed/>
                </p:oleObj>
              </mc:Choice>
              <mc:Fallback>
                <p:oleObj name="公式" r:id="rId3" imgW="126835" imgH="13951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4724400"/>
                        <a:ext cx="37623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1478" name="Object 6"/>
          <p:cNvGraphicFramePr>
            <a:graphicFrameLocks noChangeAspect="1"/>
          </p:cNvGraphicFramePr>
          <p:nvPr/>
        </p:nvGraphicFramePr>
        <p:xfrm>
          <a:off x="539750" y="2565400"/>
          <a:ext cx="41433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740" name="公式" r:id="rId5" imgW="139579" imgH="164957" progId="Equation.3">
                  <p:embed/>
                </p:oleObj>
              </mc:Choice>
              <mc:Fallback>
                <p:oleObj name="公式" r:id="rId5" imgW="139579" imgH="16495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565400"/>
                        <a:ext cx="414338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65767" name="Freeform 7"/>
          <p:cNvSpPr>
            <a:spLocks/>
          </p:cNvSpPr>
          <p:nvPr/>
        </p:nvSpPr>
        <p:spPr bwMode="auto">
          <a:xfrm>
            <a:off x="1547813" y="3068638"/>
            <a:ext cx="5688012" cy="2305050"/>
          </a:xfrm>
          <a:custGeom>
            <a:avLst/>
            <a:gdLst>
              <a:gd name="T0" fmla="*/ 0 w 3719"/>
              <a:gd name="T1" fmla="*/ 2147483647 h 1452"/>
              <a:gd name="T2" fmla="*/ 2147483647 w 3719"/>
              <a:gd name="T3" fmla="*/ 2147483647 h 1452"/>
              <a:gd name="T4" fmla="*/ 2147483647 w 3719"/>
              <a:gd name="T5" fmla="*/ 2147483647 h 1452"/>
              <a:gd name="T6" fmla="*/ 2147483647 w 3719"/>
              <a:gd name="T7" fmla="*/ 0 h 1452"/>
              <a:gd name="T8" fmla="*/ 0 60000 65536"/>
              <a:gd name="T9" fmla="*/ 0 60000 65536"/>
              <a:gd name="T10" fmla="*/ 0 60000 65536"/>
              <a:gd name="T11" fmla="*/ 0 60000 65536"/>
              <a:gd name="T12" fmla="*/ 0 w 3719"/>
              <a:gd name="T13" fmla="*/ 0 h 1452"/>
              <a:gd name="T14" fmla="*/ 3719 w 3719"/>
              <a:gd name="T15" fmla="*/ 1452 h 14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19" h="1452">
                <a:moveTo>
                  <a:pt x="0" y="1452"/>
                </a:moveTo>
                <a:cubicBezTo>
                  <a:pt x="276" y="1021"/>
                  <a:pt x="552" y="590"/>
                  <a:pt x="862" y="499"/>
                </a:cubicBezTo>
                <a:cubicBezTo>
                  <a:pt x="1172" y="408"/>
                  <a:pt x="1384" y="990"/>
                  <a:pt x="1860" y="907"/>
                </a:cubicBezTo>
                <a:cubicBezTo>
                  <a:pt x="2336" y="824"/>
                  <a:pt x="3409" y="151"/>
                  <a:pt x="3719" y="0"/>
                </a:cubicBezTo>
              </a:path>
            </a:pathLst>
          </a:cu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65768" name="Freeform 8"/>
          <p:cNvSpPr>
            <a:spLocks/>
          </p:cNvSpPr>
          <p:nvPr/>
        </p:nvSpPr>
        <p:spPr bwMode="auto">
          <a:xfrm>
            <a:off x="1476375" y="3716338"/>
            <a:ext cx="5759450" cy="2220912"/>
          </a:xfrm>
          <a:custGeom>
            <a:avLst/>
            <a:gdLst>
              <a:gd name="T0" fmla="*/ 0 w 4219"/>
              <a:gd name="T1" fmla="*/ 0 h 1444"/>
              <a:gd name="T2" fmla="*/ 2147483647 w 4219"/>
              <a:gd name="T3" fmla="*/ 2147483647 h 1444"/>
              <a:gd name="T4" fmla="*/ 2147483647 w 4219"/>
              <a:gd name="T5" fmla="*/ 2147483647 h 1444"/>
              <a:gd name="T6" fmla="*/ 2147483647 w 4219"/>
              <a:gd name="T7" fmla="*/ 2147483647 h 1444"/>
              <a:gd name="T8" fmla="*/ 2147483647 w 4219"/>
              <a:gd name="T9" fmla="*/ 2147483647 h 1444"/>
              <a:gd name="T10" fmla="*/ 2147483647 w 4219"/>
              <a:gd name="T11" fmla="*/ 2147483647 h 1444"/>
              <a:gd name="T12" fmla="*/ 2147483647 w 4219"/>
              <a:gd name="T13" fmla="*/ 2147483647 h 14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19"/>
              <a:gd name="T22" fmla="*/ 0 h 1444"/>
              <a:gd name="T23" fmla="*/ 4219 w 4219"/>
              <a:gd name="T24" fmla="*/ 1444 h 14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19" h="1444">
                <a:moveTo>
                  <a:pt x="0" y="0"/>
                </a:moveTo>
                <a:cubicBezTo>
                  <a:pt x="276" y="639"/>
                  <a:pt x="553" y="1278"/>
                  <a:pt x="772" y="1361"/>
                </a:cubicBezTo>
                <a:cubicBezTo>
                  <a:pt x="991" y="1444"/>
                  <a:pt x="1135" y="506"/>
                  <a:pt x="1316" y="499"/>
                </a:cubicBezTo>
                <a:cubicBezTo>
                  <a:pt x="1497" y="492"/>
                  <a:pt x="1663" y="1308"/>
                  <a:pt x="1860" y="1316"/>
                </a:cubicBezTo>
                <a:cubicBezTo>
                  <a:pt x="2057" y="1324"/>
                  <a:pt x="2299" y="544"/>
                  <a:pt x="2495" y="544"/>
                </a:cubicBezTo>
                <a:cubicBezTo>
                  <a:pt x="2691" y="544"/>
                  <a:pt x="2752" y="1324"/>
                  <a:pt x="3039" y="1316"/>
                </a:cubicBezTo>
                <a:cubicBezTo>
                  <a:pt x="3326" y="1308"/>
                  <a:pt x="4022" y="635"/>
                  <a:pt x="4219" y="499"/>
                </a:cubicBezTo>
              </a:path>
            </a:pathLst>
          </a:custGeom>
          <a:noFill/>
          <a:ln w="3175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365769" name="Object 9"/>
          <p:cNvGraphicFramePr>
            <a:graphicFrameLocks noChangeAspect="1"/>
          </p:cNvGraphicFramePr>
          <p:nvPr/>
        </p:nvGraphicFramePr>
        <p:xfrm>
          <a:off x="7291388" y="2997200"/>
          <a:ext cx="4873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741" name="公式" r:id="rId7" imgW="164957" imgH="203024" progId="Equation.3">
                  <p:embed/>
                </p:oleObj>
              </mc:Choice>
              <mc:Fallback>
                <p:oleObj name="公式" r:id="rId7" imgW="164957" imgH="203024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1388" y="2997200"/>
                        <a:ext cx="487362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65770" name="Object 10"/>
          <p:cNvGraphicFramePr>
            <a:graphicFrameLocks noChangeAspect="1"/>
          </p:cNvGraphicFramePr>
          <p:nvPr/>
        </p:nvGraphicFramePr>
        <p:xfrm>
          <a:off x="7380288" y="4292600"/>
          <a:ext cx="41275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742" name="公式" r:id="rId9" imgW="139579" imgH="164957" progId="Equation.3">
                  <p:embed/>
                </p:oleObj>
              </mc:Choice>
              <mc:Fallback>
                <p:oleObj name="公式" r:id="rId9" imgW="139579" imgH="164957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4292600"/>
                        <a:ext cx="412750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1483" name="Oval 11"/>
          <p:cNvSpPr>
            <a:spLocks noChangeArrowheads="1"/>
          </p:cNvSpPr>
          <p:nvPr/>
        </p:nvSpPr>
        <p:spPr bwMode="auto">
          <a:xfrm>
            <a:off x="1403350" y="4797425"/>
            <a:ext cx="73025" cy="21748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361484" name="Oval 12"/>
          <p:cNvSpPr>
            <a:spLocks noChangeArrowheads="1"/>
          </p:cNvSpPr>
          <p:nvPr/>
        </p:nvSpPr>
        <p:spPr bwMode="auto">
          <a:xfrm>
            <a:off x="7164388" y="4797425"/>
            <a:ext cx="73025" cy="21748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365773" name="Freeform 13"/>
          <p:cNvSpPr>
            <a:spLocks/>
          </p:cNvSpPr>
          <p:nvPr/>
        </p:nvSpPr>
        <p:spPr bwMode="auto">
          <a:xfrm>
            <a:off x="1403350" y="2636838"/>
            <a:ext cx="5832475" cy="2724150"/>
          </a:xfrm>
          <a:custGeom>
            <a:avLst/>
            <a:gdLst>
              <a:gd name="T0" fmla="*/ 0 w 3720"/>
              <a:gd name="T1" fmla="*/ 2147483647 h 1761"/>
              <a:gd name="T2" fmla="*/ 2147483647 w 3720"/>
              <a:gd name="T3" fmla="*/ 2147483647 h 1761"/>
              <a:gd name="T4" fmla="*/ 2147483647 w 3720"/>
              <a:gd name="T5" fmla="*/ 2147483647 h 1761"/>
              <a:gd name="T6" fmla="*/ 2147483647 w 3720"/>
              <a:gd name="T7" fmla="*/ 2147483647 h 1761"/>
              <a:gd name="T8" fmla="*/ 2147483647 w 3720"/>
              <a:gd name="T9" fmla="*/ 2147483647 h 1761"/>
              <a:gd name="T10" fmla="*/ 2147483647 w 3720"/>
              <a:gd name="T11" fmla="*/ 2147483647 h 1761"/>
              <a:gd name="T12" fmla="*/ 2147483647 w 3720"/>
              <a:gd name="T13" fmla="*/ 2147483647 h 1761"/>
              <a:gd name="T14" fmla="*/ 2147483647 w 3720"/>
              <a:gd name="T15" fmla="*/ 0 h 17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720"/>
              <a:gd name="T25" fmla="*/ 0 h 1761"/>
              <a:gd name="T26" fmla="*/ 3720 w 3720"/>
              <a:gd name="T27" fmla="*/ 1761 h 17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720" h="1761">
                <a:moveTo>
                  <a:pt x="0" y="1043"/>
                </a:moveTo>
                <a:cubicBezTo>
                  <a:pt x="128" y="1201"/>
                  <a:pt x="257" y="1360"/>
                  <a:pt x="363" y="1451"/>
                </a:cubicBezTo>
                <a:cubicBezTo>
                  <a:pt x="469" y="1542"/>
                  <a:pt x="499" y="1761"/>
                  <a:pt x="635" y="1587"/>
                </a:cubicBezTo>
                <a:cubicBezTo>
                  <a:pt x="771" y="1413"/>
                  <a:pt x="1014" y="393"/>
                  <a:pt x="1180" y="408"/>
                </a:cubicBezTo>
                <a:cubicBezTo>
                  <a:pt x="1346" y="423"/>
                  <a:pt x="1474" y="1610"/>
                  <a:pt x="1633" y="1678"/>
                </a:cubicBezTo>
                <a:cubicBezTo>
                  <a:pt x="1792" y="1746"/>
                  <a:pt x="1966" y="831"/>
                  <a:pt x="2132" y="816"/>
                </a:cubicBezTo>
                <a:cubicBezTo>
                  <a:pt x="2298" y="801"/>
                  <a:pt x="2366" y="1723"/>
                  <a:pt x="2631" y="1587"/>
                </a:cubicBezTo>
                <a:cubicBezTo>
                  <a:pt x="2896" y="1451"/>
                  <a:pt x="3308" y="725"/>
                  <a:pt x="3720" y="0"/>
                </a:cubicBezTo>
              </a:path>
            </a:pathLst>
          </a:cu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graphicFrame>
        <p:nvGraphicFramePr>
          <p:cNvPr id="5365774" name="Object 14"/>
          <p:cNvGraphicFramePr>
            <a:graphicFrameLocks noChangeAspect="1"/>
          </p:cNvGraphicFramePr>
          <p:nvPr/>
        </p:nvGraphicFramePr>
        <p:xfrm>
          <a:off x="7235825" y="1916113"/>
          <a:ext cx="1268413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743" name="公式" r:id="rId11" imgW="368140" imgH="203112" progId="Equation.3">
                  <p:embed/>
                </p:oleObj>
              </mc:Choice>
              <mc:Fallback>
                <p:oleObj name="公式" r:id="rId11" imgW="368140" imgH="20311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1916113"/>
                        <a:ext cx="1268413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1487" name="Rectangle 15"/>
          <p:cNvSpPr>
            <a:spLocks noChangeArrowheads="1"/>
          </p:cNvSpPr>
          <p:nvPr/>
        </p:nvSpPr>
        <p:spPr bwMode="auto">
          <a:xfrm>
            <a:off x="1187450" y="5084763"/>
            <a:ext cx="3841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i="1">
                <a:solidFill>
                  <a:srgbClr val="000000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361488" name="Rectangle 16"/>
          <p:cNvSpPr>
            <a:spLocks noChangeArrowheads="1"/>
          </p:cNvSpPr>
          <p:nvPr/>
        </p:nvSpPr>
        <p:spPr bwMode="auto">
          <a:xfrm>
            <a:off x="7019925" y="5084763"/>
            <a:ext cx="3841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i="1">
                <a:solidFill>
                  <a:srgbClr val="000000"/>
                </a:solidFill>
                <a:latin typeface="Times New Roman" pitchFamily="18" charset="0"/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5365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657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657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536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65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65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365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65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65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5767" grpId="0" animBg="1"/>
      <p:bldP spid="5365768" grpId="0" animBg="1"/>
      <p:bldP spid="5365773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65175"/>
            <a:ext cx="8229600" cy="53609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SL( n, 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q </a:t>
            </a:r>
            <a:r>
              <a:rPr lang="en-US" altLang="zh-CN" b="1" smtClean="0">
                <a:latin typeface="Times New Roman" pitchFamily="18" charset="0"/>
              </a:rPr>
              <a:t>) = { A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smtClean="0">
                <a:latin typeface="Times New Roman" pitchFamily="18" charset="0"/>
              </a:rPr>
              <a:t> M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</a:rPr>
              <a:t>( 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q </a:t>
            </a:r>
            <a:r>
              <a:rPr lang="en-US" altLang="zh-CN" b="1" smtClean="0">
                <a:latin typeface="Times New Roman" pitchFamily="18" charset="0"/>
              </a:rPr>
              <a:t>)  |  | A | = 1 } .</a:t>
            </a: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</a:t>
            </a:r>
            <a:r>
              <a:rPr lang="en-US" altLang="zh-CN" b="1" smtClean="0">
                <a:latin typeface="Times New Roman" pitchFamily="18" charset="0"/>
              </a:rPr>
              <a:t>SL( n, 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q </a:t>
            </a:r>
            <a:r>
              <a:rPr lang="en-US" altLang="zh-CN" b="1" smtClean="0">
                <a:latin typeface="Times New Roman" pitchFamily="18" charset="0"/>
              </a:rPr>
              <a:t>)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b="1" smtClean="0">
                <a:latin typeface="Times New Roman" pitchFamily="18" charset="0"/>
              </a:rPr>
              <a:t>  GL( n, 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q 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b="1" smtClean="0">
                <a:latin typeface="Times New Roman" pitchFamily="18" charset="0"/>
              </a:rPr>
              <a:t>  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zh-CN" altLang="en-US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endParaRPr lang="en-US" altLang="zh-CN" sz="3600" b="1" baseline="3000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# SL( n, 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q </a:t>
            </a:r>
            <a:r>
              <a:rPr lang="en-US" altLang="zh-CN" b="1" smtClean="0">
                <a:latin typeface="Times New Roman" pitchFamily="18" charset="0"/>
              </a:rPr>
              <a:t>) = ( q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1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) … ( q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q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 </a:t>
            </a:r>
            <a:r>
              <a:rPr lang="en-US" altLang="zh-CN" b="1" smtClean="0">
                <a:latin typeface="Times New Roman" pitchFamily="18" charset="0"/>
              </a:rPr>
              <a:t>) / ( q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1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.  # GL( 2 , 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) = # SL( 2 , 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) = 6</a:t>
            </a: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033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2133600"/>
            <a:ext cx="8229600" cy="397668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</a:t>
            </a:r>
            <a:r>
              <a:rPr lang="zh-CN" altLang="en-US" sz="3600" b="1" smtClean="0">
                <a:latin typeface="Times New Roman" pitchFamily="18" charset="0"/>
              </a:rPr>
              <a:t>当基底改变时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向量的坐标怎样变化 </a:t>
            </a:r>
            <a:r>
              <a:rPr lang="en-US" altLang="zh-CN" sz="3600" b="1" smtClean="0">
                <a:latin typeface="Times New Roman" pitchFamily="18" charset="0"/>
              </a:rPr>
              <a:t>?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      </a:t>
            </a:r>
            <a:r>
              <a:rPr lang="zh-CN" altLang="en-US" sz="3600" b="1" smtClean="0">
                <a:latin typeface="Times New Roman" pitchFamily="18" charset="0"/>
              </a:rPr>
              <a:t>先看一下基底的变换 </a:t>
            </a:r>
            <a:r>
              <a:rPr lang="en-US" altLang="zh-CN" sz="3600" b="1" smtClean="0">
                <a:latin typeface="Times New Roman" pitchFamily="18" charset="0"/>
              </a:rPr>
              <a:t>…</a:t>
            </a:r>
          </a:p>
        </p:txBody>
      </p:sp>
      <p:pic>
        <p:nvPicPr>
          <p:cNvPr id="366595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6596" name="Rectangle 5"/>
          <p:cNvSpPr>
            <a:spLocks noChangeArrowheads="1"/>
          </p:cNvSpPr>
          <p:nvPr/>
        </p:nvSpPr>
        <p:spPr bwMode="auto">
          <a:xfrm>
            <a:off x="684213" y="44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>
                <a:solidFill>
                  <a:schemeClr val="bg1"/>
                </a:solidFill>
              </a:rPr>
              <a:t>坐标变换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0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50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50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750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65175"/>
            <a:ext cx="8229600" cy="510222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设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,  … ,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与 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, 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,  …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sym typeface="Euclid Symbol" pitchFamily="18" charset="2"/>
              </a:rPr>
              <a:t> ,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是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V </a:t>
            </a:r>
          </a:p>
          <a:p>
            <a:pPr eaLnBrk="1" hangingPunct="1">
              <a:lnSpc>
                <a:spcPct val="110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的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sym typeface="Euclid Math One" pitchFamily="18" charset="2"/>
              </a:rPr>
              <a:t>两组基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.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</a:rPr>
              <a:t>则</a:t>
            </a:r>
          </a:p>
        </p:txBody>
      </p:sp>
      <p:sp>
        <p:nvSpPr>
          <p:cNvPr id="5490691" name="AutoShape 3"/>
          <p:cNvSpPr>
            <a:spLocks noChangeArrowheads="1"/>
          </p:cNvSpPr>
          <p:nvPr/>
        </p:nvSpPr>
        <p:spPr bwMode="auto">
          <a:xfrm>
            <a:off x="4284663" y="2205038"/>
            <a:ext cx="3527425" cy="792162"/>
          </a:xfrm>
          <a:prstGeom prst="roundRect">
            <a:avLst>
              <a:gd name="adj" fmla="val 16667"/>
            </a:avLst>
          </a:prstGeom>
          <a:solidFill>
            <a:srgbClr val="FF66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490692" name="AutoShape 4"/>
          <p:cNvSpPr>
            <a:spLocks noChangeArrowheads="1"/>
          </p:cNvSpPr>
          <p:nvPr/>
        </p:nvSpPr>
        <p:spPr bwMode="auto">
          <a:xfrm>
            <a:off x="4427538" y="3573463"/>
            <a:ext cx="3168650" cy="792162"/>
          </a:xfrm>
          <a:prstGeom prst="roundRect">
            <a:avLst>
              <a:gd name="adj" fmla="val 16667"/>
            </a:avLst>
          </a:prstGeom>
          <a:solidFill>
            <a:srgbClr val="FF66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cxnSp>
        <p:nvCxnSpPr>
          <p:cNvPr id="5490693" name="AutoShape 5"/>
          <p:cNvCxnSpPr>
            <a:cxnSpLocks noChangeShapeType="1"/>
            <a:stCxn id="5490691" idx="2"/>
            <a:endCxn id="5490692" idx="0"/>
          </p:cNvCxnSpPr>
          <p:nvPr/>
        </p:nvCxnSpPr>
        <p:spPr bwMode="auto">
          <a:xfrm flipH="1">
            <a:off x="6011863" y="2997200"/>
            <a:ext cx="36512" cy="576263"/>
          </a:xfrm>
          <a:prstGeom prst="straightConnector1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5490694" name="Object 6"/>
          <p:cNvGraphicFramePr>
            <a:graphicFrameLocks noChangeAspect="1"/>
          </p:cNvGraphicFramePr>
          <p:nvPr/>
        </p:nvGraphicFramePr>
        <p:xfrm>
          <a:off x="3924300" y="4581525"/>
          <a:ext cx="4570413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78" name="公式" r:id="rId3" imgW="1536033" imgH="215806" progId="Equation.3">
                  <p:embed/>
                </p:oleObj>
              </mc:Choice>
              <mc:Fallback>
                <p:oleObj name="公式" r:id="rId3" imgW="1536033" imgH="21580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4581525"/>
                        <a:ext cx="4570413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90695" name="AutoShape 7"/>
          <p:cNvSpPr>
            <a:spLocks noChangeArrowheads="1"/>
          </p:cNvSpPr>
          <p:nvPr/>
        </p:nvSpPr>
        <p:spPr bwMode="auto">
          <a:xfrm>
            <a:off x="7524750" y="4652963"/>
            <a:ext cx="1079500" cy="576262"/>
          </a:xfrm>
          <a:prstGeom prst="bracketPair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5490696" name="Object 8"/>
          <p:cNvGraphicFramePr>
            <a:graphicFrameLocks noChangeAspect="1"/>
          </p:cNvGraphicFramePr>
          <p:nvPr/>
        </p:nvGraphicFramePr>
        <p:xfrm>
          <a:off x="611188" y="5589588"/>
          <a:ext cx="5495925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79" name="公式" r:id="rId5" imgW="2413000" imgH="254000" progId="Equation.3">
                  <p:embed/>
                </p:oleObj>
              </mc:Choice>
              <mc:Fallback>
                <p:oleObj name="公式" r:id="rId5" imgW="2413000" imgH="254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589588"/>
                        <a:ext cx="5495925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90697" name="Object 9"/>
          <p:cNvGraphicFramePr>
            <a:graphicFrameLocks noChangeAspect="1"/>
          </p:cNvGraphicFramePr>
          <p:nvPr/>
        </p:nvGraphicFramePr>
        <p:xfrm>
          <a:off x="6588125" y="5589588"/>
          <a:ext cx="16097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80" name="公式" r:id="rId7" imgW="698500" imgH="241300" progId="Equation.3">
                  <p:embed/>
                </p:oleObj>
              </mc:Choice>
              <mc:Fallback>
                <p:oleObj name="公式" r:id="rId7" imgW="698500" imgH="2413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5589588"/>
                        <a:ext cx="160972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90698" name="Object 10"/>
          <p:cNvGraphicFramePr>
            <a:graphicFrameLocks noChangeAspect="1"/>
          </p:cNvGraphicFramePr>
          <p:nvPr/>
        </p:nvGraphicFramePr>
        <p:xfrm>
          <a:off x="827088" y="2276475"/>
          <a:ext cx="6872287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81" name="公式" r:id="rId9" imgW="2882900" imgH="254000" progId="Equation.3">
                  <p:embed/>
                </p:oleObj>
              </mc:Choice>
              <mc:Fallback>
                <p:oleObj name="公式" r:id="rId9" imgW="2882900" imgH="254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276475"/>
                        <a:ext cx="6872287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90699" name="Object 11"/>
          <p:cNvGraphicFramePr>
            <a:graphicFrameLocks noChangeAspect="1"/>
          </p:cNvGraphicFramePr>
          <p:nvPr/>
        </p:nvGraphicFramePr>
        <p:xfrm>
          <a:off x="684213" y="3644900"/>
          <a:ext cx="728662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82" name="公式" r:id="rId11" imgW="2870200" imgH="254000" progId="Equation.3">
                  <p:embed/>
                </p:oleObj>
              </mc:Choice>
              <mc:Fallback>
                <p:oleObj name="公式" r:id="rId11" imgW="2870200" imgH="254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644900"/>
                        <a:ext cx="7286625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0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0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0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490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0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90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90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490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0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90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90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0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5490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0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90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90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0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906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490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490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0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490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490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0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490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490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490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0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490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90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490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0691" grpId="0" animBg="1"/>
      <p:bldP spid="5490692" grpId="0" animBg="1"/>
      <p:bldP spid="549069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6165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定理：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设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是线性空间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基底</a:t>
            </a:r>
            <a:r>
              <a:rPr lang="en-US" altLang="zh-CN" b="1" dirty="0" smtClean="0">
                <a:latin typeface="Times New Roman" pitchFamily="18" charset="0"/>
                <a:sym typeface="Euclid Math One" pitchFamily="18" charset="2"/>
              </a:rPr>
              <a:t>,</a:t>
            </a:r>
            <a:r>
              <a:rPr lang="en-US" altLang="zh-CN" b="1" dirty="0" smtClean="0">
                <a:latin typeface="Times New Roman" pitchFamily="18" charset="0"/>
              </a:rPr>
              <a:t>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</a:t>
            </a:r>
            <a:r>
              <a:rPr lang="en-US" altLang="zh-CN" b="1" dirty="0" smtClean="0">
                <a:latin typeface="Times New Roman" pitchFamily="18" charset="0"/>
              </a:rPr>
              <a:t>[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</a:t>
            </a:r>
            <a:r>
              <a:rPr lang="en-US" altLang="zh-CN" b="1" dirty="0" smtClean="0">
                <a:latin typeface="Times New Roman" pitchFamily="18" charset="0"/>
                <a:sym typeface="Euclid Symbol" pitchFamily="18" charset="2"/>
              </a:rPr>
              <a:t>,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dirty="0" smtClean="0">
                <a:latin typeface="Times New Roman" pitchFamily="18" charset="0"/>
              </a:rPr>
              <a:t>] = [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, 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dirty="0" smtClean="0">
                <a:latin typeface="Times New Roman" pitchFamily="18" charset="0"/>
              </a:rPr>
              <a:t>] A 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其中 </a:t>
            </a:r>
            <a:r>
              <a:rPr lang="en-US" altLang="zh-CN" b="1" dirty="0" smtClean="0">
                <a:latin typeface="Times New Roman" pitchFamily="18" charset="0"/>
              </a:rPr>
              <a:t>A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err="1" smtClean="0">
                <a:latin typeface="Times New Roman" pitchFamily="18" charset="0"/>
              </a:rPr>
              <a:t>M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</a:rPr>
              <a:t>( K ) .  </a:t>
            </a:r>
            <a:r>
              <a:rPr lang="zh-CN" altLang="en-US" b="1" dirty="0" smtClean="0">
                <a:latin typeface="Times New Roman" pitchFamily="18" charset="0"/>
              </a:rPr>
              <a:t>则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</a:t>
            </a:r>
            <a:r>
              <a:rPr lang="en-US" altLang="zh-CN" b="1" dirty="0" smtClean="0">
                <a:latin typeface="Times New Roman" pitchFamily="18" charset="0"/>
                <a:sym typeface="Euclid Symbol" pitchFamily="18" charset="2"/>
              </a:rPr>
              <a:t>,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</a:t>
            </a:r>
            <a:r>
              <a:rPr lang="zh-CN" altLang="en-US" b="1" dirty="0" smtClean="0">
                <a:latin typeface="Times New Roman" pitchFamily="18" charset="0"/>
                <a:sym typeface="Euclid Math One" pitchFamily="18" charset="2"/>
              </a:rPr>
              <a:t>基底</a:t>
            </a: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 </a:t>
            </a: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A  </a:t>
            </a:r>
            <a:r>
              <a:rPr lang="zh-CN" altLang="en-US" b="1" dirty="0" smtClean="0">
                <a:latin typeface="Times New Roman" pitchFamily="18" charset="0"/>
              </a:rPr>
              <a:t>可逆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334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549275"/>
            <a:ext cx="8229600" cy="5688013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例</a:t>
            </a:r>
            <a:r>
              <a:rPr lang="en-US" altLang="zh-CN" sz="2800" b="1" smtClean="0">
                <a:latin typeface="Times New Roman" pitchFamily="18" charset="0"/>
              </a:rPr>
              <a:t>:  </a:t>
            </a:r>
            <a:r>
              <a:rPr lang="zh-CN" altLang="en-US" sz="2800" b="1" smtClean="0">
                <a:latin typeface="Times New Roman" pitchFamily="18" charset="0"/>
              </a:rPr>
              <a:t>如图</a:t>
            </a:r>
            <a:r>
              <a:rPr lang="en-US" altLang="zh-CN" sz="2800" b="1" smtClean="0">
                <a:latin typeface="Times New Roman" pitchFamily="18" charset="0"/>
              </a:rPr>
              <a:t>,  ABCD </a:t>
            </a:r>
            <a:r>
              <a:rPr lang="zh-CN" altLang="en-US" sz="2800" b="1" smtClean="0">
                <a:latin typeface="Times New Roman" pitchFamily="18" charset="0"/>
              </a:rPr>
              <a:t>是中心在原点的正方形</a:t>
            </a:r>
            <a:r>
              <a:rPr lang="en-US" altLang="zh-CN" sz="2800" b="1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   </a:t>
            </a:r>
            <a:r>
              <a:rPr lang="zh-CN" altLang="en-US" sz="2800" b="1" smtClean="0">
                <a:latin typeface="Times New Roman" pitchFamily="18" charset="0"/>
              </a:rPr>
              <a:t>求所有保持正方形不变的平面线性变换</a:t>
            </a:r>
            <a:r>
              <a:rPr lang="en-US" altLang="zh-CN" sz="2800" b="1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   </a:t>
            </a:r>
            <a:r>
              <a:rPr lang="zh-CN" altLang="en-US" sz="2800" b="1" smtClean="0">
                <a:latin typeface="Times New Roman" pitchFamily="18" charset="0"/>
              </a:rPr>
              <a:t>并证明它们都可以由两个变换生成</a:t>
            </a:r>
            <a:r>
              <a:rPr lang="en-US" altLang="zh-CN" sz="2800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                                                  : 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逆时针旋转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90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度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                                                   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关于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y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轴 的反射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                                                       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,    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,   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,    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,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                                                       ,     ,   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,  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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                                                    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我们有   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=   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</a:p>
        </p:txBody>
      </p:sp>
      <p:sp>
        <p:nvSpPr>
          <p:cNvPr id="372739" name="Line 3"/>
          <p:cNvSpPr>
            <a:spLocks noChangeShapeType="1"/>
          </p:cNvSpPr>
          <p:nvPr/>
        </p:nvSpPr>
        <p:spPr bwMode="auto">
          <a:xfrm>
            <a:off x="1187450" y="4149725"/>
            <a:ext cx="34559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72740" name="Line 4"/>
          <p:cNvSpPr>
            <a:spLocks noChangeShapeType="1"/>
          </p:cNvSpPr>
          <p:nvPr/>
        </p:nvSpPr>
        <p:spPr bwMode="auto">
          <a:xfrm flipH="1" flipV="1">
            <a:off x="2987675" y="2636838"/>
            <a:ext cx="0" cy="3240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72741" name="Rectangle 8"/>
          <p:cNvSpPr>
            <a:spLocks noChangeArrowheads="1"/>
          </p:cNvSpPr>
          <p:nvPr/>
        </p:nvSpPr>
        <p:spPr bwMode="auto">
          <a:xfrm>
            <a:off x="1403350" y="2852738"/>
            <a:ext cx="438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solidFill>
                  <a:srgbClr val="000000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372742" name="Rectangle 9"/>
          <p:cNvSpPr>
            <a:spLocks noChangeArrowheads="1"/>
          </p:cNvSpPr>
          <p:nvPr/>
        </p:nvSpPr>
        <p:spPr bwMode="auto">
          <a:xfrm>
            <a:off x="1403350" y="4868863"/>
            <a:ext cx="4175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solidFill>
                  <a:srgbClr val="000000"/>
                </a:solidFill>
                <a:latin typeface="Times New Roman" pitchFamily="18" charset="0"/>
              </a:rPr>
              <a:t>B</a:t>
            </a:r>
          </a:p>
        </p:txBody>
      </p:sp>
      <p:sp>
        <p:nvSpPr>
          <p:cNvPr id="372743" name="Rectangle 10"/>
          <p:cNvSpPr>
            <a:spLocks noChangeArrowheads="1"/>
          </p:cNvSpPr>
          <p:nvPr/>
        </p:nvSpPr>
        <p:spPr bwMode="auto">
          <a:xfrm>
            <a:off x="4067175" y="4941888"/>
            <a:ext cx="438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solidFill>
                  <a:srgbClr val="000000"/>
                </a:solidFill>
                <a:latin typeface="Times New Roman" pitchFamily="18" charset="0"/>
              </a:rPr>
              <a:t>C</a:t>
            </a:r>
          </a:p>
        </p:txBody>
      </p:sp>
      <p:sp>
        <p:nvSpPr>
          <p:cNvPr id="372744" name="Rectangle 11"/>
          <p:cNvSpPr>
            <a:spLocks noChangeArrowheads="1"/>
          </p:cNvSpPr>
          <p:nvPr/>
        </p:nvSpPr>
        <p:spPr bwMode="auto">
          <a:xfrm>
            <a:off x="2536825" y="4149725"/>
            <a:ext cx="45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solidFill>
                  <a:srgbClr val="000000"/>
                </a:solidFill>
                <a:latin typeface="Times New Roman" pitchFamily="18" charset="0"/>
              </a:rPr>
              <a:t>O</a:t>
            </a:r>
          </a:p>
        </p:txBody>
      </p:sp>
      <p:sp>
        <p:nvSpPr>
          <p:cNvPr id="6073357" name="Rectangle 13"/>
          <p:cNvSpPr>
            <a:spLocks noChangeArrowheads="1"/>
          </p:cNvSpPr>
          <p:nvPr/>
        </p:nvSpPr>
        <p:spPr bwMode="auto">
          <a:xfrm>
            <a:off x="3348038" y="2492375"/>
            <a:ext cx="3952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</a:t>
            </a:r>
          </a:p>
        </p:txBody>
      </p:sp>
      <p:sp>
        <p:nvSpPr>
          <p:cNvPr id="372746" name="Rectangle 16"/>
          <p:cNvSpPr>
            <a:spLocks noChangeArrowheads="1"/>
          </p:cNvSpPr>
          <p:nvPr/>
        </p:nvSpPr>
        <p:spPr bwMode="auto">
          <a:xfrm>
            <a:off x="1979613" y="3284538"/>
            <a:ext cx="2016125" cy="1778000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372747" name="Rectangle 17"/>
          <p:cNvSpPr>
            <a:spLocks noChangeArrowheads="1"/>
          </p:cNvSpPr>
          <p:nvPr/>
        </p:nvSpPr>
        <p:spPr bwMode="auto">
          <a:xfrm>
            <a:off x="3995738" y="2852738"/>
            <a:ext cx="438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solidFill>
                  <a:srgbClr val="000000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6073362" name="AutoShape 18"/>
          <p:cNvSpPr>
            <a:spLocks noChangeArrowheads="1"/>
          </p:cNvSpPr>
          <p:nvPr/>
        </p:nvSpPr>
        <p:spPr bwMode="auto">
          <a:xfrm rot="17133938" flipV="1">
            <a:off x="2873375" y="2751138"/>
            <a:ext cx="733425" cy="1368425"/>
          </a:xfrm>
          <a:prstGeom prst="curvedLeftArrow">
            <a:avLst>
              <a:gd name="adj1" fmla="val 37316"/>
              <a:gd name="adj2" fmla="val 74632"/>
              <a:gd name="adj3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6073363" name="Line 19"/>
          <p:cNvSpPr>
            <a:spLocks noChangeShapeType="1"/>
          </p:cNvSpPr>
          <p:nvPr/>
        </p:nvSpPr>
        <p:spPr bwMode="auto">
          <a:xfrm>
            <a:off x="1330325" y="2709863"/>
            <a:ext cx="3168650" cy="2736850"/>
          </a:xfrm>
          <a:prstGeom prst="line">
            <a:avLst/>
          </a:prstGeom>
          <a:noFill/>
          <a:ln w="38100">
            <a:solidFill>
              <a:srgbClr val="FF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073364" name="Rectangle 20"/>
          <p:cNvSpPr>
            <a:spLocks noChangeArrowheads="1"/>
          </p:cNvSpPr>
          <p:nvPr/>
        </p:nvSpPr>
        <p:spPr bwMode="auto">
          <a:xfrm>
            <a:off x="3924300" y="5445125"/>
            <a:ext cx="6492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prstDash val="lgDashDot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 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607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073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3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073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3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073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3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073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607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073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073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3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6073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3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6073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3357" grpId="0"/>
      <p:bldP spid="6073362" grpId="0" animBg="1"/>
      <p:bldP spid="6073363" grpId="0" animBg="1"/>
      <p:bldP spid="6073364" grpId="0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625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549275"/>
            <a:ext cx="8229600" cy="56880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例</a:t>
            </a:r>
            <a:r>
              <a:rPr lang="en-US" altLang="zh-CN" sz="2800" b="1" smtClean="0">
                <a:latin typeface="Times New Roman" pitchFamily="18" charset="0"/>
              </a:rPr>
              <a:t>*:  </a:t>
            </a:r>
            <a:r>
              <a:rPr lang="zh-CN" altLang="en-US" sz="2800" b="1" smtClean="0">
                <a:latin typeface="Times New Roman" pitchFamily="18" charset="0"/>
              </a:rPr>
              <a:t>如图</a:t>
            </a:r>
            <a:r>
              <a:rPr lang="en-US" altLang="zh-CN" sz="2800" b="1" smtClean="0">
                <a:latin typeface="Times New Roman" pitchFamily="18" charset="0"/>
              </a:rPr>
              <a:t>,  ABCD </a:t>
            </a:r>
            <a:r>
              <a:rPr lang="zh-CN" altLang="en-US" sz="2800" b="1" smtClean="0">
                <a:latin typeface="Times New Roman" pitchFamily="18" charset="0"/>
              </a:rPr>
              <a:t>是中心在原点的正四面体</a:t>
            </a:r>
            <a:r>
              <a:rPr lang="en-US" altLang="zh-CN" sz="2800" b="1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   </a:t>
            </a:r>
            <a:r>
              <a:rPr lang="zh-CN" altLang="en-US" sz="2800" b="1" smtClean="0">
                <a:latin typeface="Times New Roman" pitchFamily="18" charset="0"/>
              </a:rPr>
              <a:t>求保持正四面体整体不变的几何空间的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  线性变换</a:t>
            </a:r>
            <a:r>
              <a:rPr lang="en-US" altLang="zh-CN" sz="2800" b="1" smtClean="0">
                <a:latin typeface="Times New Roman" pitchFamily="18" charset="0"/>
              </a:rPr>
              <a:t>.                      </a:t>
            </a:r>
            <a:r>
              <a:rPr lang="zh-CN" altLang="en-US" sz="2800" b="1" smtClean="0">
                <a:latin typeface="Times New Roman" pitchFamily="18" charset="0"/>
              </a:rPr>
              <a:t>恒同映射    </a:t>
            </a:r>
            <a:r>
              <a:rPr lang="en-US" altLang="zh-CN" sz="2800" b="1" smtClean="0">
                <a:latin typeface="Times New Roman" pitchFamily="18" charset="0"/>
              </a:rPr>
              <a:t>1</a:t>
            </a:r>
            <a:r>
              <a:rPr lang="zh-CN" altLang="en-US" sz="2800" b="1" smtClean="0">
                <a:latin typeface="Times New Roman" pitchFamily="18" charset="0"/>
              </a:rPr>
              <a:t>个</a:t>
            </a:r>
            <a:endParaRPr lang="en-US" altLang="zh-CN" sz="2800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                                           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旋转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120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度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( ABC )  8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个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                                             旋转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180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度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(AB)(CD)  3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个</a:t>
            </a:r>
            <a:endParaRPr lang="en-US" altLang="zh-CN" sz="2800" b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                                             镜面反射 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(AB)   6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个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                                                            ( ABCD ) 6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个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                                                      </a:t>
            </a:r>
          </a:p>
        </p:txBody>
      </p:sp>
      <p:sp>
        <p:nvSpPr>
          <p:cNvPr id="373763" name="Rectangle 5"/>
          <p:cNvSpPr>
            <a:spLocks noChangeArrowheads="1"/>
          </p:cNvSpPr>
          <p:nvPr/>
        </p:nvSpPr>
        <p:spPr bwMode="auto">
          <a:xfrm>
            <a:off x="1979613" y="2492375"/>
            <a:ext cx="438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solidFill>
                  <a:srgbClr val="000000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373764" name="Rectangle 6"/>
          <p:cNvSpPr>
            <a:spLocks noChangeArrowheads="1"/>
          </p:cNvSpPr>
          <p:nvPr/>
        </p:nvSpPr>
        <p:spPr bwMode="auto">
          <a:xfrm>
            <a:off x="179388" y="4365625"/>
            <a:ext cx="417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solidFill>
                  <a:srgbClr val="000000"/>
                </a:solidFill>
                <a:latin typeface="Times New Roman" pitchFamily="18" charset="0"/>
              </a:rPr>
              <a:t>B</a:t>
            </a:r>
          </a:p>
        </p:txBody>
      </p:sp>
      <p:sp>
        <p:nvSpPr>
          <p:cNvPr id="373765" name="Rectangle 7"/>
          <p:cNvSpPr>
            <a:spLocks noChangeArrowheads="1"/>
          </p:cNvSpPr>
          <p:nvPr/>
        </p:nvSpPr>
        <p:spPr bwMode="auto">
          <a:xfrm>
            <a:off x="3059113" y="5876925"/>
            <a:ext cx="438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solidFill>
                  <a:srgbClr val="000000"/>
                </a:solidFill>
                <a:latin typeface="Times New Roman" pitchFamily="18" charset="0"/>
              </a:rPr>
              <a:t>C</a:t>
            </a:r>
          </a:p>
        </p:txBody>
      </p:sp>
      <p:sp>
        <p:nvSpPr>
          <p:cNvPr id="373766" name="Rectangle 8"/>
          <p:cNvSpPr>
            <a:spLocks noChangeArrowheads="1"/>
          </p:cNvSpPr>
          <p:nvPr/>
        </p:nvSpPr>
        <p:spPr bwMode="auto">
          <a:xfrm>
            <a:off x="2339975" y="4365625"/>
            <a:ext cx="45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solidFill>
                  <a:srgbClr val="000000"/>
                </a:solidFill>
                <a:latin typeface="Times New Roman" pitchFamily="18" charset="0"/>
              </a:rPr>
              <a:t>O</a:t>
            </a:r>
          </a:p>
        </p:txBody>
      </p:sp>
      <p:sp>
        <p:nvSpPr>
          <p:cNvPr id="373767" name="Rectangle 11"/>
          <p:cNvSpPr>
            <a:spLocks noChangeArrowheads="1"/>
          </p:cNvSpPr>
          <p:nvPr/>
        </p:nvSpPr>
        <p:spPr bwMode="auto">
          <a:xfrm>
            <a:off x="3779838" y="3284538"/>
            <a:ext cx="438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solidFill>
                  <a:srgbClr val="000000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6496269" name="Line 13"/>
          <p:cNvSpPr>
            <a:spLocks noChangeShapeType="1"/>
          </p:cNvSpPr>
          <p:nvPr/>
        </p:nvSpPr>
        <p:spPr bwMode="auto">
          <a:xfrm flipH="1">
            <a:off x="2339975" y="2349500"/>
            <a:ext cx="287338" cy="3744913"/>
          </a:xfrm>
          <a:prstGeom prst="line">
            <a:avLst/>
          </a:prstGeom>
          <a:noFill/>
          <a:ln w="38100">
            <a:solidFill>
              <a:srgbClr val="FF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73769" name="Oval 15"/>
          <p:cNvSpPr>
            <a:spLocks noChangeArrowheads="1"/>
          </p:cNvSpPr>
          <p:nvPr/>
        </p:nvSpPr>
        <p:spPr bwMode="auto">
          <a:xfrm>
            <a:off x="2411413" y="4221163"/>
            <a:ext cx="144462" cy="14446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prstDash val="lgDashDot"/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373770" name="Line 16"/>
          <p:cNvSpPr>
            <a:spLocks noChangeShapeType="1"/>
          </p:cNvSpPr>
          <p:nvPr/>
        </p:nvSpPr>
        <p:spPr bwMode="auto">
          <a:xfrm>
            <a:off x="684213" y="4652963"/>
            <a:ext cx="2447925" cy="1223962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73771" name="Line 17"/>
          <p:cNvSpPr>
            <a:spLocks noChangeShapeType="1"/>
          </p:cNvSpPr>
          <p:nvPr/>
        </p:nvSpPr>
        <p:spPr bwMode="auto">
          <a:xfrm flipV="1">
            <a:off x="3132138" y="3500438"/>
            <a:ext cx="576262" cy="2374900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73772" name="Line 19"/>
          <p:cNvSpPr>
            <a:spLocks noChangeShapeType="1"/>
          </p:cNvSpPr>
          <p:nvPr/>
        </p:nvSpPr>
        <p:spPr bwMode="auto">
          <a:xfrm flipV="1">
            <a:off x="684213" y="3500438"/>
            <a:ext cx="3024187" cy="1152525"/>
          </a:xfrm>
          <a:prstGeom prst="line">
            <a:avLst/>
          </a:prstGeom>
          <a:noFill/>
          <a:ln w="53975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73773" name="Line 20"/>
          <p:cNvSpPr>
            <a:spLocks noChangeShapeType="1"/>
          </p:cNvSpPr>
          <p:nvPr/>
        </p:nvSpPr>
        <p:spPr bwMode="auto">
          <a:xfrm flipH="1" flipV="1">
            <a:off x="2555875" y="2924175"/>
            <a:ext cx="576263" cy="2951163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73774" name="Line 21"/>
          <p:cNvSpPr>
            <a:spLocks noChangeShapeType="1"/>
          </p:cNvSpPr>
          <p:nvPr/>
        </p:nvSpPr>
        <p:spPr bwMode="auto">
          <a:xfrm flipV="1">
            <a:off x="684213" y="2924175"/>
            <a:ext cx="1871662" cy="1725613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73775" name="Line 22"/>
          <p:cNvSpPr>
            <a:spLocks noChangeShapeType="1"/>
          </p:cNvSpPr>
          <p:nvPr/>
        </p:nvSpPr>
        <p:spPr bwMode="auto">
          <a:xfrm flipH="1" flipV="1">
            <a:off x="2555875" y="2924175"/>
            <a:ext cx="1152525" cy="576263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496279" name="Line 23"/>
          <p:cNvSpPr>
            <a:spLocks noChangeShapeType="1"/>
          </p:cNvSpPr>
          <p:nvPr/>
        </p:nvSpPr>
        <p:spPr bwMode="auto">
          <a:xfrm flipH="1">
            <a:off x="1476375" y="2852738"/>
            <a:ext cx="2159000" cy="2663825"/>
          </a:xfrm>
          <a:prstGeom prst="line">
            <a:avLst/>
          </a:prstGeom>
          <a:noFill/>
          <a:ln w="38100">
            <a:solidFill>
              <a:srgbClr val="FF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6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96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6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496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6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496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6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496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62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4962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6496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6496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96269" grpId="0" animBg="1"/>
      <p:bldP spid="6496279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424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76250"/>
            <a:ext cx="8229600" cy="59055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: U  </a:t>
            </a:r>
            <a:r>
              <a:rPr lang="en-US" altLang="zh-CN" b="1" smtClean="0"/>
              <a:t>→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是线性映射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则有</a:t>
            </a:r>
            <a:endParaRPr lang="zh-CN" altLang="en-US" b="1" smtClean="0">
              <a:latin typeface="Monotype Corsiva" pitchFamily="66" charset="0"/>
              <a:sym typeface="MS Reference Specialty" pitchFamily="2" charset="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b="1" smtClean="0">
                <a:latin typeface="Monotype Corsiva" pitchFamily="66" charset="0"/>
                <a:sym typeface="MS Reference Specialty" pitchFamily="2" charset="2"/>
              </a:rPr>
              <a:t> 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( 0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= 0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US" altLang="zh-CN" b="1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b="1" smtClean="0">
                <a:latin typeface="Monotype Corsiva" pitchFamily="66" charset="0"/>
                <a:sym typeface="MS Reference Specialty" pitchFamily="2" charset="2"/>
              </a:rPr>
              <a:t> 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Lucida Calligraphy" pitchFamily="66" charset="0"/>
                <a:ea typeface="华文楷体" pitchFamily="2" charset="-122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+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+ </a:t>
            </a:r>
            <a:r>
              <a:rPr lang="en-US" altLang="zh-CN" b="1" smtClean="0">
                <a:sym typeface="Symbol" pitchFamily="18" charset="2"/>
              </a:rPr>
              <a:t>…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)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=  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/>
              <a:t>A</a:t>
            </a:r>
            <a:r>
              <a:rPr lang="en-US" altLang="zh-CN" smtClean="0">
                <a:latin typeface="Franklin Gothic Medium" pitchFamily="34" charset="0"/>
                <a:sym typeface="MS Reference Specialty" pitchFamily="2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/>
              <a:t>A</a:t>
            </a:r>
            <a:r>
              <a:rPr lang="en-US" altLang="zh-CN" smtClean="0">
                <a:latin typeface="Franklin Gothic Medium" pitchFamily="34" charset="0"/>
                <a:sym typeface="MS Reference Specialty" pitchFamily="2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+ 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/>
              <a:t>A</a:t>
            </a:r>
            <a:r>
              <a:rPr lang="en-US" altLang="zh-CN" smtClean="0">
                <a:latin typeface="Franklin Gothic Medium" pitchFamily="34" charset="0"/>
                <a:sym typeface="MS Reference Specialty" pitchFamily="2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 </a:t>
            </a:r>
            <a:r>
              <a:rPr lang="zh-CN" altLang="en-US" b="1" smtClean="0">
                <a:latin typeface="Times New Roman" pitchFamily="18" charset="0"/>
              </a:rPr>
              <a:t>线性相关</a:t>
            </a:r>
            <a:r>
              <a:rPr lang="en-US" altLang="zh-CN" b="1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</a:t>
            </a:r>
            <a:r>
              <a:rPr lang="zh-CN" altLang="en-US" b="1" smtClean="0">
                <a:latin typeface="Times New Roman" pitchFamily="18" charset="0"/>
              </a:rPr>
              <a:t>则 </a:t>
            </a:r>
            <a:r>
              <a:rPr lang="en-US" altLang="zh-CN" b="1" smtClean="0"/>
              <a:t>A</a:t>
            </a:r>
            <a:r>
              <a:rPr lang="en-US" altLang="zh-CN" smtClean="0">
                <a:latin typeface="Franklin Gothic Medium" pitchFamily="34" charset="0"/>
                <a:sym typeface="MS Reference Specialty" pitchFamily="2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en-US" altLang="zh-CN" b="1" smtClean="0"/>
              <a:t>A</a:t>
            </a:r>
            <a:r>
              <a:rPr lang="en-US" altLang="zh-CN" smtClean="0">
                <a:latin typeface="Franklin Gothic Medium" pitchFamily="34" charset="0"/>
                <a:sym typeface="MS Reference Specialty" pitchFamily="2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en-US" altLang="zh-CN" b="1" smtClean="0"/>
              <a:t>A</a:t>
            </a:r>
            <a:r>
              <a:rPr lang="en-US" altLang="zh-CN" smtClean="0">
                <a:latin typeface="Franklin Gothic Medium" pitchFamily="34" charset="0"/>
                <a:sym typeface="MS Reference Specialty" pitchFamily="2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smtClean="0">
                <a:latin typeface="Franklin Gothic Medium" pitchFamily="34" charset="0"/>
                <a:sym typeface="MS Reference Specialty" pitchFamily="2" charset="2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线性相关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4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514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4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514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4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514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4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514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47528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6600" b="1" smtClean="0"/>
              <a:t>课件下载</a:t>
            </a:r>
            <a:r>
              <a:rPr lang="en-US" altLang="zh-CN" sz="6600" b="1" smtClean="0"/>
              <a:t>:</a:t>
            </a:r>
          </a:p>
          <a:p>
            <a:pPr eaLnBrk="1" hangingPunct="1">
              <a:buFontTx/>
              <a:buNone/>
            </a:pPr>
            <a:endParaRPr lang="en-US" altLang="zh-CN" sz="4000" b="1" smtClean="0"/>
          </a:p>
          <a:p>
            <a:pPr eaLnBrk="1" hangingPunct="1">
              <a:buFontTx/>
              <a:buNone/>
            </a:pPr>
            <a:r>
              <a:rPr lang="en-US" altLang="zh-CN" b="1" smtClean="0">
                <a:hlinkClick r:id="rId2"/>
              </a:rPr>
              <a:t>http://www.ontoedu.pku.edu.cn/index.jsp</a:t>
            </a:r>
            <a:endParaRPr lang="en-US" altLang="zh-CN" b="1" smtClean="0"/>
          </a:p>
          <a:p>
            <a:pPr eaLnBrk="1" hangingPunct="1">
              <a:buFontTx/>
              <a:buNone/>
            </a:pPr>
            <a:r>
              <a:rPr lang="en-US" altLang="zh-CN" b="1" smtClean="0"/>
              <a:t>    </a:t>
            </a:r>
            <a:r>
              <a:rPr lang="zh-CN" altLang="en-US" b="1" smtClean="0"/>
              <a:t>用户名：</a:t>
            </a:r>
            <a:r>
              <a:rPr lang="en-US" altLang="zh-CN" b="1" smtClean="0"/>
              <a:t>linalg1   </a:t>
            </a:r>
            <a:r>
              <a:rPr lang="zh-CN" altLang="en-US" b="1" smtClean="0"/>
              <a:t>密码：  </a:t>
            </a:r>
            <a:r>
              <a:rPr lang="en-US" altLang="zh-CN" b="1" smtClean="0"/>
              <a:t>linalg1</a:t>
            </a:r>
          </a:p>
          <a:p>
            <a:pPr eaLnBrk="1" hangingPunct="1">
              <a:buFontTx/>
              <a:buNone/>
            </a:pPr>
            <a:r>
              <a:rPr lang="en-US" altLang="zh-CN" b="1" smtClean="0"/>
              <a:t>                   linalg2               linalg2</a:t>
            </a:r>
          </a:p>
          <a:p>
            <a:pPr eaLnBrk="1" hangingPunct="1">
              <a:buFontTx/>
              <a:buNone/>
            </a:pPr>
            <a:r>
              <a:rPr lang="en-US" altLang="zh-CN" b="1" smtClean="0"/>
              <a:t>                     …                       … </a:t>
            </a:r>
          </a:p>
          <a:p>
            <a:pPr eaLnBrk="1" hangingPunct="1">
              <a:buFontTx/>
              <a:buNone/>
            </a:pPr>
            <a:r>
              <a:rPr lang="en-US" altLang="zh-CN" b="1" smtClean="0"/>
              <a:t>                  linalg10             linalg10</a:t>
            </a:r>
          </a:p>
          <a:p>
            <a:pPr eaLnBrk="1" hangingPunct="1">
              <a:buFontTx/>
              <a:buNone/>
            </a:pPr>
            <a:r>
              <a:rPr lang="en-US" altLang="zh-CN" b="1" smtClean="0"/>
              <a:t>    </a:t>
            </a:r>
            <a:r>
              <a:rPr lang="zh-CN" altLang="en-US" b="1" smtClean="0"/>
              <a:t>进入后点击 </a:t>
            </a:r>
            <a:r>
              <a:rPr lang="zh-CN" altLang="en-US" b="1" smtClean="0">
                <a:solidFill>
                  <a:srgbClr val="66FFFF"/>
                </a:solidFill>
              </a:rPr>
              <a:t>讲义资料</a:t>
            </a:r>
            <a:r>
              <a:rPr lang="zh-CN" altLang="en-US" b="1" smtClean="0"/>
              <a:t> 下载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4608512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若线性空间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的子集 </a:t>
            </a:r>
            <a:r>
              <a:rPr lang="en-US" altLang="zh-CN" b="1" smtClean="0">
                <a:latin typeface="Times New Roman" pitchFamily="18" charset="0"/>
              </a:rPr>
              <a:t>W </a:t>
            </a:r>
            <a:r>
              <a:rPr lang="zh-CN" altLang="en-US" b="1" smtClean="0">
                <a:latin typeface="Times New Roman" pitchFamily="18" charset="0"/>
              </a:rPr>
              <a:t>满足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1)   0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smtClean="0">
                <a:latin typeface="Times New Roman" pitchFamily="18" charset="0"/>
              </a:rPr>
              <a:t> W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2)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,   </a:t>
            </a:r>
            <a:r>
              <a:rPr lang="en-US" altLang="zh-CN" b="1" smtClean="0">
                <a:latin typeface="Times New Roman" pitchFamily="18" charset="0"/>
              </a:rPr>
              <a:t> W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       +  </a:t>
            </a:r>
            <a:r>
              <a:rPr lang="en-US" altLang="zh-CN" b="1" smtClean="0">
                <a:latin typeface="Times New Roman" pitchFamily="18" charset="0"/>
              </a:rPr>
              <a:t> W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</a:rPr>
              <a:t>    </a:t>
            </a:r>
            <a:r>
              <a:rPr lang="en-US" altLang="zh-CN" b="1" smtClean="0">
                <a:latin typeface="Times New Roman" pitchFamily="18" charset="0"/>
              </a:rPr>
              <a:t>3)</a:t>
            </a:r>
            <a:r>
              <a:rPr lang="en-US" altLang="zh-CN" b="1" i="1" smtClean="0">
                <a:latin typeface="Times New Roman" pitchFamily="18" charset="0"/>
              </a:rPr>
              <a:t>   k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smtClean="0">
                <a:latin typeface="Times New Roman" pitchFamily="18" charset="0"/>
              </a:rPr>
              <a:t> K ,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</a:t>
            </a:r>
            <a:r>
              <a:rPr lang="en-US" altLang="zh-CN" b="1" smtClean="0">
                <a:latin typeface="Times New Roman" pitchFamily="18" charset="0"/>
              </a:rPr>
              <a:t> W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      </a:t>
            </a:r>
            <a:r>
              <a:rPr lang="en-US" altLang="zh-CN" b="1" i="1" smtClean="0">
                <a:latin typeface="Times New Roman" pitchFamily="18" charset="0"/>
              </a:rPr>
              <a:t>k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 </a:t>
            </a:r>
            <a:r>
              <a:rPr lang="en-US" altLang="zh-CN" b="1" smtClean="0">
                <a:latin typeface="Times New Roman" pitchFamily="18" charset="0"/>
              </a:rPr>
              <a:t> W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则 </a:t>
            </a:r>
            <a:r>
              <a:rPr lang="en-US" altLang="zh-CN" b="1" smtClean="0">
                <a:latin typeface="Times New Roman" pitchFamily="18" charset="0"/>
              </a:rPr>
              <a:t>W </a:t>
            </a:r>
            <a:r>
              <a:rPr lang="zh-CN" altLang="en-US" b="1" smtClean="0">
                <a:latin typeface="Times New Roman" pitchFamily="18" charset="0"/>
              </a:rPr>
              <a:t>在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的运算下也构成线性空间</a:t>
            </a:r>
            <a:r>
              <a:rPr lang="en-US" altLang="zh-CN" b="1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称为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V</a:t>
            </a:r>
            <a:r>
              <a:rPr lang="en-US" altLang="zh-CN" b="1" baseline="30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的线性子空间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  <p:pic>
        <p:nvPicPr>
          <p:cNvPr id="141315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6" name="Rectangle 6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线性子空间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latin typeface="Times New Roman" pitchFamily="18" charset="0"/>
              </a:rPr>
              <a:t>同构映射 </a:t>
            </a:r>
            <a:r>
              <a:rPr lang="zh-CN" altLang="en-US" sz="4000" b="1" smtClean="0">
                <a:latin typeface="Times New Roman" pitchFamily="18" charset="0"/>
                <a:sym typeface="Symbol" pitchFamily="18" charset="2"/>
              </a:rPr>
              <a:t> </a:t>
            </a:r>
            <a:r>
              <a:rPr lang="zh-CN" altLang="en-US" sz="4000" b="1" smtClean="0">
                <a:latin typeface="Times New Roman" pitchFamily="18" charset="0"/>
              </a:rPr>
              <a:t>的性质</a:t>
            </a:r>
            <a:r>
              <a:rPr lang="en-US" altLang="zh-CN" sz="4000" b="1" smtClean="0">
                <a:latin typeface="Times New Roman" pitchFamily="18" charset="0"/>
              </a:rPr>
              <a:t>:</a:t>
            </a:r>
            <a:r>
              <a:rPr lang="en-US" altLang="zh-CN" b="1" smtClean="0">
                <a:latin typeface="Times New Roman" pitchFamily="18" charset="0"/>
              </a:rPr>
              <a:t> </a:t>
            </a:r>
          </a:p>
        </p:txBody>
      </p:sp>
      <p:sp>
        <p:nvSpPr>
          <p:cNvPr id="54681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557338"/>
            <a:ext cx="8229600" cy="446405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1)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</a:t>
            </a:r>
            <a:r>
              <a:rPr lang="en-US" altLang="zh-CN" b="1" smtClean="0">
                <a:latin typeface="Times New Roman" pitchFamily="18" charset="0"/>
                <a:sym typeface="MS Reference Specialty" pitchFamily="2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0 </a:t>
            </a:r>
            <a:r>
              <a:rPr lang="en-US" altLang="zh-CN" b="1" smtClean="0">
                <a:latin typeface="Times New Roman" pitchFamily="18" charset="0"/>
              </a:rPr>
              <a:t>) =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 </a:t>
            </a:r>
            <a:r>
              <a:rPr lang="en-US" altLang="zh-CN" b="1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2)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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+ … 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</a:rPr>
              <a:t>)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=  </a:t>
            </a:r>
            <a:r>
              <a:rPr lang="en-US" altLang="zh-CN" b="1" i="1" smtClean="0">
                <a:latin typeface="Times New Roman" pitchFamily="18" charset="0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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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+ … 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</a:rPr>
              <a:t>k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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</a:rPr>
              <a:t>)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3)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… 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在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中线性相关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          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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…,</a:t>
            </a:r>
            <a:r>
              <a:rPr lang="en-US" altLang="zh-CN" b="1" i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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 </a:t>
            </a:r>
            <a:r>
              <a:rPr lang="en-US" altLang="zh-CN" b="1" smtClean="0">
                <a:latin typeface="Times New Roman" pitchFamily="18" charset="0"/>
              </a:rPr>
              <a:t>)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      </a:t>
            </a:r>
            <a:r>
              <a:rPr lang="zh-CN" altLang="en-US" b="1" smtClean="0">
                <a:latin typeface="Times New Roman" pitchFamily="18" charset="0"/>
              </a:rPr>
              <a:t>在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中线性相关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468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468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468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468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468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: U → V </a:t>
            </a:r>
            <a:r>
              <a:rPr lang="zh-CN" altLang="en-US" b="1" smtClean="0">
                <a:latin typeface="Times New Roman" pitchFamily="18" charset="0"/>
              </a:rPr>
              <a:t>是线性映射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若   </a:t>
            </a:r>
            <a:r>
              <a:rPr lang="en-US" altLang="zh-CN" b="1" smtClean="0">
                <a:latin typeface="Times New Roman" pitchFamily="18" charset="0"/>
              </a:rPr>
              <a:t>Im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,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则有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  </a:t>
            </a:r>
            <a:r>
              <a:rPr lang="en-US" altLang="zh-CN" b="1" smtClean="0">
                <a:latin typeface="Times New Roman" pitchFamily="18" charset="0"/>
              </a:rPr>
              <a:t>U ,   </a:t>
            </a:r>
            <a:r>
              <a:rPr lang="zh-CN" altLang="en-US" b="1" smtClean="0">
                <a:latin typeface="Times New Roman" pitchFamily="18" charset="0"/>
              </a:rPr>
              <a:t>使得</a:t>
            </a: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                             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 =   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且         </a:t>
            </a:r>
            <a:r>
              <a:rPr lang="zh-CN" altLang="en-US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  <a:sym typeface="Euclid Math One" pitchFamily="18" charset="2"/>
              </a:rPr>
              <a:t>的原像集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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+ </a:t>
            </a:r>
            <a:r>
              <a:rPr lang="en-US" altLang="zh-CN" b="1" smtClean="0">
                <a:latin typeface="Times New Roman" pitchFamily="18" charset="0"/>
              </a:rPr>
              <a:t>Ker </a:t>
            </a:r>
            <a:r>
              <a:rPr lang="en-US" altLang="zh-CN" b="1" smtClean="0"/>
              <a:t>A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又每个  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 +    + </a:t>
            </a:r>
            <a:r>
              <a:rPr lang="en-US" altLang="zh-CN" b="1" smtClean="0">
                <a:latin typeface="Times New Roman" pitchFamily="18" charset="0"/>
              </a:rPr>
              <a:t>Ker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都满足 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                     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 =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=    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Euclid Math One" pitchFamily="18" charset="2"/>
              </a:rPr>
              <a:t>于是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zh-CN" altLang="en-US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  <a:sym typeface="Euclid Math One" pitchFamily="18" charset="2"/>
              </a:rPr>
              <a:t>的原像集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+ </a:t>
            </a:r>
            <a:r>
              <a:rPr lang="en-US" altLang="zh-CN" b="1" smtClean="0">
                <a:latin typeface="Times New Roman" pitchFamily="18" charset="0"/>
              </a:rPr>
              <a:t>Ker </a:t>
            </a:r>
            <a:r>
              <a:rPr lang="en-US" altLang="zh-CN" b="1" smtClean="0"/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5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15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15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633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76250"/>
            <a:ext cx="8229600" cy="59055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设</a:t>
            </a:r>
            <a:r>
              <a:rPr lang="en-US" altLang="zh-CN" b="1" i="1" smtClean="0">
                <a:latin typeface="Times New Roman" pitchFamily="18" charset="0"/>
              </a:rPr>
              <a:t>   f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 </a:t>
            </a:r>
            <a:r>
              <a:rPr lang="en-US" altLang="zh-CN" b="1" smtClean="0">
                <a:latin typeface="Times New Roman" pitchFamily="18" charset="0"/>
              </a:rPr>
              <a:t>)  = </a:t>
            </a:r>
            <a:r>
              <a:rPr lang="en-US" altLang="zh-CN" b="1" i="1" smtClean="0">
                <a:latin typeface="Times New Roman" pitchFamily="18" charset="0"/>
              </a:rPr>
              <a:t> 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 </a:t>
            </a:r>
            <a:r>
              <a:rPr lang="en-US" altLang="zh-CN" b="1" smtClean="0">
                <a:latin typeface="Times New Roman" pitchFamily="18" charset="0"/>
              </a:rPr>
              <a:t>) …</a:t>
            </a:r>
            <a:r>
              <a:rPr lang="en-US" altLang="zh-CN" b="1" i="1" smtClean="0">
                <a:latin typeface="Times New Roman" pitchFamily="18" charset="0"/>
              </a:rPr>
              <a:t> f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</a:rPr>
              <a:t>x </a:t>
            </a:r>
            <a:r>
              <a:rPr lang="en-US" altLang="zh-CN" b="1" smtClean="0">
                <a:latin typeface="Times New Roman" pitchFamily="18" charset="0"/>
              </a:rPr>
              <a:t>) ,   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i  </a:t>
            </a:r>
            <a:r>
              <a:rPr lang="zh-CN" altLang="en-US" b="1" smtClean="0">
                <a:latin typeface="Times New Roman" pitchFamily="18" charset="0"/>
              </a:rPr>
              <a:t>两两互素</a:t>
            </a:r>
            <a:endParaRPr lang="en-US" altLang="zh-CN" b="1" i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</a:t>
            </a:r>
            <a:endParaRPr lang="en-US" altLang="zh-CN" b="1" i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i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</a:rPr>
              <a:t>      </a:t>
            </a:r>
            <a:r>
              <a:rPr lang="en-US" altLang="zh-CN" b="1" smtClean="0">
                <a:latin typeface="Times New Roman" pitchFamily="18" charset="0"/>
              </a:rPr>
              <a:t> h mod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smtClean="0">
                <a:sym typeface="MT Extra" pitchFamily="18" charset="2"/>
              </a:rPr>
              <a:t>  </a:t>
            </a:r>
            <a:r>
              <a:rPr lang="en-US" altLang="zh-CN" smtClean="0">
                <a:sym typeface="Symbol" pitchFamily="18" charset="2"/>
              </a:rPr>
              <a:t></a:t>
            </a:r>
            <a:r>
              <a:rPr lang="en-US" altLang="zh-CN" b="1" smtClean="0">
                <a:latin typeface="Times New Roman" pitchFamily="18" charset="0"/>
              </a:rPr>
              <a:t> ( h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mod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,</a:t>
            </a:r>
            <a:r>
              <a:rPr lang="en-US" altLang="zh-CN" b="1" i="1" smtClean="0">
                <a:latin typeface="Times New Roman" pitchFamily="18" charset="0"/>
              </a:rPr>
              <a:t>  … </a:t>
            </a:r>
            <a:r>
              <a:rPr lang="en-US" altLang="zh-CN" b="1" smtClean="0">
                <a:latin typeface="Times New Roman" pitchFamily="18" charset="0"/>
              </a:rPr>
              <a:t>,</a:t>
            </a:r>
            <a:r>
              <a:rPr lang="en-US" altLang="zh-CN" b="1" i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h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mod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endParaRPr lang="en-US" altLang="zh-CN" b="1" i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i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         </a:t>
            </a:r>
            <a:r>
              <a:rPr lang="en-US" altLang="zh-CN" b="1" smtClean="0">
                <a:latin typeface="Times New Roman" pitchFamily="18" charset="0"/>
              </a:rPr>
              <a:t> ( g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mod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,</a:t>
            </a:r>
            <a:r>
              <a:rPr lang="en-US" altLang="zh-CN" b="1" i="1" smtClean="0">
                <a:latin typeface="Times New Roman" pitchFamily="18" charset="0"/>
              </a:rPr>
              <a:t>  … </a:t>
            </a:r>
            <a:r>
              <a:rPr lang="en-US" altLang="zh-CN" b="1" smtClean="0">
                <a:latin typeface="Times New Roman" pitchFamily="18" charset="0"/>
              </a:rPr>
              <a:t>,</a:t>
            </a:r>
            <a:r>
              <a:rPr lang="en-US" altLang="zh-CN" b="1" i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g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</a:t>
            </a:r>
            <a:r>
              <a:rPr lang="en-US" altLang="zh-CN" b="1" i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mod </a:t>
            </a:r>
            <a:r>
              <a:rPr lang="en-US" altLang="zh-CN" b="1" i="1" smtClean="0">
                <a:latin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</a:t>
            </a:r>
            <a:r>
              <a:rPr lang="en-US" altLang="zh-CN" b="1" smtClean="0">
                <a:latin typeface="Times New Roman" pitchFamily="18" charset="0"/>
              </a:rPr>
              <a:t> )</a:t>
            </a:r>
          </a:p>
        </p:txBody>
      </p:sp>
      <p:graphicFrame>
        <p:nvGraphicFramePr>
          <p:cNvPr id="377859" name="Object 15"/>
          <p:cNvGraphicFramePr>
            <a:graphicFrameLocks noChangeAspect="1"/>
          </p:cNvGraphicFramePr>
          <p:nvPr/>
        </p:nvGraphicFramePr>
        <p:xfrm>
          <a:off x="611188" y="1484313"/>
          <a:ext cx="2659062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963" name="公式" r:id="rId3" imgW="837836" imgH="203112" progId="Equation.3">
                  <p:embed/>
                </p:oleObj>
              </mc:Choice>
              <mc:Fallback>
                <p:oleObj name="公式" r:id="rId3" imgW="837836" imgH="203112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484313"/>
                        <a:ext cx="2659062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860" name="Object 4"/>
          <p:cNvGraphicFramePr>
            <a:graphicFrameLocks noChangeAspect="1"/>
          </p:cNvGraphicFramePr>
          <p:nvPr/>
        </p:nvGraphicFramePr>
        <p:xfrm>
          <a:off x="1187450" y="2349500"/>
          <a:ext cx="72517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964" name="公式" r:id="rId5" imgW="2286000" imgH="228600" progId="Equation.3">
                  <p:embed/>
                </p:oleObj>
              </mc:Choice>
              <mc:Fallback>
                <p:oleObj name="公式" r:id="rId5" imgW="22860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349500"/>
                        <a:ext cx="72517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4868863"/>
            <a:ext cx="5040313" cy="735012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g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=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US" altLang="zh-CN" baseline="-300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h</a:t>
            </a:r>
            <a:r>
              <a:rPr lang="en-US" altLang="zh-CN" baseline="-300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aseline="-300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+ …</a:t>
            </a:r>
            <a:r>
              <a:rPr kumimoji="0" lang="en-US" altLang="zh-CN" i="1">
                <a:solidFill>
                  <a:srgbClr val="000000"/>
                </a:solidFill>
                <a:latin typeface="Times New Roman" pitchFamily="18" charset="0"/>
              </a:rPr>
              <a:t> +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US" altLang="zh-CN" baseline="-300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 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h</a:t>
            </a:r>
            <a:r>
              <a:rPr lang="en-US" altLang="zh-CN" baseline="-300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mod </a:t>
            </a:r>
            <a:r>
              <a:rPr kumimoji="0" lang="en-US" altLang="zh-CN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kumimoji="0" lang="en-US" altLang="zh-CN" i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3860800"/>
            <a:ext cx="8569325" cy="735013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h</a:t>
            </a:r>
            <a:r>
              <a:rPr lang="en-US" altLang="zh-CN" baseline="-300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mod </a:t>
            </a:r>
            <a:r>
              <a:rPr kumimoji="0" lang="en-US" altLang="zh-CN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zh-CN">
                <a:solidFill>
                  <a:srgbClr val="000000"/>
                </a:solidFill>
                <a:latin typeface="French Script MT" pitchFamily="66" charset="0"/>
                <a:sym typeface="MT Extra" pitchFamily="18" charset="2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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 ( 1</a:t>
            </a:r>
            <a:r>
              <a:rPr lang="en-US" altLang="zh-CN" i="1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mod </a:t>
            </a:r>
            <a:r>
              <a:rPr lang="en-US" altLang="zh-CN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zh-CN" baseline="-300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zh-CN" i="1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0</a:t>
            </a:r>
            <a:r>
              <a:rPr lang="en-US" altLang="zh-CN" i="1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mod </a:t>
            </a:r>
            <a:r>
              <a:rPr lang="en-US" altLang="zh-CN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zh-CN" baseline="-300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2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 , </a:t>
            </a:r>
            <a:r>
              <a:rPr lang="en-US" altLang="zh-CN" i="1">
                <a:solidFill>
                  <a:srgbClr val="000000"/>
                </a:solidFill>
                <a:latin typeface="Times New Roman" pitchFamily="18" charset="0"/>
              </a:rPr>
              <a:t>…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zh-CN" i="1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0</a:t>
            </a:r>
            <a:r>
              <a:rPr lang="en-US" altLang="zh-CN" i="1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mod </a:t>
            </a:r>
            <a:r>
              <a:rPr lang="en-US" altLang="zh-CN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zh-CN" baseline="-3000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s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 )</a:t>
            </a: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kumimoji="0" lang="en-US" altLang="zh-CN" i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6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5646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6799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K-</a:t>
            </a:r>
            <a:r>
              <a:rPr lang="zh-CN" altLang="en-US" b="1" smtClean="0">
                <a:latin typeface="Times New Roman" pitchFamily="18" charset="0"/>
              </a:rPr>
              <a:t>线性空间 </a:t>
            </a:r>
            <a:r>
              <a:rPr lang="en-US" altLang="zh-CN" b="1" smtClean="0">
                <a:latin typeface="Times New Roman" pitchFamily="18" charset="0"/>
              </a:rPr>
              <a:t>,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的非空子集</a:t>
            </a:r>
            <a:r>
              <a:rPr lang="en-US" altLang="zh-CN" b="1" smtClean="0">
                <a:latin typeface="Times New Roman" pitchFamily="18" charset="0"/>
              </a:rPr>
              <a:t>.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给定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 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V 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若存在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latin typeface="Times New Roman" pitchFamily="18" charset="0"/>
              </a:rPr>
              <a:t>s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latin typeface="Times New Roman" pitchFamily="18" charset="0"/>
              </a:rPr>
              <a:t>S  </a:t>
            </a:r>
            <a:r>
              <a:rPr lang="zh-CN" altLang="en-US" b="1" smtClean="0">
                <a:latin typeface="Times New Roman" pitchFamily="18" charset="0"/>
              </a:rPr>
              <a:t>及 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 k</a:t>
            </a:r>
            <a:r>
              <a:rPr lang="en-US" altLang="zh-CN" b="1" baseline="-30000" smtClean="0"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3600" b="1" baseline="-30000" smtClean="0">
                <a:latin typeface="Times New Roman" pitchFamily="18" charset="0"/>
              </a:rPr>
              <a:t>s</a:t>
            </a:r>
            <a:r>
              <a:rPr lang="en-US" altLang="zh-CN" b="1" baseline="-30000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latin typeface="Times New Roman" pitchFamily="18" charset="0"/>
              </a:rPr>
              <a:t>K ,  </a:t>
            </a:r>
            <a:r>
              <a:rPr lang="zh-CN" altLang="en-US" b="1" smtClean="0">
                <a:latin typeface="Times New Roman" pitchFamily="18" charset="0"/>
              </a:rPr>
              <a:t>使得  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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latin typeface="Times New Roman" pitchFamily="18" charset="0"/>
              </a:rPr>
              <a:t>1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3600" b="1" baseline="-30000" smtClean="0"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latin typeface="Times New Roman" pitchFamily="18" charset="0"/>
              </a:rPr>
              <a:t>s</a:t>
            </a:r>
            <a:r>
              <a:rPr lang="en-US" altLang="zh-CN" b="1" smtClean="0">
                <a:latin typeface="Times New Roman" pitchFamily="18" charset="0"/>
              </a:rPr>
              <a:t> 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则称 </a:t>
            </a:r>
            <a:r>
              <a:rPr lang="en-US" altLang="zh-CN" b="1" smtClean="0"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能线性表出向量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en-US" altLang="zh-CN" b="1" smtClean="0">
                <a:latin typeface="Times New Roman" pitchFamily="18" charset="0"/>
              </a:rPr>
              <a:t>.   </a:t>
            </a:r>
          </a:p>
        </p:txBody>
      </p:sp>
      <p:pic>
        <p:nvPicPr>
          <p:cNvPr id="378883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884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</a:t>
            </a:r>
            <a:r>
              <a:rPr lang="zh-CN" altLang="en-US" sz="4000" b="1" smtClean="0">
                <a:solidFill>
                  <a:schemeClr val="bg1"/>
                </a:solidFill>
              </a:rPr>
              <a:t>线性表出与线性组合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6799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若集合 </a:t>
            </a:r>
            <a:r>
              <a:rPr lang="en-US" altLang="zh-CN" b="1" smtClean="0"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线性表出零向量的方式唯一 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endParaRPr lang="zh-CN" altLang="en-US" b="1" smtClean="0">
              <a:solidFill>
                <a:srgbClr val="000099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000099"/>
                </a:solidFill>
                <a:latin typeface="Times New Roman" pitchFamily="18" charset="0"/>
              </a:rPr>
              <a:t>  即由任意   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1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+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 …</a:t>
            </a:r>
            <a:r>
              <a:rPr lang="en-US" altLang="zh-CN" b="1" smtClean="0">
                <a:solidFill>
                  <a:srgbClr val="000099"/>
                </a:solidFill>
                <a:sym typeface="Symbol" pitchFamily="18" charset="2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+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3600" b="1" baseline="-30000" smtClean="0">
                <a:solidFill>
                  <a:srgbClr val="000099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99"/>
                </a:solidFill>
                <a:latin typeface="Times New Roman" pitchFamily="18" charset="0"/>
              </a:rPr>
              <a:t>s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= 0  ( </a:t>
            </a:r>
            <a:r>
              <a:rPr lang="en-US" altLang="zh-CN" sz="3600" b="1" baseline="-30000" smtClean="0">
                <a:solidFill>
                  <a:srgbClr val="000099"/>
                </a:solidFill>
                <a:latin typeface="Times New Roman" pitchFamily="18" charset="0"/>
              </a:rPr>
              <a:t>i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)</a:t>
            </a:r>
            <a:endParaRPr lang="en-US" altLang="zh-CN" b="1" smtClean="0">
              <a:solidFill>
                <a:srgbClr val="000099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    </a:t>
            </a:r>
            <a:r>
              <a:rPr lang="zh-CN" altLang="en-US" b="1" smtClean="0">
                <a:solidFill>
                  <a:srgbClr val="000099"/>
                </a:solidFill>
                <a:latin typeface="Times New Roman" pitchFamily="18" charset="0"/>
              </a:rPr>
              <a:t>必能推出  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= …</a:t>
            </a:r>
            <a:r>
              <a:rPr lang="en-US" altLang="zh-CN" b="1" smtClean="0">
                <a:solidFill>
                  <a:srgbClr val="000099"/>
                </a:solidFill>
                <a:sym typeface="Symbol" pitchFamily="18" charset="2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=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3600" b="1" baseline="-30000" smtClean="0">
                <a:solidFill>
                  <a:srgbClr val="000099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0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 , </a:t>
            </a:r>
            <a:endParaRPr lang="en-US" altLang="zh-CN" b="1" smtClean="0">
              <a:solidFill>
                <a:srgbClr val="000099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则称 </a:t>
            </a:r>
            <a:r>
              <a:rPr lang="en-US" altLang="zh-CN" b="1" smtClean="0"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线性无关 </a:t>
            </a:r>
            <a:r>
              <a:rPr lang="en-US" altLang="zh-CN" b="1" smtClean="0">
                <a:latin typeface="Times New Roman" pitchFamily="18" charset="0"/>
              </a:rPr>
              <a:t>.  </a:t>
            </a:r>
            <a:r>
              <a:rPr lang="zh-CN" altLang="en-US" b="1" smtClean="0">
                <a:latin typeface="Times New Roman" pitchFamily="18" charset="0"/>
              </a:rPr>
              <a:t>线性无关的集合表出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任何向量  </a:t>
            </a:r>
            <a:r>
              <a:rPr lang="en-US" altLang="zh-CN" b="1" smtClean="0">
                <a:latin typeface="Times New Roman" pitchFamily="18" charset="0"/>
              </a:rPr>
              <a:t>(</a:t>
            </a:r>
            <a:r>
              <a:rPr lang="zh-CN" altLang="en-US" b="1" smtClean="0">
                <a:latin typeface="Times New Roman" pitchFamily="18" charset="0"/>
              </a:rPr>
              <a:t>若能表出的话 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zh-CN" altLang="en-US" b="1" smtClean="0">
                <a:latin typeface="Times New Roman" pitchFamily="18" charset="0"/>
              </a:rPr>
              <a:t>的方式都唯一 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  <p:pic>
        <p:nvPicPr>
          <p:cNvPr id="379907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908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</a:t>
            </a:r>
            <a:r>
              <a:rPr lang="zh-CN" altLang="en-US" sz="4000" b="1" smtClean="0">
                <a:solidFill>
                  <a:schemeClr val="bg1"/>
                </a:solidFill>
              </a:rPr>
              <a:t>线性无关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6799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若集合 </a:t>
            </a:r>
            <a:r>
              <a:rPr lang="en-US" altLang="zh-CN" b="1" smtClean="0"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线性表出 </a:t>
            </a:r>
            <a:r>
              <a:rPr lang="en-US" altLang="zh-CN" b="1" smtClean="0">
                <a:latin typeface="Times New Roman" pitchFamily="18" charset="0"/>
              </a:rPr>
              <a:t>0 </a:t>
            </a:r>
            <a:r>
              <a:rPr lang="zh-CN" altLang="en-US" b="1" smtClean="0">
                <a:latin typeface="Times New Roman" pitchFamily="18" charset="0"/>
              </a:rPr>
              <a:t>的方式不唯一 </a:t>
            </a:r>
            <a:r>
              <a:rPr lang="en-US" altLang="zh-CN" b="1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   </a:t>
            </a:r>
            <a:r>
              <a:rPr lang="zh-CN" altLang="en-US" b="1" smtClean="0">
                <a:solidFill>
                  <a:srgbClr val="000099"/>
                </a:solidFill>
                <a:latin typeface="Times New Roman" pitchFamily="18" charset="0"/>
              </a:rPr>
              <a:t>即存在 </a:t>
            </a:r>
            <a:r>
              <a:rPr lang="zh-CN" altLang="en-US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b="1" smtClean="0">
                <a:solidFill>
                  <a:srgbClr val="000099"/>
                </a:solidFill>
                <a:sym typeface="Symbol" pitchFamily="18" charset="2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99"/>
                </a:solidFill>
                <a:latin typeface="Times New Roman" pitchFamily="18" charset="0"/>
              </a:rPr>
              <a:t>s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S </a:t>
            </a:r>
            <a:r>
              <a:rPr lang="zh-CN" altLang="en-US" b="1" smtClean="0">
                <a:solidFill>
                  <a:srgbClr val="000099"/>
                </a:solidFill>
                <a:latin typeface="Times New Roman" pitchFamily="18" charset="0"/>
              </a:rPr>
              <a:t>及不全为零的系数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solidFill>
                  <a:srgbClr val="000099"/>
                </a:solidFill>
                <a:latin typeface="Times New Roman" pitchFamily="18" charset="0"/>
              </a:rPr>
              <a:t>    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, …</a:t>
            </a:r>
            <a:r>
              <a:rPr lang="en-US" altLang="zh-CN" b="1" smtClean="0">
                <a:solidFill>
                  <a:srgbClr val="000099"/>
                </a:solidFill>
                <a:sym typeface="Symbol" pitchFamily="18" charset="2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3600" b="1" baseline="-30000" smtClean="0">
                <a:solidFill>
                  <a:srgbClr val="000099"/>
                </a:solidFill>
                <a:latin typeface="Times New Roman" pitchFamily="18" charset="0"/>
              </a:rPr>
              <a:t>s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K ,  </a:t>
            </a:r>
            <a:r>
              <a:rPr lang="zh-CN" altLang="en-US" b="1" smtClean="0">
                <a:solidFill>
                  <a:srgbClr val="000099"/>
                </a:solidFill>
                <a:latin typeface="Times New Roman" pitchFamily="18" charset="0"/>
              </a:rPr>
              <a:t>使得   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solidFill>
                  <a:srgbClr val="000099"/>
                </a:solidFill>
                <a:latin typeface="Times New Roman" pitchFamily="18" charset="0"/>
              </a:rPr>
              <a:t>               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1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+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+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 …</a:t>
            </a:r>
            <a:r>
              <a:rPr lang="en-US" altLang="zh-CN" b="1" smtClean="0">
                <a:solidFill>
                  <a:srgbClr val="000099"/>
                </a:solidFill>
                <a:sym typeface="Symbol" pitchFamily="18" charset="2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+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3600" b="1" baseline="-30000" smtClean="0">
                <a:solidFill>
                  <a:srgbClr val="000099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99"/>
                </a:solidFill>
                <a:latin typeface="Times New Roman" pitchFamily="18" charset="0"/>
              </a:rPr>
              <a:t>s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= 0 ,</a:t>
            </a:r>
            <a:endParaRPr lang="en-US" altLang="zh-CN" b="1" smtClean="0">
              <a:solidFill>
                <a:srgbClr val="000099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则称 </a:t>
            </a:r>
            <a:r>
              <a:rPr lang="en-US" altLang="zh-CN" b="1" smtClean="0"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线性相关</a:t>
            </a:r>
            <a:r>
              <a:rPr lang="en-US" altLang="zh-CN" b="1" smtClean="0">
                <a:latin typeface="Times New Roman" pitchFamily="18" charset="0"/>
              </a:rPr>
              <a:t>.   </a:t>
            </a:r>
            <a:r>
              <a:rPr lang="zh-CN" altLang="en-US" b="1" smtClean="0">
                <a:latin typeface="Times New Roman" pitchFamily="18" charset="0"/>
              </a:rPr>
              <a:t>线性相关的集合表出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任何向量 </a:t>
            </a:r>
            <a:r>
              <a:rPr lang="en-US" altLang="zh-CN" b="1" smtClean="0">
                <a:latin typeface="Times New Roman" pitchFamily="18" charset="0"/>
              </a:rPr>
              <a:t>(</a:t>
            </a:r>
            <a:r>
              <a:rPr lang="zh-CN" altLang="en-US" b="1" smtClean="0">
                <a:latin typeface="Times New Roman" pitchFamily="18" charset="0"/>
              </a:rPr>
              <a:t>若能表出的话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zh-CN" altLang="en-US" b="1" smtClean="0">
                <a:latin typeface="Times New Roman" pitchFamily="18" charset="0"/>
              </a:rPr>
              <a:t>的方式都不唯一 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</p:txBody>
      </p:sp>
      <p:pic>
        <p:nvPicPr>
          <p:cNvPr id="380931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0932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</a:t>
            </a:r>
            <a:r>
              <a:rPr lang="zh-CN" altLang="en-US" sz="4000" b="1" smtClean="0">
                <a:solidFill>
                  <a:schemeClr val="bg1"/>
                </a:solidFill>
              </a:rPr>
              <a:t>线性相关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9055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取定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M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3,4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smtClean="0">
                <a:latin typeface="Times New Roman" pitchFamily="18" charset="0"/>
              </a:rPr>
              <a:t>F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的基底后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列出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12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个变元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12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个方程的线性方程组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运用 </a:t>
            </a:r>
            <a:r>
              <a:rPr lang="en-US" altLang="zh-CN" b="1" smtClean="0">
                <a:latin typeface="Times New Roman" pitchFamily="18" charset="0"/>
              </a:rPr>
              <a:t>F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zh-CN" altLang="en-US" b="1" smtClean="0">
                <a:latin typeface="Times New Roman" pitchFamily="18" charset="0"/>
              </a:rPr>
              <a:t>上的 </a:t>
            </a:r>
            <a:r>
              <a:rPr lang="en-US" altLang="zh-CN" b="1" smtClean="0">
                <a:latin typeface="Times New Roman" pitchFamily="18" charset="0"/>
              </a:rPr>
              <a:t>Gauss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消元法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求得问题的唯一解</a:t>
            </a:r>
            <a:r>
              <a:rPr lang="en-US" altLang="zh-CN" b="1" smtClean="0">
                <a:latin typeface="Times New Roman" pitchFamily="18" charset="0"/>
              </a:rPr>
              <a:t>: </a:t>
            </a:r>
          </a:p>
        </p:txBody>
      </p:sp>
      <p:graphicFrame>
        <p:nvGraphicFramePr>
          <p:cNvPr id="4876291" name="Object 3"/>
          <p:cNvGraphicFramePr>
            <a:graphicFrameLocks noChangeAspect="1"/>
          </p:cNvGraphicFramePr>
          <p:nvPr/>
        </p:nvGraphicFramePr>
        <p:xfrm>
          <a:off x="1835150" y="4797425"/>
          <a:ext cx="5495925" cy="175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57" name="公式" r:id="rId3" imgW="2235200" imgH="711200" progId="Equation.3">
                  <p:embed/>
                </p:oleObj>
              </mc:Choice>
              <mc:Fallback>
                <p:oleObj name="公式" r:id="rId3" imgW="2235200" imgH="71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797425"/>
                        <a:ext cx="5495925" cy="175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6292" name="Object 4"/>
          <p:cNvGraphicFramePr>
            <a:graphicFrameLocks noChangeAspect="1"/>
          </p:cNvGraphicFramePr>
          <p:nvPr/>
        </p:nvGraphicFramePr>
        <p:xfrm>
          <a:off x="1042988" y="2924175"/>
          <a:ext cx="7026275" cy="175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58" name="公式" r:id="rId5" imgW="2857500" imgH="711200" progId="Equation.3">
                  <p:embed/>
                </p:oleObj>
              </mc:Choice>
              <mc:Fallback>
                <p:oleObj name="公式" r:id="rId5" imgW="28575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924175"/>
                        <a:ext cx="7026275" cy="175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76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876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04813"/>
            <a:ext cx="8229600" cy="5903912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2.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设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A =               ,  B =               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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 M </a:t>
            </a:r>
            <a:r>
              <a:rPr lang="da-DK" altLang="zh-CN" b="1" kern="1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 (Q) .</a:t>
            </a:r>
            <a:endParaRPr lang="en-US" altLang="zh-CN" sz="2000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sz="2000" b="1" kern="100" dirty="0" smtClean="0">
                <a:latin typeface="Times New Roman" pitchFamily="18" charset="0"/>
                <a:cs typeface="Times New Roman" pitchFamily="18" charset="0"/>
              </a:rPr>
              <a:t>   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sz="2000" b="1" kern="1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记 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W = </a:t>
            </a:r>
            <a:r>
              <a:rPr lang="da-DK" altLang="zh-CN" sz="3600" b="1" kern="100" dirty="0" smtClean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 X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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da-DK" altLang="zh-CN" b="1" kern="100" baseline="-25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(Q) | A X = X B </a:t>
            </a:r>
            <a:r>
              <a:rPr lang="da-DK" altLang="zh-CN" sz="3600" b="1" kern="100" dirty="0" smtClean="0">
                <a:latin typeface="Times New Roman" pitchFamily="18" charset="0"/>
                <a:cs typeface="Times New Roman" pitchFamily="18" charset="0"/>
              </a:rPr>
              <a:t>}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 .</a:t>
            </a:r>
            <a:endParaRPr lang="en-US" altLang="zh-CN" sz="2000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1)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证明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:  W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是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Q-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线性空间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da-DK" altLang="zh-CN" b="1" kern="1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(Q)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的子空间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en-US" altLang="zh-CN" sz="2000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2)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求子空间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的一组基 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a-DK" altLang="zh-CN" b="1" kern="100" baseline="-2500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. . .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 , X</a:t>
            </a:r>
            <a:r>
              <a:rPr lang="da-DK" altLang="zh-CN" b="1" kern="100" baseline="-250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en-US" altLang="zh-CN" sz="2000" kern="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3)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求</a:t>
            </a:r>
            <a:r>
              <a:rPr lang="zh-CN" altLang="en-US" b="1" kern="100" dirty="0" smtClean="0">
                <a:latin typeface="Times New Roman" pitchFamily="18" charset="0"/>
                <a:cs typeface="Times New Roman" pitchFamily="18" charset="0"/>
              </a:rPr>
              <a:t>多项式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f( x</a:t>
            </a:r>
            <a:r>
              <a:rPr lang="da-DK" altLang="zh-CN" b="1" kern="100" baseline="-2500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a-DK" altLang="zh-CN" b="1" kern="100" baseline="-250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) = |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a-DK" altLang="zh-CN" b="1" kern="100" baseline="-2500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a-DK" altLang="zh-CN" b="1" kern="100" baseline="-2500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. . .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a-DK" altLang="zh-CN" b="1" kern="100" baseline="-25000" dirty="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a-DK" altLang="zh-CN" b="1" kern="100" baseline="-250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da-DK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|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求可逆矩阵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  <a:sym typeface="Symbol"/>
              </a:rPr>
              <a:t>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el-GR" altLang="zh-CN" b="1" kern="1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) , </a:t>
            </a:r>
            <a:r>
              <a:rPr lang="zh-CN" altLang="zh-CN" b="1" kern="100" dirty="0" smtClean="0">
                <a:latin typeface="Times New Roman" pitchFamily="18" charset="0"/>
                <a:cs typeface="Times New Roman" pitchFamily="18" charset="0"/>
              </a:rPr>
              <a:t>使得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l-GR" altLang="zh-CN" b="1" kern="100" baseline="30000" dirty="0" smtClean="0">
                <a:latin typeface="Times New Roman" pitchFamily="18" charset="0"/>
                <a:cs typeface="Times New Roman" pitchFamily="18" charset="0"/>
              </a:rPr>
              <a:t>-1 </a:t>
            </a:r>
            <a:r>
              <a:rPr lang="en-US" altLang="zh-CN" b="1" kern="100" dirty="0" smtClean="0">
                <a:latin typeface="Times New Roman" pitchFamily="18" charset="0"/>
                <a:cs typeface="Times New Roman" pitchFamily="18" charset="0"/>
              </a:rPr>
              <a:t>A U</a:t>
            </a:r>
            <a:r>
              <a:rPr lang="el-GR" altLang="zh-CN" b="1" kern="100" dirty="0" smtClean="0">
                <a:latin typeface="Times New Roman" pitchFamily="18" charset="0"/>
                <a:cs typeface="Times New Roman" pitchFamily="18" charset="0"/>
              </a:rPr>
              <a:t> .</a:t>
            </a:r>
            <a:endParaRPr lang="zh-CN" altLang="zh-CN" sz="2000" kern="1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endParaRPr lang="en-US" altLang="zh-CN" b="1" dirty="0" smtClean="0">
              <a:latin typeface="Times New Roman" pitchFamily="18" charset="0"/>
            </a:endParaRPr>
          </a:p>
        </p:txBody>
      </p:sp>
      <p:graphicFrame>
        <p:nvGraphicFramePr>
          <p:cNvPr id="385027" name="Object 2"/>
          <p:cNvGraphicFramePr>
            <a:graphicFrameLocks noChangeAspect="1"/>
          </p:cNvGraphicFramePr>
          <p:nvPr/>
        </p:nvGraphicFramePr>
        <p:xfrm>
          <a:off x="2268538" y="476250"/>
          <a:ext cx="1373187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129" name="公式" r:id="rId3" imgW="533169" imgH="457002" progId="Equation.3">
                  <p:embed/>
                </p:oleObj>
              </mc:Choice>
              <mc:Fallback>
                <p:oleObj name="公式" r:id="rId3" imgW="533169" imgH="45700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76250"/>
                        <a:ext cx="1373187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28" name="Object 3"/>
          <p:cNvGraphicFramePr>
            <a:graphicFrameLocks noChangeAspect="1"/>
          </p:cNvGraphicFramePr>
          <p:nvPr/>
        </p:nvGraphicFramePr>
        <p:xfrm>
          <a:off x="4689475" y="476250"/>
          <a:ext cx="1474788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130" name="公式" r:id="rId5" imgW="609600" imgH="457200" progId="Equation.3">
                  <p:embed/>
                </p:oleObj>
              </mc:Choice>
              <mc:Fallback>
                <p:oleObj name="公式" r:id="rId5" imgW="60960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9475" y="476250"/>
                        <a:ext cx="1474788" cy="110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229600" cy="5400675"/>
          </a:xfrm>
        </p:spPr>
        <p:txBody>
          <a:bodyPr/>
          <a:lstStyle/>
          <a:p>
            <a:pPr marL="609600" indent="-609600"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.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A , B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M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(Q) .  </a:t>
            </a:r>
            <a:r>
              <a:rPr lang="zh-CN" altLang="en-US" b="1" smtClean="0">
                <a:latin typeface="Times New Roman" pitchFamily="18" charset="0"/>
              </a:rPr>
              <a:t>证明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若存在复可逆</a:t>
            </a: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b="1" smtClean="0">
                <a:latin typeface="Times New Roman" pitchFamily="18" charset="0"/>
              </a:rPr>
              <a:t>     </a:t>
            </a:r>
            <a:r>
              <a:rPr lang="zh-CN" altLang="en-US" b="1" smtClean="0">
                <a:latin typeface="Times New Roman" pitchFamily="18" charset="0"/>
              </a:rPr>
              <a:t>矩阵 </a:t>
            </a:r>
            <a:r>
              <a:rPr lang="en-US" altLang="zh-CN" b="1" smtClean="0">
                <a:latin typeface="Times New Roman" pitchFamily="18" charset="0"/>
              </a:rPr>
              <a:t>U ,  </a:t>
            </a:r>
            <a:r>
              <a:rPr lang="zh-CN" altLang="en-US" b="1" smtClean="0">
                <a:latin typeface="Times New Roman" pitchFamily="18" charset="0"/>
              </a:rPr>
              <a:t>使得  </a:t>
            </a:r>
            <a:r>
              <a:rPr lang="en-US" altLang="zh-CN" b="1" smtClean="0">
                <a:latin typeface="Times New Roman" pitchFamily="18" charset="0"/>
              </a:rPr>
              <a:t>A U = U B ,  </a:t>
            </a:r>
            <a:r>
              <a:rPr lang="zh-CN" altLang="en-US" b="1" smtClean="0">
                <a:latin typeface="Times New Roman" pitchFamily="18" charset="0"/>
              </a:rPr>
              <a:t>则存在有理</a:t>
            </a: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b="1" smtClean="0">
                <a:latin typeface="Times New Roman" pitchFamily="18" charset="0"/>
              </a:rPr>
              <a:t>     </a:t>
            </a:r>
            <a:r>
              <a:rPr lang="zh-CN" altLang="en-US" b="1" smtClean="0">
                <a:latin typeface="Times New Roman" pitchFamily="18" charset="0"/>
              </a:rPr>
              <a:t>数域 </a:t>
            </a:r>
            <a:r>
              <a:rPr lang="en-US" altLang="zh-CN" b="1" smtClean="0">
                <a:latin typeface="Times New Roman" pitchFamily="18" charset="0"/>
              </a:rPr>
              <a:t>Q </a:t>
            </a:r>
            <a:r>
              <a:rPr lang="zh-CN" altLang="en-US" b="1" smtClean="0">
                <a:latin typeface="Times New Roman" pitchFamily="18" charset="0"/>
              </a:rPr>
              <a:t>上的可逆矩阵  </a:t>
            </a:r>
            <a:r>
              <a:rPr lang="en-US" altLang="zh-CN" b="1" smtClean="0">
                <a:latin typeface="Times New Roman" pitchFamily="18" charset="0"/>
              </a:rPr>
              <a:t>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   </a:t>
            </a:r>
            <a:r>
              <a:rPr lang="zh-CN" altLang="en-US" b="1" smtClean="0">
                <a:latin typeface="Times New Roman" pitchFamily="18" charset="0"/>
              </a:rPr>
              <a:t>使得  </a:t>
            </a:r>
            <a:endParaRPr lang="en-US" altLang="zh-CN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          A 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= 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B .</a:t>
            </a:r>
          </a:p>
          <a:p>
            <a:pPr marL="609600" indent="-609600"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b="1" smtClean="0">
                <a:latin typeface="Times New Roman" pitchFamily="18" charset="0"/>
              </a:rPr>
              <a:t>     (</a:t>
            </a:r>
            <a:r>
              <a:rPr lang="zh-CN" altLang="en-US" b="1" smtClean="0">
                <a:latin typeface="Times New Roman" pitchFamily="18" charset="0"/>
              </a:rPr>
              <a:t>矩阵的相似与数域扩张无关</a:t>
            </a:r>
            <a:r>
              <a:rPr lang="en-US" altLang="zh-CN" b="1" smtClean="0">
                <a:latin typeface="Times New Roman" pitchFamily="18" charset="0"/>
              </a:rPr>
              <a:t>).</a:t>
            </a:r>
          </a:p>
          <a:p>
            <a:pPr marL="609600" indent="-609600" eaLnBrk="1" hangingPunct="1">
              <a:lnSpc>
                <a:spcPct val="135000"/>
              </a:lnSpc>
              <a:buFont typeface="Wingdings" pitchFamily="2" charset="2"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96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229600" cy="5400675"/>
          </a:xfrm>
        </p:spPr>
        <p:txBody>
          <a:bodyPr/>
          <a:lstStyle/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提示 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  </a:t>
            </a:r>
            <a:r>
              <a:rPr lang="zh-CN" altLang="en-US" sz="2800" b="1" smtClean="0">
                <a:latin typeface="Times New Roman" pitchFamily="18" charset="0"/>
              </a:rPr>
              <a:t>将 </a:t>
            </a:r>
            <a:r>
              <a:rPr lang="en-US" altLang="zh-CN" sz="2800" b="1" smtClean="0">
                <a:latin typeface="Times New Roman" pitchFamily="18" charset="0"/>
              </a:rPr>
              <a:t>U = [ </a:t>
            </a:r>
            <a:r>
              <a:rPr lang="en-US" altLang="zh-CN" sz="2800" b="1" i="1" smtClean="0">
                <a:latin typeface="Times New Roman" pitchFamily="18" charset="0"/>
              </a:rPr>
              <a:t>u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ij </a:t>
            </a:r>
            <a:r>
              <a:rPr lang="en-US" altLang="zh-CN" sz="2800" b="1" smtClean="0">
                <a:latin typeface="Times New Roman" pitchFamily="18" charset="0"/>
              </a:rPr>
              <a:t>] </a:t>
            </a:r>
            <a:r>
              <a:rPr lang="zh-CN" altLang="en-US" sz="2800" b="1" smtClean="0">
                <a:latin typeface="Times New Roman" pitchFamily="18" charset="0"/>
              </a:rPr>
              <a:t>的 </a:t>
            </a:r>
            <a:r>
              <a:rPr lang="en-US" altLang="zh-CN" sz="2800" b="1" smtClean="0">
                <a:latin typeface="Times New Roman" pitchFamily="18" charset="0"/>
              </a:rPr>
              <a:t>n 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800" b="1" smtClean="0">
                <a:latin typeface="Times New Roman" pitchFamily="18" charset="0"/>
              </a:rPr>
              <a:t> </a:t>
            </a:r>
            <a:r>
              <a:rPr lang="zh-CN" altLang="en-US" sz="2800" b="1" smtClean="0">
                <a:latin typeface="Times New Roman" pitchFamily="18" charset="0"/>
              </a:rPr>
              <a:t>个元素 </a:t>
            </a:r>
            <a:r>
              <a:rPr lang="en-US" altLang="zh-CN" sz="2800" b="1" i="1" smtClean="0">
                <a:latin typeface="Times New Roman" pitchFamily="18" charset="0"/>
              </a:rPr>
              <a:t>u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ij </a:t>
            </a:r>
            <a:r>
              <a:rPr lang="zh-CN" altLang="en-US" sz="2800" b="1" smtClean="0">
                <a:latin typeface="Times New Roman" pitchFamily="18" charset="0"/>
              </a:rPr>
              <a:t>看成未知变元</a:t>
            </a:r>
            <a:r>
              <a:rPr lang="en-US" altLang="zh-CN" sz="2800" b="1" smtClean="0">
                <a:latin typeface="Times New Roman" pitchFamily="18" charset="0"/>
              </a:rPr>
              <a:t>, </a:t>
            </a: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  AU = UB </a:t>
            </a:r>
            <a:r>
              <a:rPr lang="zh-CN" altLang="en-US" sz="2800" b="1" smtClean="0">
                <a:latin typeface="Times New Roman" pitchFamily="18" charset="0"/>
              </a:rPr>
              <a:t>可看成  </a:t>
            </a:r>
            <a:r>
              <a:rPr lang="en-US" altLang="zh-CN" sz="2800" b="1" smtClean="0">
                <a:latin typeface="Times New Roman" pitchFamily="18" charset="0"/>
              </a:rPr>
              <a:t>n 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800" b="1" smtClean="0">
                <a:latin typeface="Times New Roman" pitchFamily="18" charset="0"/>
              </a:rPr>
              <a:t> </a:t>
            </a:r>
            <a:r>
              <a:rPr lang="zh-CN" altLang="en-US" sz="2800" b="1" smtClean="0">
                <a:latin typeface="Times New Roman" pitchFamily="18" charset="0"/>
              </a:rPr>
              <a:t>个方程的有理系数的</a:t>
            </a: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 齐次线性方程组</a:t>
            </a:r>
            <a:r>
              <a:rPr lang="en-US" altLang="zh-CN" sz="2800" b="1" smtClean="0">
                <a:latin typeface="Times New Roman" pitchFamily="18" charset="0"/>
              </a:rPr>
              <a:t>.  </a:t>
            </a:r>
            <a:r>
              <a:rPr lang="zh-CN" altLang="en-US" sz="2800" b="1" smtClean="0">
                <a:latin typeface="Times New Roman" pitchFamily="18" charset="0"/>
              </a:rPr>
              <a:t>此方程组在复数域 </a:t>
            </a:r>
            <a:r>
              <a:rPr lang="en-US" altLang="zh-CN" sz="2800" b="1" smtClean="0">
                <a:latin typeface="Times New Roman" pitchFamily="18" charset="0"/>
              </a:rPr>
              <a:t>C </a:t>
            </a:r>
            <a:r>
              <a:rPr lang="zh-CN" altLang="en-US" sz="2800" b="1" smtClean="0">
                <a:latin typeface="Times New Roman" pitchFamily="18" charset="0"/>
              </a:rPr>
              <a:t>上有</a:t>
            </a: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 非零解</a:t>
            </a:r>
            <a:r>
              <a:rPr lang="en-US" altLang="zh-CN" sz="2800" b="1" smtClean="0">
                <a:latin typeface="Times New Roman" pitchFamily="18" charset="0"/>
              </a:rPr>
              <a:t>,  </a:t>
            </a:r>
            <a:r>
              <a:rPr lang="zh-CN" altLang="en-US" sz="2800" b="1" smtClean="0">
                <a:latin typeface="Times New Roman" pitchFamily="18" charset="0"/>
              </a:rPr>
              <a:t>故系数矩阵的秩 </a:t>
            </a:r>
            <a:r>
              <a:rPr lang="en-US" altLang="zh-CN" sz="2800" b="1" smtClean="0">
                <a:latin typeface="Times New Roman" pitchFamily="18" charset="0"/>
              </a:rPr>
              <a:t>&lt; n </a:t>
            </a:r>
            <a:r>
              <a:rPr lang="en-US" altLang="zh-CN" sz="2800" b="1" baseline="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800" b="1" smtClean="0">
                <a:latin typeface="Times New Roman" pitchFamily="18" charset="0"/>
              </a:rPr>
              <a:t>, </a:t>
            </a:r>
            <a:r>
              <a:rPr lang="zh-CN" altLang="en-US" sz="2800" b="1" smtClean="0">
                <a:latin typeface="Times New Roman" pitchFamily="18" charset="0"/>
              </a:rPr>
              <a:t>于是在 </a:t>
            </a:r>
            <a:r>
              <a:rPr lang="en-US" altLang="zh-CN" sz="2800" b="1" smtClean="0">
                <a:latin typeface="Times New Roman" pitchFamily="18" charset="0"/>
              </a:rPr>
              <a:t>Q </a:t>
            </a:r>
            <a:r>
              <a:rPr lang="zh-CN" altLang="en-US" sz="2800" b="1" smtClean="0">
                <a:latin typeface="Times New Roman" pitchFamily="18" charset="0"/>
              </a:rPr>
              <a:t>上</a:t>
            </a:r>
            <a:endParaRPr lang="en-US" altLang="zh-CN" sz="2800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 </a:t>
            </a:r>
            <a:r>
              <a:rPr lang="zh-CN" altLang="en-US" sz="2800" b="1" smtClean="0">
                <a:latin typeface="Times New Roman" pitchFamily="18" charset="0"/>
              </a:rPr>
              <a:t>也有非零解</a:t>
            </a:r>
            <a:r>
              <a:rPr lang="en-US" altLang="zh-CN" sz="2800" b="1" smtClean="0">
                <a:latin typeface="Times New Roman" pitchFamily="18" charset="0"/>
              </a:rPr>
              <a:t>.   </a:t>
            </a:r>
            <a:r>
              <a:rPr lang="zh-CN" altLang="en-US" sz="2800" b="1" smtClean="0">
                <a:latin typeface="Times New Roman" pitchFamily="18" charset="0"/>
              </a:rPr>
              <a:t>关键在于证明多项式函数 </a:t>
            </a:r>
            <a:r>
              <a:rPr lang="en-US" altLang="zh-CN" sz="2800" b="1" smtClean="0">
                <a:latin typeface="Times New Roman" pitchFamily="18" charset="0"/>
              </a:rPr>
              <a:t>| U | </a:t>
            </a: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 </a:t>
            </a:r>
            <a:r>
              <a:rPr lang="zh-CN" altLang="en-US" sz="2800" b="1" smtClean="0">
                <a:latin typeface="Times New Roman" pitchFamily="18" charset="0"/>
              </a:rPr>
              <a:t>限制在</a:t>
            </a:r>
            <a:r>
              <a:rPr lang="en-US" altLang="zh-CN" sz="2800" b="1" smtClean="0">
                <a:latin typeface="Times New Roman" pitchFamily="18" charset="0"/>
              </a:rPr>
              <a:t>(</a:t>
            </a:r>
            <a:r>
              <a:rPr lang="zh-CN" altLang="en-US" sz="2800" b="1" smtClean="0">
                <a:latin typeface="Times New Roman" pitchFamily="18" charset="0"/>
              </a:rPr>
              <a:t>有理数域 </a:t>
            </a:r>
            <a:r>
              <a:rPr lang="en-US" altLang="zh-CN" sz="2800" b="1" smtClean="0">
                <a:latin typeface="Times New Roman" pitchFamily="18" charset="0"/>
              </a:rPr>
              <a:t>)</a:t>
            </a:r>
            <a:r>
              <a:rPr lang="zh-CN" altLang="en-US" sz="2800" b="1" smtClean="0">
                <a:latin typeface="Times New Roman" pitchFamily="18" charset="0"/>
              </a:rPr>
              <a:t>解空间上不是零函数</a:t>
            </a:r>
            <a:r>
              <a:rPr lang="en-US" altLang="zh-CN" sz="2800" b="1" smtClean="0">
                <a:latin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109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476250"/>
            <a:ext cx="8229600" cy="59055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定理</a:t>
            </a:r>
            <a:r>
              <a:rPr lang="en-US" altLang="zh-CN" b="1" smtClean="0">
                <a:latin typeface="Times New Roman" pitchFamily="18" charset="0"/>
              </a:rPr>
              <a:t>: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若 </a:t>
            </a:r>
            <a:r>
              <a:rPr lang="en-US" altLang="zh-CN" b="1" smtClean="0">
                <a:latin typeface="Times New Roman" pitchFamily="18" charset="0"/>
              </a:rPr>
              <a:t>W </a:t>
            </a:r>
            <a:r>
              <a:rPr lang="zh-CN" altLang="en-US" b="1" smtClean="0">
                <a:latin typeface="Times New Roman" pitchFamily="18" charset="0"/>
              </a:rPr>
              <a:t>是有限维线性空间</a:t>
            </a:r>
            <a:r>
              <a:rPr lang="en-US" altLang="zh-CN" b="1" smtClean="0">
                <a:latin typeface="Times New Roman" pitchFamily="18" charset="0"/>
              </a:rPr>
              <a:t> V </a:t>
            </a:r>
            <a:r>
              <a:rPr lang="zh-CN" altLang="en-US" b="1" smtClean="0">
                <a:latin typeface="Times New Roman" pitchFamily="18" charset="0"/>
              </a:rPr>
              <a:t>的子空间</a:t>
            </a:r>
            <a:r>
              <a:rPr lang="en-US" altLang="zh-CN" b="1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则 </a:t>
            </a:r>
            <a:r>
              <a:rPr lang="en-US" altLang="zh-CN" b="1" smtClean="0">
                <a:latin typeface="Times New Roman" pitchFamily="18" charset="0"/>
              </a:rPr>
              <a:t>W </a:t>
            </a:r>
            <a:r>
              <a:rPr lang="zh-CN" altLang="en-US" b="1" smtClean="0">
                <a:latin typeface="Times New Roman" pitchFamily="18" charset="0"/>
              </a:rPr>
              <a:t>的任何基底都能扩充成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的基底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特别的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我们有                           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            </a:t>
            </a:r>
            <a:r>
              <a:rPr lang="en-US" altLang="zh-CN" b="1" smtClean="0">
                <a:latin typeface="Times New Roman" pitchFamily="18" charset="0"/>
              </a:rPr>
              <a:t>dim W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en-US" altLang="zh-CN" b="1" smtClean="0">
                <a:latin typeface="Times New Roman" pitchFamily="18" charset="0"/>
              </a:rPr>
              <a:t>  dim V 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且等号成立当且仅当 </a:t>
            </a:r>
            <a:r>
              <a:rPr lang="en-US" altLang="zh-CN" b="1" smtClean="0">
                <a:latin typeface="Times New Roman" pitchFamily="18" charset="0"/>
              </a:rPr>
              <a:t>W = V.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688012"/>
          </a:xfrm>
        </p:spPr>
        <p:txBody>
          <a:bodyPr/>
          <a:lstStyle/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</a:t>
            </a:r>
            <a:r>
              <a:rPr lang="zh-CN" altLang="en-US" sz="2800" b="1" smtClean="0">
                <a:latin typeface="Times New Roman" pitchFamily="18" charset="0"/>
              </a:rPr>
              <a:t>设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sz="2800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, … ,</a:t>
            </a:r>
            <a:r>
              <a:rPr lang="en-US" altLang="zh-CN" sz="2800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r  </a:t>
            </a:r>
            <a:r>
              <a:rPr lang="zh-CN" altLang="en-US" sz="2800" b="1" smtClean="0">
                <a:latin typeface="Times New Roman" pitchFamily="18" charset="0"/>
              </a:rPr>
              <a:t>是有理数域上齐次方程组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</a:t>
            </a:r>
            <a:r>
              <a:rPr lang="en-US" altLang="zh-CN" sz="2800" b="1" smtClean="0">
                <a:latin typeface="Times New Roman" pitchFamily="18" charset="0"/>
              </a:rPr>
              <a:t>AU = UB </a:t>
            </a:r>
            <a:r>
              <a:rPr lang="zh-CN" altLang="en-US" sz="2800" b="1" smtClean="0">
                <a:latin typeface="Times New Roman" pitchFamily="18" charset="0"/>
              </a:rPr>
              <a:t>解空间的基底</a:t>
            </a:r>
            <a:r>
              <a:rPr lang="en-US" altLang="zh-CN" sz="2800" b="1" smtClean="0">
                <a:latin typeface="Times New Roman" pitchFamily="18" charset="0"/>
              </a:rPr>
              <a:t>.  </a:t>
            </a:r>
            <a:r>
              <a:rPr lang="zh-CN" altLang="en-US" sz="2800" b="1" smtClean="0">
                <a:latin typeface="Times New Roman" pitchFamily="18" charset="0"/>
              </a:rPr>
              <a:t>则它也是复数域上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解空间的基底</a:t>
            </a:r>
            <a:r>
              <a:rPr lang="en-US" altLang="zh-CN" sz="2800" b="1" smtClean="0">
                <a:latin typeface="Times New Roman" pitchFamily="18" charset="0"/>
              </a:rPr>
              <a:t>, </a:t>
            </a:r>
            <a:r>
              <a:rPr lang="zh-CN" altLang="en-US" sz="2800" b="1" smtClean="0">
                <a:latin typeface="Times New Roman" pitchFamily="18" charset="0"/>
              </a:rPr>
              <a:t>即每组解 </a:t>
            </a:r>
            <a:r>
              <a:rPr lang="en-US" altLang="zh-CN" sz="2800" b="1" smtClean="0">
                <a:latin typeface="Times New Roman" pitchFamily="18" charset="0"/>
              </a:rPr>
              <a:t>[ </a:t>
            </a:r>
            <a:r>
              <a:rPr lang="en-US" altLang="zh-CN" sz="2800" b="1" i="1" smtClean="0">
                <a:latin typeface="Times New Roman" pitchFamily="18" charset="0"/>
              </a:rPr>
              <a:t>u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ij </a:t>
            </a:r>
            <a:r>
              <a:rPr lang="en-US" altLang="zh-CN" sz="2800" b="1" smtClean="0">
                <a:latin typeface="Times New Roman" pitchFamily="18" charset="0"/>
              </a:rPr>
              <a:t>] </a:t>
            </a:r>
            <a:r>
              <a:rPr lang="zh-CN" altLang="en-US" sz="2800" b="1" smtClean="0">
                <a:latin typeface="Times New Roman" pitchFamily="18" charset="0"/>
              </a:rPr>
              <a:t>都可唯一地表示成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               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 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sz="2800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+ … + k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sz="2800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r </a:t>
            </a:r>
            <a:r>
              <a:rPr lang="en-US" altLang="zh-CN" sz="2800" b="1" smtClean="0">
                <a:latin typeface="Times New Roman" pitchFamily="18" charset="0"/>
              </a:rPr>
              <a:t>,  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C .</a:t>
            </a:r>
            <a:endParaRPr lang="en-US" altLang="zh-CN" sz="2800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</a:t>
            </a:r>
            <a:r>
              <a:rPr lang="zh-CN" altLang="en-US" sz="2800" b="1" smtClean="0">
                <a:latin typeface="Times New Roman" pitchFamily="18" charset="0"/>
              </a:rPr>
              <a:t>带入到 </a:t>
            </a:r>
            <a:r>
              <a:rPr lang="en-US" altLang="zh-CN" sz="2800" b="1" smtClean="0">
                <a:latin typeface="Times New Roman" pitchFamily="18" charset="0"/>
              </a:rPr>
              <a:t>| U | </a:t>
            </a:r>
            <a:r>
              <a:rPr lang="zh-CN" altLang="en-US" sz="2800" b="1" smtClean="0">
                <a:latin typeface="Times New Roman" pitchFamily="18" charset="0"/>
              </a:rPr>
              <a:t>中</a:t>
            </a:r>
            <a:r>
              <a:rPr lang="en-US" altLang="zh-CN" sz="2800" b="1" smtClean="0">
                <a:latin typeface="Times New Roman" pitchFamily="18" charset="0"/>
              </a:rPr>
              <a:t>,  | U | </a:t>
            </a:r>
            <a:r>
              <a:rPr lang="zh-CN" altLang="en-US" sz="2800" b="1" smtClean="0">
                <a:latin typeface="Times New Roman" pitchFamily="18" charset="0"/>
              </a:rPr>
              <a:t>可写成字符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,</a:t>
            </a:r>
            <a:r>
              <a:rPr lang="en-US" altLang="zh-CN" sz="2800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, … , k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r </a:t>
            </a:r>
            <a:r>
              <a:rPr lang="zh-CN" altLang="en-US" sz="2800" b="1" smtClean="0">
                <a:latin typeface="Times New Roman" pitchFamily="18" charset="0"/>
              </a:rPr>
              <a:t>的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有理系数多项式  </a:t>
            </a:r>
            <a:r>
              <a:rPr lang="en-US" altLang="zh-CN" sz="2800" b="1" i="1" smtClean="0">
                <a:latin typeface="Times New Roman" pitchFamily="18" charset="0"/>
              </a:rPr>
              <a:t>f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,</a:t>
            </a:r>
            <a:r>
              <a:rPr lang="en-US" altLang="zh-CN" sz="2800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, … , k</a:t>
            </a:r>
            <a:r>
              <a:rPr lang="en-US" altLang="zh-CN" sz="2800" b="1" baseline="-30000" smtClean="0">
                <a:solidFill>
                  <a:srgbClr val="000000"/>
                </a:solidFill>
                <a:latin typeface="Times New Roman" pitchFamily="18" charset="0"/>
              </a:rPr>
              <a:t>r </a:t>
            </a:r>
            <a:r>
              <a:rPr lang="en-US" altLang="zh-CN" sz="2800" b="1" smtClean="0">
                <a:latin typeface="Times New Roman" pitchFamily="18" charset="0"/>
              </a:rPr>
              <a:t>) . </a:t>
            </a:r>
            <a:r>
              <a:rPr lang="zh-CN" altLang="en-US" sz="2800" b="1" smtClean="0">
                <a:latin typeface="Times New Roman" pitchFamily="18" charset="0"/>
              </a:rPr>
              <a:t>由题设</a:t>
            </a:r>
            <a:r>
              <a:rPr lang="en-US" altLang="zh-CN" sz="2800" b="1" smtClean="0">
                <a:latin typeface="Times New Roman" pitchFamily="18" charset="0"/>
              </a:rPr>
              <a:t>, 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smtClean="0">
                <a:latin typeface="Times New Roman" pitchFamily="18" charset="0"/>
              </a:rPr>
              <a:t>  </a:t>
            </a:r>
            <a:r>
              <a:rPr lang="zh-CN" altLang="en-US" sz="2800" b="1" smtClean="0">
                <a:latin typeface="Times New Roman" pitchFamily="18" charset="0"/>
              </a:rPr>
              <a:t>在 </a:t>
            </a:r>
            <a:r>
              <a:rPr lang="en-US" altLang="zh-CN" sz="2800" b="1" smtClean="0">
                <a:latin typeface="Times New Roman" pitchFamily="18" charset="0"/>
              </a:rPr>
              <a:t>C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sz="2800" b="1" smtClean="0">
                <a:latin typeface="Times New Roman" pitchFamily="18" charset="0"/>
              </a:rPr>
              <a:t> </a:t>
            </a:r>
            <a:r>
              <a:rPr lang="zh-CN" altLang="en-US" sz="2800" b="1" smtClean="0">
                <a:latin typeface="Times New Roman" pitchFamily="18" charset="0"/>
              </a:rPr>
              <a:t>上不是零函数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</a:t>
            </a:r>
            <a:r>
              <a:rPr lang="zh-CN" altLang="en-US" sz="2800" b="1" smtClean="0">
                <a:latin typeface="Times New Roman" pitchFamily="18" charset="0"/>
              </a:rPr>
              <a:t>   </a:t>
            </a:r>
            <a:r>
              <a:rPr lang="en-US" altLang="zh-CN" sz="2800" b="1" i="1" smtClean="0">
                <a:latin typeface="Times New Roman" pitchFamily="18" charset="0"/>
              </a:rPr>
              <a:t>f </a:t>
            </a:r>
            <a:r>
              <a:rPr lang="en-US" altLang="zh-CN" sz="2800" b="1" smtClean="0">
                <a:latin typeface="Times New Roman" pitchFamily="18" charset="0"/>
              </a:rPr>
              <a:t> </a:t>
            </a:r>
            <a:r>
              <a:rPr lang="zh-CN" altLang="en-US" sz="2800" b="1" smtClean="0">
                <a:latin typeface="Times New Roman" pitchFamily="18" charset="0"/>
              </a:rPr>
              <a:t>不是零多项式 </a:t>
            </a:r>
          </a:p>
          <a:p>
            <a:pPr marL="609600" indent="-609600"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         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</a:t>
            </a:r>
            <a:r>
              <a:rPr lang="zh-CN" altLang="en-US" sz="2800" b="1" smtClean="0">
                <a:latin typeface="Times New Roman" pitchFamily="18" charset="0"/>
              </a:rPr>
              <a:t>   </a:t>
            </a:r>
            <a:r>
              <a:rPr lang="en-US" altLang="zh-CN" sz="2800" b="1" i="1" smtClean="0">
                <a:latin typeface="Times New Roman" pitchFamily="18" charset="0"/>
              </a:rPr>
              <a:t>f </a:t>
            </a:r>
            <a:r>
              <a:rPr lang="en-US" altLang="zh-CN" sz="2800" b="1" smtClean="0">
                <a:latin typeface="Times New Roman" pitchFamily="18" charset="0"/>
              </a:rPr>
              <a:t> </a:t>
            </a:r>
            <a:r>
              <a:rPr lang="zh-CN" altLang="en-US" sz="2800" b="1" smtClean="0">
                <a:latin typeface="Times New Roman" pitchFamily="18" charset="0"/>
              </a:rPr>
              <a:t>在 </a:t>
            </a:r>
            <a:r>
              <a:rPr lang="en-US" altLang="zh-CN" sz="2800" b="1" smtClean="0">
                <a:latin typeface="Times New Roman" pitchFamily="18" charset="0"/>
              </a:rPr>
              <a:t>Q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sz="2800" b="1" smtClean="0">
                <a:latin typeface="Times New Roman" pitchFamily="18" charset="0"/>
              </a:rPr>
              <a:t> </a:t>
            </a:r>
            <a:r>
              <a:rPr lang="zh-CN" altLang="en-US" sz="2800" b="1" smtClean="0">
                <a:latin typeface="Times New Roman" pitchFamily="18" charset="0"/>
              </a:rPr>
              <a:t>上不是零函数 </a:t>
            </a:r>
          </a:p>
        </p:txBody>
      </p:sp>
    </p:spTree>
    <p:extLst>
      <p:ext uri="{BB962C8B-B14F-4D97-AF65-F5344CB8AC3E}">
        <p14:creationId xmlns:p14="http://schemas.microsoft.com/office/powerpoint/2010/main" val="253860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333375"/>
            <a:ext cx="8229600" cy="6048375"/>
          </a:xfrm>
          <a:solidFill>
            <a:srgbClr val="00FF00"/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2.     </a:t>
            </a:r>
            <a:r>
              <a:rPr lang="zh-CN" altLang="en-US" b="1" dirty="0" smtClean="0">
                <a:latin typeface="Times New Roman" pitchFamily="18" charset="0"/>
              </a:rPr>
              <a:t>已知  </a:t>
            </a:r>
            <a:r>
              <a:rPr lang="en-US" altLang="zh-CN" b="1" dirty="0" smtClean="0">
                <a:latin typeface="Times New Roman" pitchFamily="18" charset="0"/>
              </a:rPr>
              <a:t>A =                                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</a:rPr>
              <a:t>W </a:t>
            </a:r>
            <a:r>
              <a:rPr lang="zh-CN" altLang="en-US" b="1" dirty="0" smtClean="0">
                <a:latin typeface="Times New Roman" pitchFamily="18" charset="0"/>
              </a:rPr>
              <a:t>是线性映射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zh-CN" altLang="en-US" dirty="0" smtClean="0">
                <a:latin typeface="Euclid Extra" pitchFamily="18" charset="2"/>
                <a:sym typeface="MT Extra" pitchFamily="18" charset="2"/>
              </a:rPr>
              <a:t> </a:t>
            </a:r>
            <a:r>
              <a:rPr lang="zh-CN" altLang="en-US" dirty="0" smtClean="0">
                <a:latin typeface="Euclid Extra" pitchFamily="18" charset="2"/>
                <a:sym typeface="Symbol"/>
              </a:rPr>
              <a:t> </a:t>
            </a:r>
            <a:r>
              <a:rPr lang="en-US" altLang="zh-CN" b="1" dirty="0" smtClean="0">
                <a:latin typeface="Times New Roman" pitchFamily="18" charset="0"/>
              </a:rPr>
              <a:t>A</a:t>
            </a:r>
            <a:r>
              <a:rPr lang="en-US" altLang="zh-CN" dirty="0" smtClean="0">
                <a:latin typeface="Euclid Extra" pitchFamily="18" charset="2"/>
                <a:sym typeface="MT Extra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</a:rPr>
              <a:t>  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dirty="0" smtClean="0">
                <a:latin typeface="Times New Roman" pitchFamily="18" charset="0"/>
              </a:rPr>
              <a:t> R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zh-CN" altLang="en-US" b="1" dirty="0" smtClean="0">
                <a:latin typeface="Times New Roman" pitchFamily="18" charset="0"/>
              </a:rPr>
              <a:t>的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核空间</a:t>
            </a:r>
            <a:r>
              <a:rPr lang="en-US" altLang="zh-CN" b="1" dirty="0" smtClean="0">
                <a:latin typeface="Times New Roman" pitchFamily="18" charset="0"/>
              </a:rPr>
              <a:t>.   </a:t>
            </a:r>
            <a:r>
              <a:rPr lang="zh-CN" altLang="en-US" b="1" dirty="0" smtClean="0">
                <a:latin typeface="Times New Roman" pitchFamily="18" charset="0"/>
              </a:rPr>
              <a:t>求商空间 </a:t>
            </a:r>
            <a:r>
              <a:rPr lang="en-US" altLang="zh-CN" b="1" dirty="0" smtClean="0">
                <a:latin typeface="Times New Roman" pitchFamily="18" charset="0"/>
              </a:rPr>
              <a:t>R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b="1" dirty="0" smtClean="0">
                <a:latin typeface="Times New Roman" pitchFamily="18" charset="0"/>
              </a:rPr>
              <a:t> / W </a:t>
            </a:r>
            <a:r>
              <a:rPr lang="zh-CN" altLang="en-US" b="1" dirty="0" smtClean="0">
                <a:latin typeface="Times New Roman" pitchFamily="18" charset="0"/>
              </a:rPr>
              <a:t>中向量组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       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+ W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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+ W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, … ,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5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+ W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的极大无关组</a:t>
            </a:r>
            <a:r>
              <a:rPr lang="en-US" altLang="zh-CN" b="1" dirty="0" smtClean="0">
                <a:latin typeface="Times New Roman" pitchFamily="18" charset="0"/>
              </a:rPr>
              <a:t>.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zh-CN" b="1" dirty="0" smtClean="0">
                <a:latin typeface="Times New Roman" pitchFamily="18" charset="0"/>
              </a:rPr>
              <a:t>… ,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5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R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 </a:t>
            </a:r>
            <a:r>
              <a:rPr lang="zh-CN" altLang="en-US" b="1" dirty="0" smtClean="0">
                <a:latin typeface="Times New Roman" pitchFamily="18" charset="0"/>
              </a:rPr>
              <a:t>的标准基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386051" name="Object 3"/>
          <p:cNvGraphicFramePr>
            <a:graphicFrameLocks noChangeAspect="1"/>
          </p:cNvGraphicFramePr>
          <p:nvPr/>
        </p:nvGraphicFramePr>
        <p:xfrm>
          <a:off x="3203575" y="260350"/>
          <a:ext cx="3960813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60" name="公式" r:id="rId3" imgW="1181100" imgH="914400" progId="Equation.3">
                  <p:embed/>
                </p:oleObj>
              </mc:Choice>
              <mc:Fallback>
                <p:oleObj name="公式" r:id="rId3" imgW="11811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60350"/>
                        <a:ext cx="3960813" cy="257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558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6565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定理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>
                <a:latin typeface="Times New Roman" pitchFamily="18" charset="0"/>
              </a:rPr>
              <a:t>W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的子空间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则映射 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  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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:   </a:t>
            </a:r>
            <a:r>
              <a:rPr lang="en-US" altLang="zh-CN" b="1" dirty="0" smtClean="0">
                <a:latin typeface="Times New Roman" pitchFamily="18" charset="0"/>
              </a:rPr>
              <a:t>V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  V / W 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                    </a:t>
            </a:r>
            <a:r>
              <a:rPr lang="en-US" altLang="zh-CN" dirty="0" smtClean="0">
                <a:sym typeface="Symbol" pitchFamily="18" charset="2"/>
              </a:rPr>
              <a:t></a:t>
            </a:r>
            <a:r>
              <a:rPr lang="en-US" altLang="zh-CN" dirty="0" smtClean="0">
                <a:sym typeface="MT Extra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 + W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是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到商空间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V / W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的线性映射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且   </a:t>
            </a:r>
            <a:r>
              <a:rPr lang="en-US" altLang="zh-CN" b="1" dirty="0" err="1" smtClean="0">
                <a:latin typeface="Times New Roman" pitchFamily="18" charset="0"/>
                <a:sym typeface="Symbol" pitchFamily="18" charset="2"/>
              </a:rPr>
              <a:t>Im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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V / W ,     Ker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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W</a:t>
            </a:r>
          </a:p>
        </p:txBody>
      </p:sp>
      <p:pic>
        <p:nvPicPr>
          <p:cNvPr id="226307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30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商映射</a:t>
            </a:r>
          </a:p>
        </p:txBody>
      </p:sp>
    </p:spTree>
    <p:extLst>
      <p:ext uri="{BB962C8B-B14F-4D97-AF65-F5344CB8AC3E}">
        <p14:creationId xmlns:p14="http://schemas.microsoft.com/office/powerpoint/2010/main" val="211416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7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7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7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71500"/>
            <a:ext cx="8229600" cy="5554663"/>
          </a:xfrm>
          <a:solidFill>
            <a:srgbClr val="00FF00">
              <a:alpha val="79999"/>
            </a:srgbClr>
          </a:solidFill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. </a:t>
            </a:r>
            <a:r>
              <a:rPr lang="zh-CN" altLang="en-US" b="1" smtClean="0">
                <a:latin typeface="Times New Roman" pitchFamily="18" charset="0"/>
              </a:rPr>
              <a:t>以下子空间的运算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那些是正确的</a:t>
            </a:r>
            <a:r>
              <a:rPr lang="en-US" altLang="zh-CN" b="1" smtClean="0">
                <a:latin typeface="Times New Roman" pitchFamily="18" charset="0"/>
              </a:rPr>
              <a:t>?</a:t>
            </a:r>
          </a:p>
          <a:p>
            <a:pPr marL="609600" indent="-609600" eaLnBrk="1" hangingPunct="1">
              <a:lnSpc>
                <a:spcPct val="150000"/>
              </a:lnSpc>
              <a:buFontTx/>
              <a:buAutoNum type="arabicParenR"/>
            </a:pPr>
            <a:r>
              <a:rPr lang="en-US" altLang="zh-CN" b="1" smtClean="0">
                <a:latin typeface="Times New Roman" pitchFamily="18" charset="0"/>
              </a:rPr>
              <a:t>(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)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</a:rPr>
              <a:t>  = 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smtClean="0">
                <a:latin typeface="Times New Roman" pitchFamily="18" charset="0"/>
              </a:rPr>
              <a:t>+ (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</a:rPr>
              <a:t> )</a:t>
            </a:r>
            <a:endParaRPr lang="en-US" altLang="zh-CN" b="1" baseline="-3000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AutoNum type="arabicParenR"/>
            </a:pPr>
            <a:r>
              <a:rPr lang="en-US" altLang="zh-CN" b="1" smtClean="0">
                <a:latin typeface="Times New Roman" pitchFamily="18" charset="0"/>
              </a:rPr>
              <a:t>(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smtClean="0">
                <a:latin typeface="Times New Roman" pitchFamily="18" charset="0"/>
              </a:rPr>
              <a:t>+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)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W = (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W ) +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(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W )</a:t>
            </a:r>
          </a:p>
          <a:p>
            <a:pPr marL="609600" indent="-609600" eaLnBrk="1" hangingPunct="1">
              <a:lnSpc>
                <a:spcPct val="150000"/>
              </a:lnSpc>
              <a:buFontTx/>
              <a:buAutoNum type="arabicParenR"/>
            </a:pPr>
            <a:r>
              <a:rPr lang="en-US" altLang="zh-CN" b="1" smtClean="0">
                <a:latin typeface="Times New Roman" pitchFamily="18" charset="0"/>
              </a:rPr>
              <a:t>(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) + W  = (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smtClean="0">
                <a:latin typeface="Times New Roman" pitchFamily="18" charset="0"/>
              </a:rPr>
              <a:t> W )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(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smtClean="0">
                <a:latin typeface="Times New Roman" pitchFamily="18" charset="0"/>
              </a:rPr>
              <a:t> W ) </a:t>
            </a:r>
          </a:p>
          <a:p>
            <a:pPr marL="609600" indent="-609600" eaLnBrk="1" hangingPunct="1">
              <a:lnSpc>
                <a:spcPct val="150000"/>
              </a:lnSpc>
              <a:buFontTx/>
              <a:buAutoNum type="arabicParenR"/>
            </a:pPr>
            <a:r>
              <a:rPr lang="zh-CN" altLang="en-US" b="1" smtClean="0">
                <a:latin typeface="Times New Roman" pitchFamily="18" charset="0"/>
              </a:rPr>
              <a:t>当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</a:t>
            </a:r>
            <a:r>
              <a:rPr lang="en-US" altLang="zh-CN" b="1" smtClean="0">
                <a:latin typeface="Times New Roman" pitchFamily="18" charset="0"/>
              </a:rPr>
              <a:t> W </a:t>
            </a:r>
            <a:r>
              <a:rPr lang="zh-CN" altLang="en-US" b="1" smtClean="0">
                <a:latin typeface="Times New Roman" pitchFamily="18" charset="0"/>
              </a:rPr>
              <a:t>时</a:t>
            </a:r>
            <a:r>
              <a:rPr lang="en-US" altLang="zh-CN" b="1" smtClean="0">
                <a:latin typeface="Times New Roman" pitchFamily="18" charset="0"/>
              </a:rPr>
              <a:t>,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(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+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)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W  = 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W +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W</a:t>
            </a:r>
          </a:p>
        </p:txBody>
      </p:sp>
    </p:spTree>
    <p:extLst>
      <p:ext uri="{BB962C8B-B14F-4D97-AF65-F5344CB8AC3E}">
        <p14:creationId xmlns:p14="http://schemas.microsoft.com/office/powerpoint/2010/main" val="363858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3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设 </a:t>
            </a:r>
            <a:r>
              <a:rPr lang="en-US" altLang="zh-CN" b="1" dirty="0" smtClean="0"/>
              <a:t>U </a:t>
            </a:r>
            <a:r>
              <a:rPr lang="zh-CN" altLang="en-US" b="1" dirty="0" smtClean="0">
                <a:latin typeface="Times New Roman" pitchFamily="18" charset="0"/>
              </a:rPr>
              <a:t>是将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映到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( 1  </a:t>
            </a:r>
            <a:r>
              <a:rPr lang="en-US" altLang="zh-CN" b="1" dirty="0" err="1" smtClean="0">
                <a:latin typeface="Times New Roman" pitchFamily="18" charset="0"/>
                <a:sym typeface="Symbol" pitchFamily="18" charset="2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n ) </a:t>
            </a:r>
            <a:r>
              <a:rPr lang="zh-CN" altLang="en-US" b="1" dirty="0" smtClean="0">
                <a:latin typeface="Times New Roman" pitchFamily="18" charset="0"/>
              </a:rPr>
              <a:t>的线性映射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这是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上的可逆变换</a:t>
            </a:r>
            <a:r>
              <a:rPr lang="en-US" altLang="zh-CN" b="1" dirty="0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设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 </a:t>
            </a:r>
            <a:r>
              <a:rPr lang="zh-CN" altLang="en-US" b="1" dirty="0" smtClean="0">
                <a:latin typeface="Times New Roman" pitchFamily="18" charset="0"/>
              </a:rPr>
              <a:t>是沿 </a:t>
            </a:r>
            <a:r>
              <a:rPr lang="en-US" altLang="zh-CN" b="1" dirty="0" smtClean="0">
                <a:latin typeface="Times New Roman" pitchFamily="18" charset="0"/>
              </a:rPr>
              <a:t>&lt;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r+1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zh-CN" b="1" dirty="0" smtClean="0">
                <a:latin typeface="宋体" pitchFamily="2" charset="-122"/>
                <a:sym typeface="Symbol" pitchFamily="18" charset="2"/>
              </a:rPr>
              <a:t>…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altLang="zh-CN" b="1" dirty="0" smtClean="0">
                <a:latin typeface="Times New Roman" pitchFamily="18" charset="0"/>
              </a:rPr>
              <a:t>&gt; </a:t>
            </a:r>
            <a:r>
              <a:rPr lang="zh-CN" altLang="en-US" b="1" dirty="0" smtClean="0">
                <a:latin typeface="Times New Roman" pitchFamily="18" charset="0"/>
              </a:rPr>
              <a:t>向 </a:t>
            </a:r>
            <a:r>
              <a:rPr lang="en-US" altLang="zh-CN" b="1" dirty="0" smtClean="0">
                <a:latin typeface="Times New Roman" pitchFamily="18" charset="0"/>
              </a:rPr>
              <a:t>&lt;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zh-CN" b="1" dirty="0" smtClean="0">
                <a:latin typeface="宋体" pitchFamily="2" charset="-122"/>
                <a:sym typeface="Symbol" pitchFamily="18" charset="2"/>
              </a:rPr>
              <a:t>…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 </a:t>
            </a:r>
            <a:r>
              <a:rPr lang="en-US" altLang="zh-CN" b="1" dirty="0" smtClean="0">
                <a:latin typeface="Times New Roman" pitchFamily="18" charset="0"/>
              </a:rPr>
              <a:t>&gt;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作的投影映射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  <a:r>
              <a:rPr lang="zh-CN" altLang="en-US" b="1" dirty="0" smtClean="0">
                <a:latin typeface="Times New Roman" pitchFamily="18" charset="0"/>
              </a:rPr>
              <a:t>则有</a:t>
            </a:r>
            <a:endParaRPr lang="zh-CN" altLang="en-US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/>
              <a:t>          </a:t>
            </a:r>
            <a:r>
              <a:rPr lang="en-US" altLang="zh-CN" b="1" dirty="0" smtClean="0"/>
              <a:t>P U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     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   1  </a:t>
            </a:r>
            <a:r>
              <a:rPr lang="en-US" altLang="zh-CN" b="1" dirty="0" err="1" smtClean="0">
                <a:latin typeface="Times New Roman" pitchFamily="18" charset="0"/>
                <a:sym typeface="Symbol" pitchFamily="18" charset="2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r 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                         0  ,    r + 1  </a:t>
            </a:r>
            <a:r>
              <a:rPr lang="en-US" altLang="zh-CN" b="1" dirty="0" err="1" smtClean="0">
                <a:latin typeface="Times New Roman" pitchFamily="18" charset="0"/>
                <a:sym typeface="Symbol" pitchFamily="18" charset="2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n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即                     </a:t>
            </a:r>
            <a:r>
              <a:rPr lang="en-US" altLang="zh-CN" b="1" dirty="0" smtClean="0"/>
              <a:t>P U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 </a:t>
            </a:r>
            <a:r>
              <a:rPr lang="en-US" altLang="zh-CN" b="1" dirty="0" smtClean="0"/>
              <a:t>A</a:t>
            </a:r>
          </a:p>
        </p:txBody>
      </p:sp>
      <p:sp>
        <p:nvSpPr>
          <p:cNvPr id="6163460" name="AutoShape 4"/>
          <p:cNvSpPr>
            <a:spLocks/>
          </p:cNvSpPr>
          <p:nvPr/>
        </p:nvSpPr>
        <p:spPr bwMode="auto">
          <a:xfrm>
            <a:off x="3779838" y="4005263"/>
            <a:ext cx="215900" cy="1201737"/>
          </a:xfrm>
          <a:prstGeom prst="leftBrace">
            <a:avLst>
              <a:gd name="adj1" fmla="val 46385"/>
              <a:gd name="adj2" fmla="val 24296"/>
            </a:avLst>
          </a:prstGeom>
          <a:noFill/>
          <a:ln w="603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47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63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163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163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163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163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63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63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163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3460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58" name="Object 2"/>
          <p:cNvGraphicFramePr>
            <a:graphicFrameLocks noChangeAspect="1"/>
          </p:cNvGraphicFramePr>
          <p:nvPr/>
        </p:nvGraphicFramePr>
        <p:xfrm>
          <a:off x="3995738" y="4292600"/>
          <a:ext cx="40957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763" name="公式" r:id="rId3" imgW="139639" imgH="152334" progId="Equation.3">
                  <p:embed/>
                </p:oleObj>
              </mc:Choice>
              <mc:Fallback>
                <p:oleObj name="公式" r:id="rId3" imgW="139639" imgH="1523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292600"/>
                        <a:ext cx="409575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1059" name="Line 3"/>
          <p:cNvSpPr>
            <a:spLocks noChangeShapeType="1"/>
          </p:cNvSpPr>
          <p:nvPr/>
        </p:nvSpPr>
        <p:spPr bwMode="auto">
          <a:xfrm flipH="1">
            <a:off x="4427538" y="1052513"/>
            <a:ext cx="0" cy="482441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1060" name="Line 4"/>
          <p:cNvSpPr>
            <a:spLocks noChangeShapeType="1"/>
          </p:cNvSpPr>
          <p:nvPr/>
        </p:nvSpPr>
        <p:spPr bwMode="auto">
          <a:xfrm flipV="1">
            <a:off x="395288" y="4292600"/>
            <a:ext cx="8353425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777416" name="Line 8"/>
          <p:cNvSpPr>
            <a:spLocks noChangeShapeType="1"/>
          </p:cNvSpPr>
          <p:nvPr/>
        </p:nvSpPr>
        <p:spPr bwMode="auto">
          <a:xfrm>
            <a:off x="4427538" y="4292600"/>
            <a:ext cx="1008062" cy="1008063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777417" name="Line 9"/>
          <p:cNvSpPr>
            <a:spLocks noChangeShapeType="1"/>
          </p:cNvSpPr>
          <p:nvPr/>
        </p:nvSpPr>
        <p:spPr bwMode="auto">
          <a:xfrm>
            <a:off x="4427538" y="4292600"/>
            <a:ext cx="1008062" cy="1008063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777418" name="Object 10"/>
          <p:cNvGraphicFramePr>
            <a:graphicFrameLocks noChangeAspect="1"/>
          </p:cNvGraphicFramePr>
          <p:nvPr/>
        </p:nvGraphicFramePr>
        <p:xfrm>
          <a:off x="5940425" y="4724400"/>
          <a:ext cx="2073275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764" name="公式" r:id="rId5" imgW="800100" imgH="558800" progId="Equation.3">
                  <p:embed/>
                </p:oleObj>
              </mc:Choice>
              <mc:Fallback>
                <p:oleObj name="公式" r:id="rId5" imgW="8001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4724400"/>
                        <a:ext cx="2073275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77419" name="Line 11"/>
          <p:cNvSpPr>
            <a:spLocks noChangeShapeType="1"/>
          </p:cNvSpPr>
          <p:nvPr/>
        </p:nvSpPr>
        <p:spPr bwMode="auto">
          <a:xfrm flipV="1">
            <a:off x="4427538" y="3213100"/>
            <a:ext cx="1081087" cy="1077913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777420" name="Object 12"/>
          <p:cNvGraphicFramePr>
            <a:graphicFrameLocks noChangeAspect="1"/>
          </p:cNvGraphicFramePr>
          <p:nvPr/>
        </p:nvGraphicFramePr>
        <p:xfrm>
          <a:off x="5651500" y="2781300"/>
          <a:ext cx="1711325" cy="144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765" name="公式" r:id="rId7" imgW="660400" imgH="558800" progId="Equation.3">
                  <p:embed/>
                </p:oleObj>
              </mc:Choice>
              <mc:Fallback>
                <p:oleObj name="公式" r:id="rId7" imgW="6604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2781300"/>
                        <a:ext cx="1711325" cy="144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77421" name="Line 13"/>
          <p:cNvSpPr>
            <a:spLocks noChangeShapeType="1"/>
          </p:cNvSpPr>
          <p:nvPr/>
        </p:nvSpPr>
        <p:spPr bwMode="auto">
          <a:xfrm flipV="1">
            <a:off x="4427538" y="1196975"/>
            <a:ext cx="3240087" cy="3094038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777422" name="Object 14"/>
          <p:cNvGraphicFramePr>
            <a:graphicFrameLocks noChangeAspect="1"/>
          </p:cNvGraphicFramePr>
          <p:nvPr/>
        </p:nvGraphicFramePr>
        <p:xfrm>
          <a:off x="6516688" y="476250"/>
          <a:ext cx="2360612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766" name="公式" r:id="rId9" imgW="876300" imgH="241300" progId="Equation.3">
                  <p:embed/>
                </p:oleObj>
              </mc:Choice>
              <mc:Fallback>
                <p:oleObj name="公式" r:id="rId9" imgW="876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476250"/>
                        <a:ext cx="2360612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77423" name="Line 15"/>
          <p:cNvSpPr>
            <a:spLocks noChangeShapeType="1"/>
          </p:cNvSpPr>
          <p:nvPr/>
        </p:nvSpPr>
        <p:spPr bwMode="auto">
          <a:xfrm>
            <a:off x="2771775" y="2708275"/>
            <a:ext cx="3455988" cy="3384550"/>
          </a:xfrm>
          <a:prstGeom prst="line">
            <a:avLst/>
          </a:prstGeom>
          <a:noFill/>
          <a:ln w="1016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777424" name="Line 16"/>
          <p:cNvSpPr>
            <a:spLocks noChangeShapeType="1"/>
          </p:cNvSpPr>
          <p:nvPr/>
        </p:nvSpPr>
        <p:spPr bwMode="auto">
          <a:xfrm flipH="1">
            <a:off x="2124075" y="4292600"/>
            <a:ext cx="2303463" cy="2087563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777425" name="Line 17"/>
          <p:cNvSpPr>
            <a:spLocks noChangeShapeType="1"/>
          </p:cNvSpPr>
          <p:nvPr/>
        </p:nvSpPr>
        <p:spPr bwMode="auto">
          <a:xfrm flipV="1">
            <a:off x="4427538" y="2133600"/>
            <a:ext cx="2232025" cy="2159000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777432" name="Object 24"/>
          <p:cNvGraphicFramePr>
            <a:graphicFrameLocks noChangeAspect="1"/>
          </p:cNvGraphicFramePr>
          <p:nvPr/>
        </p:nvGraphicFramePr>
        <p:xfrm>
          <a:off x="4500563" y="5126038"/>
          <a:ext cx="1284287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767" name="公式" r:id="rId11" imgW="444114" imgH="215713" progId="Equation.3">
                  <p:embed/>
                </p:oleObj>
              </mc:Choice>
              <mc:Fallback>
                <p:oleObj name="公式" r:id="rId11" imgW="444114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126038"/>
                        <a:ext cx="1284287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77433" name="Object 25"/>
          <p:cNvGraphicFramePr>
            <a:graphicFrameLocks noChangeAspect="1"/>
          </p:cNvGraphicFramePr>
          <p:nvPr/>
        </p:nvGraphicFramePr>
        <p:xfrm>
          <a:off x="250825" y="3284538"/>
          <a:ext cx="319087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768" name="公式" r:id="rId13" imgW="1231366" imgH="215806" progId="Equation.3">
                  <p:embed/>
                </p:oleObj>
              </mc:Choice>
              <mc:Fallback>
                <p:oleObj name="公式" r:id="rId13" imgW="123136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284538"/>
                        <a:ext cx="3190875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77434" name="Object 26"/>
          <p:cNvGraphicFramePr>
            <a:graphicFrameLocks noChangeAspect="1"/>
          </p:cNvGraphicFramePr>
          <p:nvPr/>
        </p:nvGraphicFramePr>
        <p:xfrm>
          <a:off x="179388" y="4005263"/>
          <a:ext cx="3638550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769" name="公式" r:id="rId15" imgW="1320800" imgH="457200" progId="Equation.3">
                  <p:embed/>
                </p:oleObj>
              </mc:Choice>
              <mc:Fallback>
                <p:oleObj name="公式" r:id="rId15" imgW="1320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005263"/>
                        <a:ext cx="3638550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74" name="Object 27"/>
          <p:cNvGraphicFramePr>
            <a:graphicFrameLocks noChangeAspect="1"/>
          </p:cNvGraphicFramePr>
          <p:nvPr/>
        </p:nvGraphicFramePr>
        <p:xfrm>
          <a:off x="1763713" y="1916113"/>
          <a:ext cx="1985962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770" name="公式" r:id="rId17" imgW="609336" imgH="203112" progId="Equation.3">
                  <p:embed/>
                </p:oleObj>
              </mc:Choice>
              <mc:Fallback>
                <p:oleObj name="公式" r:id="rId17" imgW="609336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916113"/>
                        <a:ext cx="1985962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75" name="Object 28"/>
          <p:cNvGraphicFramePr>
            <a:graphicFrameLocks noChangeAspect="1"/>
          </p:cNvGraphicFramePr>
          <p:nvPr/>
        </p:nvGraphicFramePr>
        <p:xfrm>
          <a:off x="323850" y="260350"/>
          <a:ext cx="4032250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771" name="公式" r:id="rId19" imgW="1625600" imgH="558800" progId="Equation.3">
                  <p:embed/>
                </p:oleObj>
              </mc:Choice>
              <mc:Fallback>
                <p:oleObj name="公式" r:id="rId19" imgW="16256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60350"/>
                        <a:ext cx="4032250" cy="1389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99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77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77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77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577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777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77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0"/>
                                        <p:tgtEl>
                                          <p:spTgt spid="577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777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777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0"/>
                                        <p:tgtEl>
                                          <p:spTgt spid="577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77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77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777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777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777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777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777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77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77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77416" grpId="0" animBg="1"/>
      <p:bldP spid="5777417" grpId="0" animBg="1"/>
      <p:bldP spid="5777419" grpId="0" animBg="1"/>
      <p:bldP spid="5777421" grpId="0" animBg="1"/>
      <p:bldP spid="5777423" grpId="0" animBg="1"/>
      <p:bldP spid="5777424" grpId="0" animBg="1"/>
      <p:bldP spid="5777425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29600" cy="576103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注：若 </a:t>
            </a:r>
            <a:r>
              <a:rPr lang="en-US" altLang="zh-CN" b="1" i="1" dirty="0" smtClean="0"/>
              <a:t>R </a:t>
            </a:r>
            <a:r>
              <a:rPr lang="zh-CN" altLang="en-US" b="1" dirty="0" smtClean="0">
                <a:latin typeface="Times New Roman" pitchFamily="18" charset="0"/>
              </a:rPr>
              <a:t>是非交换环</a:t>
            </a:r>
            <a:r>
              <a:rPr lang="en-US" altLang="zh-CN" b="1" dirty="0" smtClean="0">
                <a:latin typeface="Times New Roman" pitchFamily="18" charset="0"/>
              </a:rPr>
              <a:t>,   </a:t>
            </a:r>
            <a:r>
              <a:rPr lang="zh-CN" altLang="en-US" b="1" dirty="0" smtClean="0">
                <a:latin typeface="Times New Roman" pitchFamily="18" charset="0"/>
              </a:rPr>
              <a:t>如 </a:t>
            </a:r>
            <a:r>
              <a:rPr lang="en-US" altLang="zh-CN" b="1" i="1" dirty="0" smtClean="0"/>
              <a:t>R </a:t>
            </a:r>
            <a:r>
              <a:rPr lang="en-US" altLang="zh-CN" b="1" dirty="0" smtClean="0">
                <a:latin typeface="Times New Roman" pitchFamily="18" charset="0"/>
              </a:rPr>
              <a:t>= </a:t>
            </a:r>
            <a:r>
              <a:rPr lang="en-US" altLang="zh-CN" b="1" dirty="0" err="1" smtClean="0">
                <a:latin typeface="Times New Roman" pitchFamily="18" charset="0"/>
              </a:rPr>
              <a:t>M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K ) 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由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dirty="0" smtClean="0">
                <a:latin typeface="Times New Roman" pitchFamily="18" charset="0"/>
              </a:rPr>
              <a:t>( x</a:t>
            </a: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=</a:t>
            </a:r>
            <a:r>
              <a:rPr lang="en-US" altLang="zh-CN" b="1" i="1" dirty="0" smtClean="0">
                <a:latin typeface="Times New Roman" pitchFamily="18" charset="0"/>
              </a:rPr>
              <a:t> g </a:t>
            </a:r>
            <a:r>
              <a:rPr lang="en-US" altLang="zh-CN" b="1" dirty="0" smtClean="0">
                <a:latin typeface="Times New Roman" pitchFamily="18" charset="0"/>
              </a:rPr>
              <a:t>( x</a:t>
            </a: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r>
              <a:rPr lang="en-US" altLang="zh-CN" b="1" i="1" dirty="0" smtClean="0">
                <a:latin typeface="Times New Roman" pitchFamily="18" charset="0"/>
              </a:rPr>
              <a:t> h </a:t>
            </a:r>
            <a:r>
              <a:rPr lang="en-US" altLang="zh-CN" b="1" dirty="0" smtClean="0">
                <a:latin typeface="Times New Roman" pitchFamily="18" charset="0"/>
              </a:rPr>
              <a:t>( x</a:t>
            </a: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i="1" dirty="0" smtClean="0"/>
              <a:t> R</a:t>
            </a:r>
            <a:r>
              <a:rPr lang="en-US" altLang="zh-CN" b="1" dirty="0" smtClean="0">
                <a:latin typeface="Times New Roman" pitchFamily="18" charset="0"/>
              </a:rPr>
              <a:t> [ x ] </a:t>
            </a:r>
            <a:r>
              <a:rPr lang="zh-CN" altLang="en-US" b="1" dirty="0" smtClean="0">
                <a:latin typeface="Times New Roman" pitchFamily="18" charset="0"/>
              </a:rPr>
              <a:t>一般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推不出 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dirty="0" smtClean="0">
                <a:latin typeface="Times New Roman" pitchFamily="18" charset="0"/>
              </a:rPr>
              <a:t>( A</a:t>
            </a: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=</a:t>
            </a:r>
            <a:r>
              <a:rPr lang="en-US" altLang="zh-CN" b="1" i="1" dirty="0" smtClean="0">
                <a:latin typeface="Times New Roman" pitchFamily="18" charset="0"/>
              </a:rPr>
              <a:t> g </a:t>
            </a:r>
            <a:r>
              <a:rPr lang="en-US" altLang="zh-CN" b="1" dirty="0" smtClean="0">
                <a:latin typeface="Times New Roman" pitchFamily="18" charset="0"/>
              </a:rPr>
              <a:t>( A</a:t>
            </a: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  <a:r>
              <a:rPr lang="en-US" altLang="zh-CN" b="1" i="1" dirty="0" smtClean="0">
                <a:latin typeface="Times New Roman" pitchFamily="18" charset="0"/>
              </a:rPr>
              <a:t> h </a:t>
            </a:r>
            <a:r>
              <a:rPr lang="en-US" altLang="zh-CN" b="1" dirty="0" smtClean="0">
                <a:latin typeface="Times New Roman" pitchFamily="18" charset="0"/>
              </a:rPr>
              <a:t>( A</a:t>
            </a:r>
            <a:r>
              <a:rPr lang="en-US" altLang="zh-CN" b="1" i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,    A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i="1" dirty="0" smtClean="0"/>
              <a:t>R</a:t>
            </a:r>
            <a:r>
              <a:rPr lang="en-US" altLang="zh-CN" b="1" dirty="0" smtClean="0">
                <a:latin typeface="Times New Roman" pitchFamily="18" charset="0"/>
              </a:rPr>
              <a:t> 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例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: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我们有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B </a:t>
            </a:r>
            <a:r>
              <a:rPr lang="en-US" altLang="zh-CN" b="1" dirty="0" smtClean="0">
                <a:latin typeface="Times New Roman" pitchFamily="18" charset="0"/>
              </a:rPr>
              <a:t>x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)( C </a:t>
            </a:r>
            <a:r>
              <a:rPr lang="en-US" altLang="zh-CN" b="1" dirty="0" smtClean="0">
                <a:latin typeface="Times New Roman" pitchFamily="18" charset="0"/>
              </a:rPr>
              <a:t>x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 =  BC </a:t>
            </a:r>
            <a:r>
              <a:rPr lang="en-US" altLang="zh-CN" b="1" dirty="0" smtClean="0">
                <a:latin typeface="Times New Roman" pitchFamily="18" charset="0"/>
              </a:rPr>
              <a:t>x 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但如果矩阵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A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与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C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不交换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 </a:t>
            </a:r>
            <a:r>
              <a:rPr lang="zh-CN" altLang="en-US" b="1" dirty="0" smtClean="0">
                <a:latin typeface="Times New Roman" pitchFamily="18" charset="0"/>
              </a:rPr>
              <a:t>一般来说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         ( B A )( C A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    BC A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endParaRPr lang="en-US" altLang="zh-CN" sz="3600" b="1" baseline="30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91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2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32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324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04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对元素在交换么环 </a:t>
            </a:r>
            <a:r>
              <a:rPr lang="en-US" altLang="zh-CN" b="1" smtClean="0">
                <a:latin typeface="Times New Roman" pitchFamily="18" charset="0"/>
              </a:rPr>
              <a:t>K[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]</a:t>
            </a:r>
            <a:r>
              <a:rPr lang="zh-CN" altLang="en-US" b="1" smtClean="0">
                <a:latin typeface="Times New Roman" pitchFamily="18" charset="0"/>
              </a:rPr>
              <a:t>中的 </a:t>
            </a:r>
            <a:r>
              <a:rPr lang="en-US" altLang="zh-CN" b="1" smtClean="0">
                <a:latin typeface="Times New Roman" pitchFamily="18" charset="0"/>
              </a:rPr>
              <a:t>n </a:t>
            </a:r>
            <a:r>
              <a:rPr lang="zh-CN" altLang="en-US" b="1" smtClean="0">
                <a:latin typeface="Times New Roman" pitchFamily="18" charset="0"/>
              </a:rPr>
              <a:t>阶矩阵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b="1" smtClean="0"/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/>
              <a:t>左乘伴随</a:t>
            </a: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其伴随矩阵可用代数余子式定义</a:t>
            </a:r>
          </a:p>
        </p:txBody>
      </p:sp>
      <p:graphicFrame>
        <p:nvGraphicFramePr>
          <p:cNvPr id="64514" name="Object 3"/>
          <p:cNvGraphicFramePr>
            <a:graphicFrameLocks noChangeAspect="1"/>
          </p:cNvGraphicFramePr>
          <p:nvPr/>
        </p:nvGraphicFramePr>
        <p:xfrm>
          <a:off x="2555875" y="1557338"/>
          <a:ext cx="4006850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612" name="公式" r:id="rId3" imgW="1574640" imgH="711000" progId="Equation.3">
                  <p:embed/>
                </p:oleObj>
              </mc:Choice>
              <mc:Fallback>
                <p:oleObj name="公式" r:id="rId3" imgW="15746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1557338"/>
                        <a:ext cx="4006850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60420" name="Object 4"/>
          <p:cNvGraphicFramePr>
            <a:graphicFrameLocks noChangeAspect="1"/>
          </p:cNvGraphicFramePr>
          <p:nvPr/>
        </p:nvGraphicFramePr>
        <p:xfrm>
          <a:off x="1331913" y="4292600"/>
          <a:ext cx="6624637" cy="193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613" name="公式" r:id="rId5" imgW="2603160" imgH="761760" progId="Equation.3">
                  <p:embed/>
                </p:oleObj>
              </mc:Choice>
              <mc:Fallback>
                <p:oleObj name="公式" r:id="rId5" imgW="2603160" imgH="761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292600"/>
                        <a:ext cx="6624637" cy="193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60421" name="Freeform 5"/>
          <p:cNvSpPr>
            <a:spLocks/>
          </p:cNvSpPr>
          <p:nvPr/>
        </p:nvSpPr>
        <p:spPr bwMode="auto">
          <a:xfrm>
            <a:off x="323850" y="2636838"/>
            <a:ext cx="1727200" cy="2663825"/>
          </a:xfrm>
          <a:custGeom>
            <a:avLst/>
            <a:gdLst>
              <a:gd name="T0" fmla="*/ 2147483647 w 1240"/>
              <a:gd name="T1" fmla="*/ 2147483647 h 2177"/>
              <a:gd name="T2" fmla="*/ 2147483647 w 1240"/>
              <a:gd name="T3" fmla="*/ 2147483647 h 2177"/>
              <a:gd name="T4" fmla="*/ 2147483647 w 1240"/>
              <a:gd name="T5" fmla="*/ 2147483647 h 2177"/>
              <a:gd name="T6" fmla="*/ 2147483647 w 1240"/>
              <a:gd name="T7" fmla="*/ 2147483647 h 2177"/>
              <a:gd name="T8" fmla="*/ 2147483647 w 1240"/>
              <a:gd name="T9" fmla="*/ 0 h 21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40"/>
              <a:gd name="T16" fmla="*/ 0 h 2177"/>
              <a:gd name="T17" fmla="*/ 1240 w 1240"/>
              <a:gd name="T18" fmla="*/ 2177 h 217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40" h="2177">
                <a:moveTo>
                  <a:pt x="559" y="2177"/>
                </a:moveTo>
                <a:cubicBezTo>
                  <a:pt x="374" y="2007"/>
                  <a:pt x="189" y="1837"/>
                  <a:pt x="106" y="1588"/>
                </a:cubicBezTo>
                <a:cubicBezTo>
                  <a:pt x="23" y="1339"/>
                  <a:pt x="0" y="922"/>
                  <a:pt x="60" y="680"/>
                </a:cubicBezTo>
                <a:cubicBezTo>
                  <a:pt x="120" y="438"/>
                  <a:pt x="271" y="249"/>
                  <a:pt x="468" y="136"/>
                </a:cubicBezTo>
                <a:cubicBezTo>
                  <a:pt x="665" y="23"/>
                  <a:pt x="952" y="11"/>
                  <a:pt x="1240" y="0"/>
                </a:cubicBezTo>
              </a:path>
            </a:pathLst>
          </a:cu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pPr algn="l"/>
            <a:endParaRPr lang="zh-CN" altLang="en-US" sz="2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04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60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60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4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46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0421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2"/>
          <p:cNvGraphicFramePr>
            <a:graphicFrameLocks noChangeAspect="1"/>
          </p:cNvGraphicFramePr>
          <p:nvPr/>
        </p:nvGraphicFramePr>
        <p:xfrm>
          <a:off x="2555875" y="1557338"/>
          <a:ext cx="4006850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36" name="公式" r:id="rId3" imgW="1574640" imgH="711000" progId="Equation.3">
                  <p:embed/>
                </p:oleObj>
              </mc:Choice>
              <mc:Fallback>
                <p:oleObj name="公式" r:id="rId3" imgW="15746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1557338"/>
                        <a:ext cx="4006850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39" name="Object 3"/>
          <p:cNvGraphicFramePr>
            <a:graphicFrameLocks noChangeAspect="1"/>
          </p:cNvGraphicFramePr>
          <p:nvPr/>
        </p:nvGraphicFramePr>
        <p:xfrm>
          <a:off x="2484438" y="3573463"/>
          <a:ext cx="4038600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37" name="公式" r:id="rId5" imgW="1587240" imgH="711000" progId="Equation.3">
                  <p:embed/>
                </p:oleObj>
              </mc:Choice>
              <mc:Fallback>
                <p:oleObj name="公式" r:id="rId5" imgW="15872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573463"/>
                        <a:ext cx="4038600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614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75945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对元素在交换么环 </a:t>
            </a:r>
            <a:r>
              <a:rPr lang="en-US" altLang="zh-CN" b="1" smtClean="0">
                <a:latin typeface="Times New Roman" pitchFamily="18" charset="0"/>
              </a:rPr>
              <a:t>K[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</a:rPr>
              <a:t> ]</a:t>
            </a:r>
            <a:r>
              <a:rPr lang="zh-CN" altLang="en-US" b="1" smtClean="0">
                <a:latin typeface="Times New Roman" pitchFamily="18" charset="0"/>
              </a:rPr>
              <a:t>中的 </a:t>
            </a:r>
            <a:r>
              <a:rPr lang="en-US" altLang="zh-CN" b="1" smtClean="0">
                <a:latin typeface="Times New Roman" pitchFamily="18" charset="0"/>
              </a:rPr>
              <a:t>n </a:t>
            </a:r>
            <a:r>
              <a:rPr lang="zh-CN" altLang="en-US" b="1" smtClean="0">
                <a:latin typeface="Times New Roman" pitchFamily="18" charset="0"/>
              </a:rPr>
              <a:t>阶矩阵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b="1" smtClean="0"/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/>
              <a:t>左乘伴随</a:t>
            </a: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得到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endParaRPr lang="zh-CN" altLang="en-US" b="1" smtClean="0"/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solidFill>
                  <a:srgbClr val="0000FF"/>
                </a:solidFill>
              </a:rPr>
              <a:t>用伴随矩阵元素作组合因子就得到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</a:rPr>
              <a:t>f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( </a:t>
            </a:r>
            <a:r>
              <a:rPr lang="en-US" altLang="zh-CN" b="1" smtClean="0">
                <a:solidFill>
                  <a:srgbClr val="0000FF"/>
                </a:solidFill>
              </a:rPr>
              <a:t>A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</a:rPr>
              <a:t>)</a:t>
            </a:r>
            <a:r>
              <a:rPr lang="zh-CN" altLang="en-US" b="1" smtClean="0">
                <a:solidFill>
                  <a:srgbClr val="0000FF"/>
                </a:solidFill>
              </a:rPr>
              <a:t>与 </a:t>
            </a:r>
            <a:r>
              <a:rPr lang="en-US" altLang="zh-CN" b="1" smtClean="0">
                <a:solidFill>
                  <a:srgbClr val="0000FF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2355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61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61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61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34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692150"/>
            <a:ext cx="8229600" cy="557688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</a:t>
            </a:r>
            <a:r>
              <a:rPr lang="zh-CN" altLang="en-US" b="1" smtClean="0">
                <a:latin typeface="Times New Roman" pitchFamily="18" charset="0"/>
              </a:rPr>
              <a:t>已知矩阵                           </a:t>
            </a:r>
            <a:r>
              <a:rPr lang="en-US" altLang="zh-CN" b="1" smtClean="0">
                <a:latin typeface="Times New Roman" pitchFamily="18" charset="0"/>
              </a:rPr>
              <a:t>.  </a:t>
            </a:r>
            <a:r>
              <a:rPr lang="zh-CN" altLang="en-US" b="1" smtClean="0">
                <a:latin typeface="Times New Roman" pitchFamily="18" charset="0"/>
              </a:rPr>
              <a:t>求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1)  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10 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</a:rPr>
              <a:t> + 14 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解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en-US" altLang="zh-CN" b="1" i="1" smtClean="0">
                <a:latin typeface="Times New Roman" pitchFamily="18" charset="0"/>
              </a:rPr>
              <a:t>f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smtClean="0">
                <a:latin typeface="Times New Roman" pitchFamily="18" charset="0"/>
              </a:rPr>
              <a:t>) = |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I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A | =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4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+ 5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2 ;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 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10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smtClean="0">
                <a:latin typeface="Times New Roman" pitchFamily="18" charset="0"/>
              </a:rPr>
              <a:t>  +  14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= 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+ 4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mtClean="0">
                <a:sym typeface="MT Extra" pitchFamily="18" charset="2"/>
              </a:rPr>
              <a:t>+</a:t>
            </a:r>
            <a:r>
              <a:rPr lang="en-US" altLang="zh-CN" b="1" smtClean="0">
                <a:latin typeface="Times New Roman" pitchFamily="18" charset="0"/>
              </a:rPr>
              <a:t> 1 ) 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4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+ 5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2 )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+ 3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+ 2 </a:t>
            </a:r>
          </a:p>
        </p:txBody>
      </p:sp>
      <p:graphicFrame>
        <p:nvGraphicFramePr>
          <p:cNvPr id="66562" name="Object 3"/>
          <p:cNvGraphicFramePr>
            <a:graphicFrameLocks noChangeAspect="1"/>
          </p:cNvGraphicFramePr>
          <p:nvPr/>
        </p:nvGraphicFramePr>
        <p:xfrm>
          <a:off x="2843213" y="188913"/>
          <a:ext cx="2655887" cy="185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52" name="公式" r:id="rId3" imgW="1015920" imgH="711000" progId="Equation.3">
                  <p:embed/>
                </p:oleObj>
              </mc:Choice>
              <mc:Fallback>
                <p:oleObj name="公式" r:id="rId3" imgW="10159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188913"/>
                        <a:ext cx="2655887" cy="185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63492" name="Object 4"/>
          <p:cNvGraphicFramePr>
            <a:graphicFrameLocks noChangeAspect="1"/>
          </p:cNvGraphicFramePr>
          <p:nvPr/>
        </p:nvGraphicFramePr>
        <p:xfrm>
          <a:off x="4500563" y="1557338"/>
          <a:ext cx="3984625" cy="185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53" name="公式" r:id="rId5" imgW="1523880" imgH="711000" progId="Equation.3">
                  <p:embed/>
                </p:oleObj>
              </mc:Choice>
              <mc:Fallback>
                <p:oleObj name="公式" r:id="rId5" imgW="152388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1557338"/>
                        <a:ext cx="3984625" cy="185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703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3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63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63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63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3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463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63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463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3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63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63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63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3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63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463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63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463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463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4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30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6880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给出子空间的几种方式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1) </a:t>
            </a:r>
            <a:r>
              <a:rPr lang="zh-CN" altLang="en-US" b="1" smtClean="0">
                <a:latin typeface="Times New Roman" pitchFamily="18" charset="0"/>
              </a:rPr>
              <a:t>指定子空间的一组生成元或基底：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              </a:t>
            </a:r>
            <a:r>
              <a:rPr lang="en-US" altLang="zh-CN" b="1" smtClean="0">
                <a:latin typeface="Times New Roman" pitchFamily="18" charset="0"/>
              </a:rPr>
              <a:t>W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 &lt; 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 … ,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&gt;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2) </a:t>
            </a:r>
            <a:r>
              <a:rPr lang="zh-CN" altLang="en-US" b="1" smtClean="0">
                <a:latin typeface="Times New Roman" pitchFamily="18" charset="0"/>
              </a:rPr>
              <a:t>作为齐次线性方程组的解空间</a:t>
            </a:r>
            <a:r>
              <a:rPr lang="en-US" altLang="zh-CN" b="1" smtClean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3) </a:t>
            </a:r>
            <a:r>
              <a:rPr lang="zh-CN" altLang="en-US" b="1" smtClean="0">
                <a:latin typeface="Times New Roman" pitchFamily="18" charset="0"/>
              </a:rPr>
              <a:t>通过子空间的运算得到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</a:rPr>
              <a:t>, 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smtClean="0">
                <a:latin typeface="Times New Roman" pitchFamily="18" charset="0"/>
              </a:rPr>
              <a:t>,   U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⊥</a:t>
            </a:r>
            <a:r>
              <a:rPr lang="en-US" altLang="zh-CN" b="1" smtClean="0">
                <a:latin typeface="Times New Roman" pitchFamily="18" charset="0"/>
              </a:rPr>
              <a:t>, 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53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953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30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9530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4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692150"/>
            <a:ext cx="8229600" cy="557688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</a:t>
            </a:r>
            <a:r>
              <a:rPr lang="zh-CN" altLang="en-US" b="1" smtClean="0">
                <a:latin typeface="Times New Roman" pitchFamily="18" charset="0"/>
              </a:rPr>
              <a:t>已知矩阵                           </a:t>
            </a:r>
            <a:r>
              <a:rPr lang="en-US" altLang="zh-CN" b="1" smtClean="0">
                <a:latin typeface="Times New Roman" pitchFamily="18" charset="0"/>
              </a:rPr>
              <a:t>.  </a:t>
            </a:r>
            <a:r>
              <a:rPr lang="zh-CN" altLang="en-US" b="1" smtClean="0">
                <a:latin typeface="Times New Roman" pitchFamily="18" charset="0"/>
              </a:rPr>
              <a:t>求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2) </a:t>
            </a:r>
            <a:r>
              <a:rPr lang="zh-CN" altLang="en-US" b="1" smtClean="0">
                <a:latin typeface="Times New Roman" pitchFamily="18" charset="0"/>
              </a:rPr>
              <a:t>将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cs typeface="Times New Roman" pitchFamily="18" charset="0"/>
              </a:rPr>
              <a:t>–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zh-CN" altLang="en-US" b="1" smtClean="0">
                <a:latin typeface="Times New Roman" pitchFamily="18" charset="0"/>
              </a:rPr>
              <a:t>表示成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的多项式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解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en-US" altLang="zh-CN" b="1" i="1" smtClean="0">
                <a:latin typeface="Times New Roman" pitchFamily="18" charset="0"/>
              </a:rPr>
              <a:t>f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smtClean="0">
                <a:latin typeface="Times New Roman" pitchFamily="18" charset="0"/>
              </a:rPr>
              <a:t>) = |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I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A | =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4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+ 5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2 ;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于是       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4 A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+ 5 A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2 I  =  0 .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A ( 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 4 A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+ 5 I )  =   2 I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A</a:t>
            </a:r>
            <a:r>
              <a:rPr lang="en-US" altLang="zh-CN" sz="3600" b="1" baseline="30000" smtClean="0">
                <a:solidFill>
                  <a:srgbClr val="000000"/>
                </a:solidFill>
                <a:cs typeface="Times New Roman" pitchFamily="18" charset="0"/>
              </a:rPr>
              <a:t>–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 =</a:t>
            </a:r>
          </a:p>
        </p:txBody>
      </p:sp>
      <p:graphicFrame>
        <p:nvGraphicFramePr>
          <p:cNvPr id="67586" name="Object 3"/>
          <p:cNvGraphicFramePr>
            <a:graphicFrameLocks noChangeAspect="1"/>
          </p:cNvGraphicFramePr>
          <p:nvPr/>
        </p:nvGraphicFramePr>
        <p:xfrm>
          <a:off x="2843213" y="188913"/>
          <a:ext cx="2655887" cy="185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76" name="公式" r:id="rId3" imgW="1015920" imgH="711000" progId="Equation.3">
                  <p:embed/>
                </p:oleObj>
              </mc:Choice>
              <mc:Fallback>
                <p:oleObj name="公式" r:id="rId3" imgW="10159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188913"/>
                        <a:ext cx="2655887" cy="185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64516" name="Object 4"/>
          <p:cNvGraphicFramePr>
            <a:graphicFrameLocks noChangeAspect="1"/>
          </p:cNvGraphicFramePr>
          <p:nvPr/>
        </p:nvGraphicFramePr>
        <p:xfrm>
          <a:off x="3635375" y="5373688"/>
          <a:ext cx="2655888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77" name="公式" r:id="rId5" imgW="1015920" imgH="393480" progId="Equation.3">
                  <p:embed/>
                </p:oleObj>
              </mc:Choice>
              <mc:Fallback>
                <p:oleObj name="公式" r:id="rId5" imgW="10159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5373688"/>
                        <a:ext cx="2655888" cy="1027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061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4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64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45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4645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45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4645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4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6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方阵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是幂零矩阵当且仅当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A </a:t>
            </a:r>
            <a:r>
              <a:rPr lang="zh-CN" altLang="en-US" b="1" smtClean="0">
                <a:latin typeface="Times New Roman" pitchFamily="18" charset="0"/>
              </a:rPr>
              <a:t>在复数域上的特征值全为零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证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 </a:t>
            </a:r>
            <a:r>
              <a:rPr lang="zh-CN" altLang="en-US" b="1" smtClean="0">
                <a:latin typeface="Times New Roman" pitchFamily="18" charset="0"/>
              </a:rPr>
              <a:t>由于</a:t>
            </a:r>
            <a:r>
              <a:rPr lang="en-US" altLang="zh-CN" b="1" smtClean="0">
                <a:latin typeface="Times New Roman" pitchFamily="18" charset="0"/>
              </a:rPr>
              <a:t> A </a:t>
            </a:r>
            <a:r>
              <a:rPr lang="zh-CN" altLang="en-US" b="1" smtClean="0">
                <a:latin typeface="Times New Roman" pitchFamily="18" charset="0"/>
              </a:rPr>
              <a:t>的特征多项式  </a:t>
            </a:r>
            <a:r>
              <a:rPr lang="en-US" altLang="zh-CN" b="1" i="1" smtClean="0">
                <a:latin typeface="Times New Roman" pitchFamily="18" charset="0"/>
              </a:rPr>
              <a:t>f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zh-CN" altLang="en-US" b="1" smtClean="0">
                <a:latin typeface="Times New Roman" pitchFamily="18" charset="0"/>
              </a:rPr>
              <a:t>的复根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全为 </a:t>
            </a:r>
            <a:r>
              <a:rPr lang="en-US" altLang="zh-CN" b="1" smtClean="0">
                <a:latin typeface="Times New Roman" pitchFamily="18" charset="0"/>
              </a:rPr>
              <a:t>0 ,  </a:t>
            </a:r>
            <a:r>
              <a:rPr lang="zh-CN" altLang="en-US" b="1" smtClean="0">
                <a:latin typeface="Times New Roman" pitchFamily="18" charset="0"/>
              </a:rPr>
              <a:t>  </a:t>
            </a:r>
            <a:r>
              <a:rPr lang="en-US" altLang="zh-CN" b="1" i="1" smtClean="0">
                <a:latin typeface="Times New Roman" pitchFamily="18" charset="0"/>
              </a:rPr>
              <a:t>f </a:t>
            </a:r>
            <a:r>
              <a:rPr lang="en-US" altLang="zh-CN" b="1" smtClean="0">
                <a:latin typeface="Times New Roman" pitchFamily="18" charset="0"/>
              </a:rPr>
              <a:t>(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x </a:t>
            </a:r>
            <a:r>
              <a:rPr lang="en-US" altLang="zh-CN" b="1" smtClean="0">
                <a:latin typeface="Times New Roman" pitchFamily="18" charset="0"/>
              </a:rPr>
              <a:t>) =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,   n </a:t>
            </a:r>
            <a:r>
              <a:rPr lang="zh-CN" altLang="en-US" b="1" smtClean="0">
                <a:latin typeface="Times New Roman" pitchFamily="18" charset="0"/>
              </a:rPr>
              <a:t>为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的阶数 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应用 </a:t>
            </a:r>
            <a:r>
              <a:rPr lang="en-US" altLang="zh-CN" b="1" smtClean="0">
                <a:latin typeface="Times New Roman" pitchFamily="18" charset="0"/>
              </a:rPr>
              <a:t>Hamilton-Cayley </a:t>
            </a:r>
            <a:r>
              <a:rPr lang="zh-CN" altLang="en-US" b="1" smtClean="0">
                <a:latin typeface="Times New Roman" pitchFamily="18" charset="0"/>
              </a:rPr>
              <a:t>定理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得 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=  0 .</a:t>
            </a:r>
          </a:p>
        </p:txBody>
      </p:sp>
    </p:spTree>
    <p:extLst>
      <p:ext uri="{BB962C8B-B14F-4D97-AF65-F5344CB8AC3E}">
        <p14:creationId xmlns:p14="http://schemas.microsoft.com/office/powerpoint/2010/main" val="120075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6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716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716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716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6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4716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716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4716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6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716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716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716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8324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例</a:t>
            </a:r>
            <a:r>
              <a:rPr lang="en-US" altLang="zh-CN" sz="3600" b="1" smtClean="0">
                <a:latin typeface="Times New Roman" pitchFamily="18" charset="0"/>
              </a:rPr>
              <a:t>: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</a:t>
            </a:r>
            <a:r>
              <a:rPr lang="zh-CN" altLang="en-US" sz="3600" b="1" smtClean="0">
                <a:latin typeface="Times New Roman" pitchFamily="18" charset="0"/>
              </a:rPr>
              <a:t>若 </a:t>
            </a:r>
            <a:r>
              <a:rPr lang="en-US" altLang="zh-CN" sz="3600" b="1" smtClean="0">
                <a:latin typeface="Times New Roman" pitchFamily="18" charset="0"/>
              </a:rPr>
              <a:t>n </a:t>
            </a:r>
            <a:r>
              <a:rPr lang="zh-CN" altLang="en-US" sz="3600" b="1" smtClean="0">
                <a:latin typeface="Times New Roman" pitchFamily="18" charset="0"/>
              </a:rPr>
              <a:t>级方阵 </a:t>
            </a:r>
            <a:r>
              <a:rPr lang="en-US" altLang="zh-CN" sz="3600" b="1" smtClean="0">
                <a:latin typeface="Times New Roman" pitchFamily="18" charset="0"/>
              </a:rPr>
              <a:t>A </a:t>
            </a:r>
            <a:r>
              <a:rPr lang="zh-CN" altLang="en-US" sz="3600" b="1" smtClean="0">
                <a:latin typeface="Times New Roman" pitchFamily="18" charset="0"/>
              </a:rPr>
              <a:t>满足条件</a:t>
            </a: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</a:t>
            </a:r>
            <a:r>
              <a:rPr lang="zh-CN" altLang="en-US" sz="3600" b="1" smtClean="0">
                <a:latin typeface="Times New Roman" pitchFamily="18" charset="0"/>
              </a:rPr>
              <a:t>         </a:t>
            </a:r>
            <a:r>
              <a:rPr lang="en-US" altLang="zh-CN" sz="3600" b="1" smtClean="0">
                <a:latin typeface="Times New Roman" pitchFamily="18" charset="0"/>
              </a:rPr>
              <a:t>tr( A</a:t>
            </a:r>
            <a:r>
              <a:rPr lang="en-US" altLang="zh-CN" sz="40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44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) = 0 ,  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 1  k  n</a:t>
            </a:r>
            <a:r>
              <a:rPr lang="en-US" altLang="zh-CN" sz="3600" b="1" smtClean="0">
                <a:latin typeface="Times New Roman" pitchFamily="18" charset="0"/>
              </a:rPr>
              <a:t> 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</a:t>
            </a:r>
            <a:r>
              <a:rPr lang="zh-CN" altLang="en-US" sz="3600" b="1" smtClean="0">
                <a:latin typeface="Times New Roman" pitchFamily="18" charset="0"/>
              </a:rPr>
              <a:t>证明</a:t>
            </a:r>
            <a:r>
              <a:rPr lang="en-US" altLang="zh-CN" sz="3600" b="1" smtClean="0">
                <a:latin typeface="Times New Roman" pitchFamily="18" charset="0"/>
              </a:rPr>
              <a:t>:  A </a:t>
            </a:r>
            <a:r>
              <a:rPr lang="zh-CN" altLang="en-US" sz="3600" b="1" smtClean="0">
                <a:latin typeface="Times New Roman" pitchFamily="18" charset="0"/>
              </a:rPr>
              <a:t>是幂零矩阵 </a:t>
            </a:r>
            <a:r>
              <a:rPr lang="en-US" altLang="zh-CN" sz="3600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sz="3600" b="1" smtClean="0">
              <a:latin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9725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37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8324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由前例只需证明 </a:t>
            </a:r>
            <a:r>
              <a:rPr lang="en-US" altLang="zh-CN" b="1" smtClean="0"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A </a:t>
            </a:r>
            <a:r>
              <a:rPr lang="zh-CN" altLang="en-US" b="1" smtClean="0">
                <a:latin typeface="Times New Roman" pitchFamily="18" charset="0"/>
              </a:rPr>
              <a:t>的复特征值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, …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zh-CN" altLang="en-US" b="1" smtClean="0">
                <a:latin typeface="Times New Roman" pitchFamily="18" charset="0"/>
              </a:rPr>
              <a:t>全为零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+ …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+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   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=  </a:t>
            </a:r>
            <a:r>
              <a:rPr lang="en-US" altLang="zh-CN" b="1" smtClean="0">
                <a:latin typeface="Times New Roman" pitchFamily="18" charset="0"/>
              </a:rPr>
              <a:t>tr( A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=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0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+ …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=  </a:t>
            </a:r>
            <a:r>
              <a:rPr lang="en-US" altLang="zh-CN" b="1" smtClean="0">
                <a:latin typeface="Times New Roman" pitchFamily="18" charset="0"/>
              </a:rPr>
              <a:t>tr( 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=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0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  …        … </a:t>
            </a:r>
            <a:endParaRPr lang="en-US" altLang="zh-CN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+ …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 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=  </a:t>
            </a:r>
            <a:r>
              <a:rPr lang="en-US" altLang="zh-CN" b="1" smtClean="0">
                <a:latin typeface="Times New Roman" pitchFamily="18" charset="0"/>
              </a:rPr>
              <a:t>tr( 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=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0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                                           </a:t>
            </a:r>
            <a:endParaRPr lang="en-US" altLang="zh-CN" b="1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7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3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73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37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4737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4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37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4737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37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476250"/>
            <a:ext cx="8229600" cy="58324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不妨设 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…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的互异复特征值 </a:t>
            </a:r>
            <a:r>
              <a:rPr lang="en-US" altLang="zh-CN" b="1" smtClean="0">
                <a:latin typeface="Times New Roman" pitchFamily="18" charset="0"/>
              </a:rPr>
              <a:t>,</a:t>
            </a:r>
            <a:r>
              <a:rPr lang="zh-CN" altLang="en-US" b="1" smtClean="0">
                <a:latin typeface="Times New Roman" pitchFamily="18" charset="0"/>
              </a:rPr>
              <a:t> 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记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的代数重数为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i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 1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,   </a:t>
            </a:r>
            <a:r>
              <a:rPr lang="zh-CN" altLang="en-US" b="1" smtClean="0">
                <a:latin typeface="Times New Roman" pitchFamily="18" charset="0"/>
              </a:rPr>
              <a:t>则有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</a:rPr>
              <a:t>      m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+ …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+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     </a:t>
            </a:r>
            <a:r>
              <a:rPr lang="en-US" altLang="zh-CN" b="1" smtClean="0">
                <a:latin typeface="Times New Roman" pitchFamily="18" charset="0"/>
              </a:rPr>
              <a:t>=  0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+ …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  =  0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       …            … 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+  … 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</a:rPr>
              <a:t>  =  0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                                           </a:t>
            </a:r>
            <a:endParaRPr lang="en-US" altLang="zh-CN" b="1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15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3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73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37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4737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4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37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4737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476250"/>
            <a:ext cx="8229600" cy="58324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不妨设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, …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,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</a:rPr>
              <a:t>的互异复特征值 </a:t>
            </a:r>
            <a:r>
              <a:rPr lang="en-US" altLang="zh-CN" b="1" smtClean="0">
                <a:latin typeface="Times New Roman" pitchFamily="18" charset="0"/>
              </a:rPr>
              <a:t>,</a:t>
            </a:r>
            <a:r>
              <a:rPr lang="zh-CN" altLang="en-US" b="1" smtClean="0">
                <a:latin typeface="Times New Roman" pitchFamily="18" charset="0"/>
              </a:rPr>
              <a:t> 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记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zh-CN" altLang="en-US" b="1" smtClean="0">
                <a:latin typeface="Times New Roman" pitchFamily="18" charset="0"/>
              </a:rPr>
              <a:t>的代数重数为 </a:t>
            </a:r>
            <a:r>
              <a:rPr lang="en-US" altLang="zh-CN" b="1" i="1" smtClean="0">
                <a:latin typeface="Times New Roman" pitchFamily="18" charset="0"/>
              </a:rPr>
              <a:t>m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i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 1 </a:t>
            </a:r>
            <a:r>
              <a:rPr lang="en-US" altLang="zh-CN" b="1" smtClean="0">
                <a:latin typeface="Times New Roman" pitchFamily="18" charset="0"/>
              </a:rPr>
              <a:t>,   </a:t>
            </a:r>
            <a:r>
              <a:rPr lang="zh-CN" altLang="en-US" b="1" smtClean="0">
                <a:latin typeface="Times New Roman" pitchFamily="18" charset="0"/>
              </a:rPr>
              <a:t>则有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                                           </a:t>
            </a:r>
            <a:endParaRPr lang="en-US" altLang="zh-CN" b="1" smtClean="0">
              <a:latin typeface="Times New Roman" pitchFamily="18" charset="0"/>
            </a:endParaRPr>
          </a:p>
        </p:txBody>
      </p:sp>
      <p:graphicFrame>
        <p:nvGraphicFramePr>
          <p:cNvPr id="381954" name="Object 3"/>
          <p:cNvGraphicFramePr>
            <a:graphicFrameLocks noChangeAspect="1"/>
          </p:cNvGraphicFramePr>
          <p:nvPr/>
        </p:nvGraphicFramePr>
        <p:xfrm>
          <a:off x="539750" y="2349500"/>
          <a:ext cx="4611688" cy="281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315" name="公式" r:id="rId3" imgW="1536700" imgH="939800" progId="Equation.3">
                  <p:embed/>
                </p:oleObj>
              </mc:Choice>
              <mc:Fallback>
                <p:oleObj name="公式" r:id="rId3" imgW="15367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349500"/>
                        <a:ext cx="4611688" cy="281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0" name="Object 4"/>
          <p:cNvGraphicFramePr>
            <a:graphicFrameLocks noChangeAspect="1"/>
          </p:cNvGraphicFramePr>
          <p:nvPr/>
        </p:nvGraphicFramePr>
        <p:xfrm>
          <a:off x="5292725" y="2276475"/>
          <a:ext cx="1633538" cy="288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316" name="公式" r:id="rId5" imgW="533169" imgH="939392" progId="Equation.3">
                  <p:embed/>
                </p:oleObj>
              </mc:Choice>
              <mc:Fallback>
                <p:oleObj name="公式" r:id="rId5" imgW="533169" imgH="93939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2276475"/>
                        <a:ext cx="1633538" cy="288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1" name="Object 5"/>
          <p:cNvGraphicFramePr>
            <a:graphicFrameLocks noChangeAspect="1"/>
          </p:cNvGraphicFramePr>
          <p:nvPr/>
        </p:nvGraphicFramePr>
        <p:xfrm>
          <a:off x="6948488" y="2349500"/>
          <a:ext cx="1400175" cy="272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317" name="公式" r:id="rId7" imgW="469900" imgH="914400" progId="Equation.3">
                  <p:embed/>
                </p:oleObj>
              </mc:Choice>
              <mc:Fallback>
                <p:oleObj name="公式" r:id="rId7" imgW="4699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2349500"/>
                        <a:ext cx="1400175" cy="2722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utoShape 7"/>
          <p:cNvSpPr>
            <a:spLocks/>
          </p:cNvSpPr>
          <p:nvPr/>
        </p:nvSpPr>
        <p:spPr bwMode="auto">
          <a:xfrm rot="-5400000">
            <a:off x="2624932" y="2999581"/>
            <a:ext cx="366712" cy="4537075"/>
          </a:xfrm>
          <a:prstGeom prst="leftBrace">
            <a:avLst>
              <a:gd name="adj1" fmla="val 81336"/>
              <a:gd name="adj2" fmla="val 50000"/>
            </a:avLst>
          </a:prstGeom>
          <a:noFill/>
          <a:ln w="476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6475782" name="Object 6"/>
          <p:cNvGraphicFramePr>
            <a:graphicFrameLocks noChangeAspect="1"/>
          </p:cNvGraphicFramePr>
          <p:nvPr/>
        </p:nvGraphicFramePr>
        <p:xfrm>
          <a:off x="2195513" y="5516563"/>
          <a:ext cx="10604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318" name="公式" r:id="rId9" imgW="355446" imgH="190417" progId="Equation.3">
                  <p:embed/>
                </p:oleObj>
              </mc:Choice>
              <mc:Fallback>
                <p:oleObj name="公式" r:id="rId9" imgW="355446" imgH="1904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5516563"/>
                        <a:ext cx="106045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75784" name="Object 8"/>
          <p:cNvGraphicFramePr>
            <a:graphicFrameLocks noChangeAspect="1"/>
          </p:cNvGraphicFramePr>
          <p:nvPr/>
        </p:nvGraphicFramePr>
        <p:xfrm>
          <a:off x="3836988" y="5641975"/>
          <a:ext cx="47752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319" name="公式" r:id="rId11" imgW="1600200" imgH="228600" progId="Equation.3">
                  <p:embed/>
                </p:oleObj>
              </mc:Choice>
              <mc:Fallback>
                <p:oleObj name="公式" r:id="rId11" imgW="1600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6988" y="5641975"/>
                        <a:ext cx="477520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561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6475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1000"/>
                                        <p:tgtEl>
                                          <p:spTgt spid="3819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75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75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75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76103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例</a:t>
            </a:r>
            <a:r>
              <a:rPr lang="en-US" altLang="zh-CN" sz="3600" b="1" smtClean="0">
                <a:latin typeface="Times New Roman" pitchFamily="18" charset="0"/>
              </a:rPr>
              <a:t>:  </a:t>
            </a:r>
            <a:r>
              <a:rPr lang="zh-CN" altLang="el-GR" sz="3600" b="1" smtClean="0">
                <a:latin typeface="Times New Roman" pitchFamily="18" charset="0"/>
              </a:rPr>
              <a:t>设</a:t>
            </a:r>
            <a:r>
              <a:rPr lang="zh-CN" altLang="en-US" sz="3600" b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A , B </a:t>
            </a:r>
            <a:r>
              <a:rPr lang="zh-CN" altLang="el-GR" sz="3600" b="1" smtClean="0">
                <a:latin typeface="Times New Roman" pitchFamily="18" charset="0"/>
              </a:rPr>
              <a:t>是</a:t>
            </a:r>
            <a:r>
              <a:rPr lang="zh-CN" altLang="en-US" sz="3600" b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n </a:t>
            </a:r>
            <a:r>
              <a:rPr lang="zh-CN" altLang="el-GR" sz="3600" b="1" smtClean="0">
                <a:latin typeface="Times New Roman" pitchFamily="18" charset="0"/>
              </a:rPr>
              <a:t>阶方阵</a:t>
            </a:r>
            <a:r>
              <a:rPr lang="en-US" altLang="zh-CN" sz="3600" b="1" smtClean="0">
                <a:latin typeface="Times New Roman" pitchFamily="18" charset="0"/>
              </a:rPr>
              <a:t>.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</a:t>
            </a:r>
            <a:r>
              <a:rPr lang="zh-CN" altLang="el-GR" sz="3600" b="1" smtClean="0">
                <a:latin typeface="Times New Roman" pitchFamily="18" charset="0"/>
              </a:rPr>
              <a:t>若</a:t>
            </a:r>
            <a:r>
              <a:rPr lang="zh-CN" altLang="en-US" sz="3600" b="1" smtClean="0">
                <a:latin typeface="Times New Roman" pitchFamily="18" charset="0"/>
              </a:rPr>
              <a:t> </a:t>
            </a:r>
            <a:r>
              <a:rPr lang="en-US" altLang="zh-CN" sz="3600" b="1" smtClean="0">
                <a:latin typeface="Times New Roman" pitchFamily="18" charset="0"/>
              </a:rPr>
              <a:t>C = AB – BA </a:t>
            </a:r>
            <a:r>
              <a:rPr lang="zh-CN" altLang="en-US" sz="3600" b="1" smtClean="0">
                <a:latin typeface="Times New Roman" pitchFamily="18" charset="0"/>
              </a:rPr>
              <a:t>与 </a:t>
            </a:r>
            <a:r>
              <a:rPr lang="en-US" altLang="zh-CN" sz="3600" b="1" smtClean="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lang="zh-CN" altLang="en-US" sz="3600" b="1" smtClean="0">
                <a:solidFill>
                  <a:srgbClr val="000000"/>
                </a:solidFill>
                <a:latin typeface="Times New Roman" pitchFamily="18" charset="0"/>
              </a:rPr>
              <a:t>可交换 </a:t>
            </a:r>
            <a:r>
              <a:rPr lang="en-US" altLang="zh-CN" sz="3600" b="1" smtClean="0">
                <a:latin typeface="Times New Roman" pitchFamily="18" charset="0"/>
              </a:rPr>
              <a:t>. 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    </a:t>
            </a:r>
            <a:r>
              <a:rPr lang="zh-CN" altLang="el-GR" sz="3600" b="1" smtClean="0">
                <a:latin typeface="Times New Roman" pitchFamily="18" charset="0"/>
              </a:rPr>
              <a:t>证明</a:t>
            </a:r>
            <a:r>
              <a:rPr lang="en-US" altLang="zh-CN" sz="3600" b="1" smtClean="0">
                <a:latin typeface="Times New Roman" pitchFamily="18" charset="0"/>
              </a:rPr>
              <a:t>:  </a:t>
            </a:r>
            <a:r>
              <a:rPr lang="en-US" altLang="zh-CN" sz="3600" b="1" smtClean="0">
                <a:solidFill>
                  <a:srgbClr val="000000"/>
                </a:solidFill>
                <a:latin typeface="Times New Roman" pitchFamily="18" charset="0"/>
              </a:rPr>
              <a:t>C </a:t>
            </a:r>
            <a:r>
              <a:rPr lang="zh-CN" altLang="en-US" sz="3600" b="1" smtClean="0">
                <a:solidFill>
                  <a:srgbClr val="000000"/>
                </a:solidFill>
                <a:latin typeface="Times New Roman" pitchFamily="18" charset="0"/>
              </a:rPr>
              <a:t>为</a:t>
            </a:r>
            <a:r>
              <a:rPr lang="zh-CN" altLang="en-US" sz="3600" b="1" smtClean="0">
                <a:latin typeface="Times New Roman" pitchFamily="18" charset="0"/>
              </a:rPr>
              <a:t>幂零矩阵 </a:t>
            </a:r>
            <a:r>
              <a:rPr lang="en-US" altLang="zh-CN" sz="3600" b="1" smtClean="0">
                <a:latin typeface="Times New Roman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1054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88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76103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证 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由上一题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  <a:r>
              <a:rPr lang="zh-CN" altLang="en-US" b="1" dirty="0" smtClean="0">
                <a:latin typeface="Times New Roman" pitchFamily="18" charset="0"/>
              </a:rPr>
              <a:t>只需证明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   </a:t>
            </a:r>
            <a:r>
              <a:rPr lang="en-US" altLang="zh-CN" b="1" dirty="0" err="1" smtClean="0">
                <a:latin typeface="Times New Roman" pitchFamily="18" charset="0"/>
              </a:rPr>
              <a:t>tr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err="1" smtClean="0">
                <a:latin typeface="Times New Roman" pitchFamily="18" charset="0"/>
              </a:rPr>
              <a:t>C</a:t>
            </a:r>
            <a:r>
              <a:rPr lang="en-US" altLang="zh-CN" sz="4000" b="1" baseline="30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 =  0 , 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 k  1</a:t>
            </a:r>
            <a:r>
              <a:rPr lang="en-US" altLang="zh-CN" b="1" dirty="0" smtClean="0">
                <a:latin typeface="Times New Roman" pitchFamily="18" charset="0"/>
              </a:rPr>
              <a:t> .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显然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en-US" altLang="zh-CN" b="1" dirty="0" err="1" smtClean="0">
                <a:latin typeface="Times New Roman" pitchFamily="18" charset="0"/>
              </a:rPr>
              <a:t>tr</a:t>
            </a:r>
            <a:r>
              <a:rPr lang="en-US" altLang="zh-CN" b="1" dirty="0" smtClean="0">
                <a:latin typeface="Times New Roman" pitchFamily="18" charset="0"/>
              </a:rPr>
              <a:t>( C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= </a:t>
            </a:r>
            <a:r>
              <a:rPr lang="en-US" altLang="zh-CN" b="1" dirty="0" err="1" smtClean="0">
                <a:latin typeface="Times New Roman" pitchFamily="18" charset="0"/>
              </a:rPr>
              <a:t>tr</a:t>
            </a:r>
            <a:r>
              <a:rPr lang="en-US" altLang="zh-CN" b="1" dirty="0" smtClean="0">
                <a:latin typeface="Times New Roman" pitchFamily="18" charset="0"/>
              </a:rPr>
              <a:t>( A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B</a:t>
            </a:r>
            <a:r>
              <a:rPr lang="en-US" altLang="zh-CN" b="1" dirty="0" smtClean="0">
                <a:latin typeface="Times New Roman" pitchFamily="18" charset="0"/>
              </a:rPr>
              <a:t> ) – </a:t>
            </a:r>
            <a:r>
              <a:rPr lang="en-US" altLang="zh-CN" b="1" dirty="0" err="1" smtClean="0">
                <a:latin typeface="Times New Roman" pitchFamily="18" charset="0"/>
              </a:rPr>
              <a:t>tr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B</a:t>
            </a:r>
            <a:r>
              <a:rPr lang="en-US" altLang="zh-CN" b="1" dirty="0" smtClean="0">
                <a:latin typeface="Times New Roman" pitchFamily="18" charset="0"/>
              </a:rPr>
              <a:t> A ) = 0 .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对于 </a:t>
            </a:r>
            <a:r>
              <a:rPr lang="en-US" altLang="zh-CN" b="1" dirty="0" smtClean="0">
                <a:latin typeface="Times New Roman" pitchFamily="18" charset="0"/>
              </a:rPr>
              <a:t>k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 2 ,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也有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en-US" altLang="zh-CN" b="1" dirty="0" err="1" smtClean="0">
                <a:latin typeface="Times New Roman" pitchFamily="18" charset="0"/>
              </a:rPr>
              <a:t>C</a:t>
            </a:r>
            <a:r>
              <a:rPr lang="en-US" altLang="zh-CN" sz="3600" b="1" baseline="30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dirty="0" smtClean="0">
                <a:latin typeface="Times New Roman" pitchFamily="18" charset="0"/>
              </a:rPr>
              <a:t>  = ( AB –</a:t>
            </a:r>
            <a:r>
              <a:rPr lang="en-US" altLang="zh-CN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BA ) C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3600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 = AB C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3600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– BA C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3600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=  A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B C</a:t>
            </a:r>
            <a:r>
              <a:rPr lang="en-US" altLang="zh-CN" sz="3600" b="1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3600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3600" b="1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–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B C</a:t>
            </a:r>
            <a:r>
              <a:rPr lang="en-US" altLang="zh-CN" sz="3600" b="1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3600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3600" b="1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A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en-US" altLang="zh-CN" b="1" dirty="0" err="1" smtClean="0">
                <a:latin typeface="Times New Roman" pitchFamily="18" charset="0"/>
              </a:rPr>
              <a:t>tr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err="1" smtClean="0">
                <a:latin typeface="Times New Roman" pitchFamily="18" charset="0"/>
              </a:rPr>
              <a:t>C</a:t>
            </a:r>
            <a:r>
              <a:rPr lang="en-US" altLang="zh-CN" sz="3600" b="1" baseline="30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="1" dirty="0" smtClean="0">
                <a:latin typeface="Times New Roman" pitchFamily="18" charset="0"/>
              </a:rPr>
              <a:t> ) = </a:t>
            </a:r>
            <a:r>
              <a:rPr lang="en-US" altLang="zh-CN" b="1" dirty="0" err="1" smtClean="0">
                <a:latin typeface="Times New Roman" pitchFamily="18" charset="0"/>
              </a:rPr>
              <a:t>tr</a:t>
            </a:r>
            <a:r>
              <a:rPr lang="en-US" altLang="zh-CN" b="1" dirty="0" smtClean="0">
                <a:latin typeface="Times New Roman" pitchFamily="18" charset="0"/>
              </a:rPr>
              <a:t>( A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BC</a:t>
            </a:r>
            <a:r>
              <a:rPr lang="en-US" altLang="zh-CN" sz="3600" b="1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3600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3600" b="1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) – </a:t>
            </a:r>
            <a:r>
              <a:rPr lang="en-US" altLang="zh-CN" b="1" dirty="0" err="1" smtClean="0">
                <a:latin typeface="Times New Roman" pitchFamily="18" charset="0"/>
              </a:rPr>
              <a:t>tr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BC</a:t>
            </a:r>
            <a:r>
              <a:rPr lang="en-US" altLang="zh-CN" sz="3600" b="1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3600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3600" b="1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A ) = 0 .</a:t>
            </a:r>
          </a:p>
        </p:txBody>
      </p:sp>
    </p:spTree>
    <p:extLst>
      <p:ext uri="{BB962C8B-B14F-4D97-AF65-F5344CB8AC3E}">
        <p14:creationId xmlns:p14="http://schemas.microsoft.com/office/powerpoint/2010/main" val="249864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8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78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8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478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8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478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8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478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88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4788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81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576888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性质 </a:t>
            </a:r>
            <a:r>
              <a:rPr lang="en-US" altLang="zh-CN" sz="2800" b="1" smtClean="0">
                <a:latin typeface="Times New Roman" pitchFamily="18" charset="0"/>
              </a:rPr>
              <a:t>2*:    </a:t>
            </a:r>
            <a:r>
              <a:rPr lang="zh-CN" altLang="en-US" sz="2800" b="1" smtClean="0">
                <a:latin typeface="Times New Roman" pitchFamily="18" charset="0"/>
              </a:rPr>
              <a:t>若 </a:t>
            </a:r>
            <a:r>
              <a:rPr lang="en-US" altLang="zh-CN" sz="2800" b="1" i="1" smtClean="0">
                <a:latin typeface="Times New Roman" pitchFamily="18" charset="0"/>
                <a:sym typeface="Symbol" pitchFamily="18" charset="2"/>
              </a:rPr>
              <a:t>p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( x ) </a:t>
            </a:r>
            <a:r>
              <a:rPr lang="zh-CN" altLang="en-US" sz="2800" b="1" smtClean="0">
                <a:latin typeface="Times New Roman" pitchFamily="18" charset="0"/>
              </a:rPr>
              <a:t>是  </a:t>
            </a:r>
            <a:r>
              <a:rPr lang="en-US" altLang="zh-CN" sz="2800" b="1" i="1" smtClean="0">
                <a:latin typeface="Times New Roman" pitchFamily="18" charset="0"/>
              </a:rPr>
              <a:t>f</a:t>
            </a:r>
            <a:r>
              <a:rPr lang="en-US" altLang="zh-CN" sz="2800" b="1" i="1" baseline="-30000" smtClean="0">
                <a:solidFill>
                  <a:srgbClr val="000000"/>
                </a:solidFill>
              </a:rPr>
              <a:t>A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2800" b="1" smtClean="0">
                <a:latin typeface="Times New Roman" pitchFamily="18" charset="0"/>
              </a:rPr>
              <a:t> )</a:t>
            </a:r>
            <a:r>
              <a:rPr lang="en-US" altLang="zh-CN" sz="2800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sz="2800" b="1" smtClean="0">
                <a:latin typeface="Euclid Math One" pitchFamily="18" charset="2"/>
                <a:sym typeface="Euclid Math One" pitchFamily="18" charset="2"/>
              </a:rPr>
              <a:t>在数域 </a:t>
            </a:r>
            <a:r>
              <a:rPr lang="en-US" altLang="zh-CN" sz="2800" b="1" smtClean="0">
                <a:latin typeface="Times New Roman" pitchFamily="18" charset="0"/>
                <a:sym typeface="Euclid Math One" pitchFamily="18" charset="2"/>
              </a:rPr>
              <a:t>K</a:t>
            </a:r>
            <a:r>
              <a:rPr lang="en-US" altLang="zh-CN" sz="2800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sz="2800" b="1" smtClean="0">
                <a:latin typeface="Euclid Math One" pitchFamily="18" charset="2"/>
                <a:sym typeface="Euclid Math One" pitchFamily="18" charset="2"/>
              </a:rPr>
              <a:t>上</a:t>
            </a:r>
            <a:r>
              <a:rPr lang="zh-CN" altLang="en-US" sz="2800" b="1" smtClean="0">
                <a:latin typeface="Times New Roman" pitchFamily="18" charset="0"/>
              </a:rPr>
              <a:t>的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        </a:t>
            </a:r>
            <a:r>
              <a:rPr lang="zh-CN" altLang="en-US" sz="2800" b="1" smtClean="0">
                <a:latin typeface="Times New Roman" pitchFamily="18" charset="0"/>
              </a:rPr>
              <a:t>不可约因式 </a:t>
            </a:r>
            <a:r>
              <a:rPr lang="en-US" altLang="zh-CN" sz="2800" b="1" smtClean="0">
                <a:latin typeface="Times New Roman" pitchFamily="18" charset="0"/>
              </a:rPr>
              <a:t>,  </a:t>
            </a:r>
            <a:r>
              <a:rPr lang="zh-CN" altLang="en-US" sz="2800" b="1" smtClean="0">
                <a:latin typeface="Times New Roman" pitchFamily="18" charset="0"/>
              </a:rPr>
              <a:t>则  </a:t>
            </a:r>
            <a:r>
              <a:rPr lang="en-US" altLang="zh-CN" sz="2800" b="1" i="1" smtClean="0">
                <a:latin typeface="Times New Roman" pitchFamily="18" charset="0"/>
                <a:sym typeface="Symbol" pitchFamily="18" charset="2"/>
              </a:rPr>
              <a:t>p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( x )</a:t>
            </a:r>
            <a:r>
              <a:rPr lang="en-US" altLang="zh-CN" sz="2800" b="1" smtClean="0">
                <a:latin typeface="Times New Roman" pitchFamily="18" charset="0"/>
              </a:rPr>
              <a:t> | </a:t>
            </a:r>
            <a:r>
              <a:rPr lang="en-US" altLang="zh-CN" sz="2800" b="1" i="1" smtClean="0">
                <a:latin typeface="Times New Roman" pitchFamily="18" charset="0"/>
              </a:rPr>
              <a:t>m</a:t>
            </a:r>
            <a:r>
              <a:rPr lang="en-US" altLang="zh-CN" sz="2800" b="1" i="1" baseline="-30000" smtClean="0">
                <a:solidFill>
                  <a:srgbClr val="000000"/>
                </a:solidFill>
              </a:rPr>
              <a:t>A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2800" b="1" smtClean="0">
                <a:latin typeface="Times New Roman" pitchFamily="18" charset="0"/>
              </a:rPr>
              <a:t> ) 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smtClean="0">
                <a:latin typeface="Times New Roman" pitchFamily="18" charset="0"/>
              </a:rPr>
              <a:t>证</a:t>
            </a:r>
            <a:r>
              <a:rPr lang="en-US" altLang="zh-CN" sz="2800" b="1" smtClean="0">
                <a:latin typeface="Times New Roman" pitchFamily="18" charset="0"/>
              </a:rPr>
              <a:t>: </a:t>
            </a:r>
            <a:r>
              <a:rPr lang="zh-CN" altLang="en-US" sz="2800" b="1" smtClean="0">
                <a:latin typeface="Times New Roman" pitchFamily="18" charset="0"/>
              </a:rPr>
              <a:t>若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i="1" smtClean="0">
                <a:latin typeface="Times New Roman" pitchFamily="18" charset="0"/>
                <a:sym typeface="Symbol" pitchFamily="18" charset="2"/>
              </a:rPr>
              <a:t>p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( x )</a:t>
            </a:r>
            <a:r>
              <a:rPr lang="en-US" altLang="zh-CN" sz="2800" b="1" smtClean="0">
                <a:latin typeface="Times New Roman" pitchFamily="18" charset="0"/>
              </a:rPr>
              <a:t> , </a:t>
            </a:r>
            <a:r>
              <a:rPr lang="en-US" altLang="zh-CN" sz="2800" b="1" i="1" smtClean="0">
                <a:latin typeface="Times New Roman" pitchFamily="18" charset="0"/>
              </a:rPr>
              <a:t>m</a:t>
            </a:r>
            <a:r>
              <a:rPr lang="en-US" altLang="zh-CN" sz="2800" b="1" i="1" baseline="-30000" smtClean="0"/>
              <a:t>A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2800" b="1" smtClean="0">
                <a:latin typeface="Times New Roman" pitchFamily="18" charset="0"/>
              </a:rPr>
              <a:t> ) ) = 1 ,  </a:t>
            </a:r>
            <a:r>
              <a:rPr lang="zh-CN" altLang="en-US" sz="2800" b="1" smtClean="0">
                <a:latin typeface="Times New Roman" pitchFamily="18" charset="0"/>
              </a:rPr>
              <a:t>则有 </a:t>
            </a:r>
            <a:r>
              <a:rPr lang="en-US" altLang="zh-CN" sz="2800" b="1" smtClean="0">
                <a:latin typeface="Times New Roman" pitchFamily="18" charset="0"/>
              </a:rPr>
              <a:t>u , v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 K[ x ] 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使得   </a:t>
            </a:r>
            <a:r>
              <a:rPr lang="zh-CN" altLang="en-US" sz="2800" b="1" smtClean="0"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u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( x )</a:t>
            </a:r>
            <a:r>
              <a:rPr lang="en-US" altLang="zh-CN" sz="2800" b="1" smtClean="0">
                <a:latin typeface="Times New Roman" pitchFamily="18" charset="0"/>
              </a:rPr>
              <a:t> </a:t>
            </a:r>
            <a:r>
              <a:rPr lang="en-US" altLang="zh-CN" sz="2800" b="1" i="1" smtClean="0">
                <a:latin typeface="Times New Roman" pitchFamily="18" charset="0"/>
                <a:sym typeface="Symbol" pitchFamily="18" charset="2"/>
              </a:rPr>
              <a:t>p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( x )</a:t>
            </a:r>
            <a:r>
              <a:rPr lang="en-US" altLang="zh-CN" sz="2800" b="1" smtClean="0">
                <a:latin typeface="Times New Roman" pitchFamily="18" charset="0"/>
              </a:rPr>
              <a:t> + v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( x ) </a:t>
            </a:r>
            <a:r>
              <a:rPr lang="en-US" altLang="zh-CN" sz="2800" b="1" i="1" smtClean="0">
                <a:latin typeface="Times New Roman" pitchFamily="18" charset="0"/>
              </a:rPr>
              <a:t>m</a:t>
            </a:r>
            <a:r>
              <a:rPr lang="en-US" altLang="zh-CN" sz="2800" b="1" i="1" baseline="-30000" smtClean="0"/>
              <a:t>A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2800" b="1" smtClean="0">
                <a:latin typeface="Times New Roman" pitchFamily="18" charset="0"/>
              </a:rPr>
              <a:t> )  = 1 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</a:t>
            </a:r>
            <a:r>
              <a:rPr lang="zh-CN" altLang="en-US" sz="2800" b="1" smtClean="0">
                <a:latin typeface="Times New Roman" pitchFamily="18" charset="0"/>
              </a:rPr>
              <a:t>设 </a:t>
            </a:r>
            <a:r>
              <a:rPr lang="zh-CN" altLang="en-US" sz="2800" b="1" smtClean="0">
                <a:latin typeface="Times New Roman" pitchFamily="18" charset="0"/>
                <a:sym typeface="Symbol" pitchFamily="18" charset="2"/>
              </a:rPr>
              <a:t> </a:t>
            </a:r>
            <a:r>
              <a:rPr lang="zh-CN" altLang="en-US" sz="2800" b="1" smtClean="0">
                <a:latin typeface="Times New Roman" pitchFamily="18" charset="0"/>
              </a:rPr>
              <a:t>是 </a:t>
            </a:r>
            <a:r>
              <a:rPr lang="en-US" altLang="zh-CN" sz="2800" b="1" i="1" smtClean="0">
                <a:latin typeface="Times New Roman" pitchFamily="18" charset="0"/>
                <a:sym typeface="Symbol" pitchFamily="18" charset="2"/>
              </a:rPr>
              <a:t>p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( x )</a:t>
            </a:r>
            <a:r>
              <a:rPr lang="en-US" altLang="zh-CN" sz="2800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sz="2800" b="1" smtClean="0">
                <a:latin typeface="Euclid Math One" pitchFamily="18" charset="2"/>
                <a:sym typeface="Euclid Math One" pitchFamily="18" charset="2"/>
              </a:rPr>
              <a:t>的复根 </a:t>
            </a:r>
            <a:r>
              <a:rPr lang="en-US" altLang="zh-CN" sz="2800" b="1" smtClean="0">
                <a:latin typeface="Times New Roman" pitchFamily="18" charset="0"/>
              </a:rPr>
              <a:t>,  </a:t>
            </a:r>
            <a:r>
              <a:rPr lang="zh-CN" altLang="en-US" sz="2800" b="1" smtClean="0">
                <a:latin typeface="Times New Roman" pitchFamily="18" charset="0"/>
              </a:rPr>
              <a:t>由性质 </a:t>
            </a:r>
            <a:r>
              <a:rPr lang="en-US" altLang="zh-CN" sz="2800" b="1" smtClean="0">
                <a:latin typeface="Times New Roman" pitchFamily="18" charset="0"/>
              </a:rPr>
              <a:t>2</a:t>
            </a:r>
            <a:r>
              <a:rPr lang="zh-CN" altLang="en-US" sz="2800" b="1" smtClean="0">
                <a:latin typeface="Times New Roman" pitchFamily="18" charset="0"/>
              </a:rPr>
              <a:t> 推得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sz="2800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sz="2800" b="1" i="1" smtClean="0">
                <a:latin typeface="Times New Roman" pitchFamily="18" charset="0"/>
              </a:rPr>
              <a:t>m</a:t>
            </a:r>
            <a:r>
              <a:rPr lang="en-US" altLang="zh-CN" sz="2800" b="1" i="1" baseline="-30000" smtClean="0"/>
              <a:t>A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2800" b="1" smtClean="0">
                <a:latin typeface="Times New Roman" pitchFamily="18" charset="0"/>
              </a:rPr>
              <a:t> ) = 0</a:t>
            </a:r>
            <a:r>
              <a:rPr lang="en-US" altLang="zh-CN" sz="2800" smtClean="0">
                <a:latin typeface="Times New Roman" pitchFamily="18" charset="0"/>
              </a:rPr>
              <a:t> </a:t>
            </a:r>
            <a:r>
              <a:rPr lang="en-US" altLang="zh-CN" sz="2800" b="1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</a:t>
            </a:r>
            <a:r>
              <a:rPr lang="zh-CN" altLang="en-US" sz="2800" b="1" smtClean="0">
                <a:latin typeface="Times New Roman" pitchFamily="18" charset="0"/>
              </a:rPr>
              <a:t>这与上式矛盾 </a:t>
            </a:r>
            <a:r>
              <a:rPr lang="en-US" altLang="zh-CN" sz="2800" b="1" smtClean="0">
                <a:latin typeface="Times New Roman" pitchFamily="18" charset="0"/>
              </a:rPr>
              <a:t>.   </a:t>
            </a:r>
            <a:r>
              <a:rPr lang="zh-CN" altLang="en-US" sz="2800" b="1" smtClean="0">
                <a:latin typeface="Times New Roman" pitchFamily="18" charset="0"/>
              </a:rPr>
              <a:t>故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i="1" smtClean="0">
                <a:latin typeface="Times New Roman" pitchFamily="18" charset="0"/>
                <a:sym typeface="Symbol" pitchFamily="18" charset="2"/>
              </a:rPr>
              <a:t>p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( x )</a:t>
            </a:r>
            <a:r>
              <a:rPr lang="en-US" altLang="zh-CN" sz="2800" b="1" smtClean="0">
                <a:latin typeface="Times New Roman" pitchFamily="18" charset="0"/>
              </a:rPr>
              <a:t> , </a:t>
            </a:r>
            <a:r>
              <a:rPr lang="en-US" altLang="zh-CN" sz="2800" b="1" i="1" smtClean="0">
                <a:latin typeface="Times New Roman" pitchFamily="18" charset="0"/>
              </a:rPr>
              <a:t>m</a:t>
            </a:r>
            <a:r>
              <a:rPr lang="en-US" altLang="zh-CN" sz="2800" b="1" i="1" baseline="-30000" smtClean="0"/>
              <a:t>A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2800" b="1" smtClean="0">
                <a:latin typeface="Times New Roman" pitchFamily="18" charset="0"/>
              </a:rPr>
              <a:t> ) ) = </a:t>
            </a:r>
            <a:r>
              <a:rPr lang="en-US" altLang="zh-CN" sz="2800" b="1" i="1" smtClean="0">
                <a:latin typeface="Times New Roman" pitchFamily="18" charset="0"/>
                <a:sym typeface="Symbol" pitchFamily="18" charset="2"/>
              </a:rPr>
              <a:t>p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( x )</a:t>
            </a:r>
            <a:r>
              <a:rPr lang="en-US" altLang="zh-CN" sz="2800" b="1" smtClean="0">
                <a:latin typeface="Times New Roman" pitchFamily="18" charset="0"/>
              </a:rPr>
              <a:t> 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 </a:t>
            </a:r>
            <a:r>
              <a:rPr lang="zh-CN" altLang="en-US" sz="2800" b="1" smtClean="0">
                <a:latin typeface="Times New Roman" pitchFamily="18" charset="0"/>
              </a:rPr>
              <a:t>即 </a:t>
            </a:r>
            <a:r>
              <a:rPr lang="en-US" altLang="zh-CN" sz="2800" b="1" i="1" smtClean="0">
                <a:latin typeface="Times New Roman" pitchFamily="18" charset="0"/>
                <a:sym typeface="Symbol" pitchFamily="18" charset="2"/>
              </a:rPr>
              <a:t>p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( x )</a:t>
            </a:r>
            <a:r>
              <a:rPr lang="en-US" altLang="zh-CN" sz="2800" b="1" smtClean="0">
                <a:latin typeface="Times New Roman" pitchFamily="18" charset="0"/>
              </a:rPr>
              <a:t> | </a:t>
            </a:r>
            <a:r>
              <a:rPr lang="en-US" altLang="zh-CN" sz="2800" b="1" i="1" smtClean="0">
                <a:latin typeface="Times New Roman" pitchFamily="18" charset="0"/>
              </a:rPr>
              <a:t>m</a:t>
            </a:r>
            <a:r>
              <a:rPr lang="en-US" altLang="zh-CN" sz="2800" b="1" i="1" baseline="-30000" smtClean="0"/>
              <a:t>A </a:t>
            </a:r>
            <a:r>
              <a:rPr lang="en-US" altLang="zh-CN" sz="2800" b="1" smtClean="0">
                <a:latin typeface="Times New Roman" pitchFamily="18" charset="0"/>
              </a:rPr>
              <a:t>( </a:t>
            </a:r>
            <a:r>
              <a:rPr lang="en-US" altLang="zh-CN" sz="2800" b="1" smtClean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zh-CN" sz="2800" b="1" smtClean="0">
                <a:latin typeface="Times New Roman" pitchFamily="18" charset="0"/>
              </a:rPr>
              <a:t> ) . </a:t>
            </a:r>
          </a:p>
        </p:txBody>
      </p:sp>
    </p:spTree>
    <p:extLst>
      <p:ext uri="{BB962C8B-B14F-4D97-AF65-F5344CB8AC3E}">
        <p14:creationId xmlns:p14="http://schemas.microsoft.com/office/powerpoint/2010/main" val="378787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8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578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8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578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8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578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8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578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8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578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例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的最小多项式次数为  </a:t>
            </a:r>
            <a:r>
              <a:rPr lang="en-US" altLang="zh-CN" b="1" smtClean="0">
                <a:latin typeface="Times New Roman" pitchFamily="18" charset="0"/>
              </a:rPr>
              <a:t>t ,  </a:t>
            </a:r>
            <a:r>
              <a:rPr lang="zh-CN" altLang="en-US" b="1" smtClean="0">
                <a:latin typeface="Times New Roman" pitchFamily="18" charset="0"/>
              </a:rPr>
              <a:t>且</a:t>
            </a: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在域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  </a:t>
            </a: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上不可约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则存在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1 </a:t>
            </a:r>
            <a:r>
              <a:rPr lang="en-US" altLang="zh-CN" b="1" smtClean="0">
                <a:latin typeface="Times New Roman" pitchFamily="18" charset="0"/>
              </a:rPr>
              <a:t>, … ,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latin typeface="Times New Roman" pitchFamily="18" charset="0"/>
              </a:rPr>
              <a:t>V , </a:t>
            </a: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使得     </a:t>
            </a:r>
          </a:p>
          <a:p>
            <a:pPr eaLnBrk="1" hangingPunct="1">
              <a:lnSpc>
                <a:spcPct val="150000"/>
              </a:lnSpc>
              <a:buFont typeface="Euclid Math One" pitchFamily="18" charset="2"/>
              <a:buChar char=" "/>
            </a:pP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 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1 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1 </a:t>
            </a:r>
            <a:r>
              <a:rPr lang="en-US" altLang="zh-CN" b="1" smtClean="0">
                <a:latin typeface="Times New Roman" pitchFamily="18" charset="0"/>
              </a:rPr>
              <a:t>, … ,  </a:t>
            </a:r>
            <a:r>
              <a:rPr lang="en-US" altLang="zh-CN" b="1" smtClean="0"/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-1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1 </a:t>
            </a:r>
            <a:r>
              <a:rPr lang="en-US" altLang="zh-CN" b="1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50000"/>
              </a:lnSpc>
              <a:buFont typeface="Euclid Math One" pitchFamily="18" charset="2"/>
              <a:buChar char=" "/>
            </a:pPr>
            <a:r>
              <a:rPr lang="en-US" altLang="zh-CN" b="1" smtClean="0">
                <a:latin typeface="Times New Roman" pitchFamily="18" charset="0"/>
              </a:rPr>
              <a:t>                         …  ,  …  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s 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s </a:t>
            </a:r>
            <a:r>
              <a:rPr lang="en-US" altLang="zh-CN" b="1" smtClean="0">
                <a:latin typeface="Times New Roman" pitchFamily="18" charset="0"/>
              </a:rPr>
              <a:t>, … ,  </a:t>
            </a:r>
            <a:r>
              <a:rPr lang="en-US" altLang="zh-CN" b="1" smtClean="0"/>
              <a:t>A</a:t>
            </a:r>
            <a:r>
              <a:rPr lang="en-US" altLang="zh-CN" sz="36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-1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   构成</a:t>
            </a:r>
            <a:r>
              <a:rPr lang="zh-CN" altLang="en-US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的一组基 </a:t>
            </a:r>
            <a:r>
              <a:rPr lang="en-US" altLang="zh-CN" b="1" smtClean="0">
                <a:latin typeface="Times New Roman" pitchFamily="18" charset="0"/>
              </a:rPr>
              <a:t>.  </a:t>
            </a: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7035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104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定理</a:t>
            </a:r>
            <a:r>
              <a:rPr lang="en-US" altLang="zh-CN" b="1" smtClean="0">
                <a:latin typeface="Times New Roman" pitchFamily="18" charset="0"/>
              </a:rPr>
              <a:t>: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</a:rPr>
              <a:t>,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的子空间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则 </a:t>
            </a: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zh-CN" altLang="en-US" b="1" smtClean="0">
                <a:latin typeface="Times New Roman" pitchFamily="18" charset="0"/>
              </a:rPr>
              <a:t>也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的子空间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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zh-CN" altLang="en-US" b="1" smtClean="0">
                <a:latin typeface="Times New Roman" pitchFamily="18" charset="0"/>
              </a:rPr>
              <a:t>也是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的子空间吗 </a:t>
            </a:r>
            <a:r>
              <a:rPr lang="en-US" altLang="zh-CN" b="1" smtClean="0">
                <a:latin typeface="Times New Roman" pitchFamily="18" charset="0"/>
              </a:rPr>
              <a:t>?</a:t>
            </a:r>
          </a:p>
        </p:txBody>
      </p:sp>
      <p:pic>
        <p:nvPicPr>
          <p:cNvPr id="144387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8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子空间的交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10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510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1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951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726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</a:t>
            </a:r>
            <a:r>
              <a:rPr lang="zh-CN" altLang="en-US" b="1" smtClean="0">
                <a:latin typeface="Times New Roman" pitchFamily="18" charset="0"/>
              </a:rPr>
              <a:t>若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的</a:t>
            </a:r>
            <a:r>
              <a:rPr lang="zh-CN" altLang="en-US" b="1" smtClean="0">
                <a:latin typeface="Times New Roman" pitchFamily="18" charset="0"/>
              </a:rPr>
              <a:t>特征多项式</a:t>
            </a: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在 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K </a:t>
            </a:r>
            <a:r>
              <a:rPr lang="zh-CN" altLang="en-US" b="1" smtClean="0">
                <a:latin typeface="Euclid Math One" pitchFamily="18" charset="2"/>
                <a:sym typeface="Euclid Math One" pitchFamily="18" charset="2"/>
              </a:rPr>
              <a:t>上有不可约分解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zh-CN" altLang="en-US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则 </a:t>
            </a:r>
            <a:r>
              <a:rPr lang="en-US" altLang="zh-CN" b="1" smtClean="0"/>
              <a:t>A</a:t>
            </a:r>
            <a:r>
              <a:rPr lang="en-US" altLang="zh-CN" b="1" smtClean="0">
                <a:latin typeface="Euclid Math One" pitchFamily="18" charset="2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的最小多项式也有分解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   这里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</p:txBody>
      </p:sp>
      <p:graphicFrame>
        <p:nvGraphicFramePr>
          <p:cNvPr id="151555" name="Object 3"/>
          <p:cNvGraphicFramePr>
            <a:graphicFrameLocks noChangeAspect="1"/>
          </p:cNvGraphicFramePr>
          <p:nvPr/>
        </p:nvGraphicFramePr>
        <p:xfrm>
          <a:off x="1331913" y="1700213"/>
          <a:ext cx="641032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23" name="公式" r:id="rId3" imgW="2222500" imgH="254000" progId="Equation.3">
                  <p:embed/>
                </p:oleObj>
              </mc:Choice>
              <mc:Fallback>
                <p:oleObj name="公式" r:id="rId3" imgW="22225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700213"/>
                        <a:ext cx="6410325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87268" name="Object 4"/>
          <p:cNvGraphicFramePr>
            <a:graphicFrameLocks noChangeAspect="1"/>
          </p:cNvGraphicFramePr>
          <p:nvPr/>
        </p:nvGraphicFramePr>
        <p:xfrm>
          <a:off x="1258888" y="3933825"/>
          <a:ext cx="648811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24" name="公式" r:id="rId5" imgW="2247900" imgH="254000" progId="Equation.3">
                  <p:embed/>
                </p:oleObj>
              </mc:Choice>
              <mc:Fallback>
                <p:oleObj name="公式" r:id="rId5" imgW="22479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933825"/>
                        <a:ext cx="6488112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87269" name="Object 5"/>
          <p:cNvGraphicFramePr>
            <a:graphicFrameLocks noChangeAspect="1"/>
          </p:cNvGraphicFramePr>
          <p:nvPr/>
        </p:nvGraphicFramePr>
        <p:xfrm>
          <a:off x="2051050" y="5229225"/>
          <a:ext cx="53149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25" name="公式" r:id="rId7" imgW="1841500" imgH="215900" progId="Equation.3">
                  <p:embed/>
                </p:oleObj>
              </mc:Choice>
              <mc:Fallback>
                <p:oleObj name="公式" r:id="rId7" imgW="1841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229225"/>
                        <a:ext cx="531495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721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387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387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387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5387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定理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dirty="0" smtClean="0">
                <a:latin typeface="Times New Roman" pitchFamily="18" charset="0"/>
              </a:rPr>
              <a:t>,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的子空间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则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</a:t>
            </a:r>
            <a:r>
              <a:rPr lang="en-US" altLang="zh-CN" sz="3600" b="1" dirty="0" smtClean="0">
                <a:latin typeface="Times New Roman" pitchFamily="18" charset="0"/>
              </a:rPr>
              <a:t>{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|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sz="3600" b="1" dirty="0" smtClean="0">
                <a:latin typeface="Times New Roman" pitchFamily="18" charset="0"/>
              </a:rPr>
              <a:t>}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的子空间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 记为 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+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.</a:t>
            </a:r>
          </a:p>
        </p:txBody>
      </p:sp>
      <p:pic>
        <p:nvPicPr>
          <p:cNvPr id="145411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2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子空间的和</a:t>
            </a:r>
          </a:p>
        </p:txBody>
      </p:sp>
      <p:graphicFrame>
        <p:nvGraphicFramePr>
          <p:cNvPr id="4957189" name="Object 5"/>
          <p:cNvGraphicFramePr>
            <a:graphicFrameLocks noChangeAspect="1"/>
          </p:cNvGraphicFramePr>
          <p:nvPr/>
        </p:nvGraphicFramePr>
        <p:xfrm>
          <a:off x="819150" y="4581525"/>
          <a:ext cx="3730625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66" name="公式" r:id="rId4" imgW="1205977" imgH="215806" progId="Equation.3">
                  <p:embed/>
                </p:oleObj>
              </mc:Choice>
              <mc:Fallback>
                <p:oleObj name="公式" r:id="rId4" imgW="1205977" imgH="21580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4581525"/>
                        <a:ext cx="3730625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7190" name="Object 6"/>
          <p:cNvGraphicFramePr>
            <a:graphicFrameLocks noChangeAspect="1"/>
          </p:cNvGraphicFramePr>
          <p:nvPr/>
        </p:nvGraphicFramePr>
        <p:xfrm>
          <a:off x="4859338" y="4581525"/>
          <a:ext cx="3763962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67" name="公式" r:id="rId6" imgW="1206500" imgH="228600" progId="Equation.3">
                  <p:embed/>
                </p:oleObj>
              </mc:Choice>
              <mc:Fallback>
                <p:oleObj name="公式" r:id="rId6" imgW="12065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581525"/>
                        <a:ext cx="3763962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7191" name="Object 7"/>
          <p:cNvGraphicFramePr>
            <a:graphicFrameLocks noChangeAspect="1"/>
          </p:cNvGraphicFramePr>
          <p:nvPr/>
        </p:nvGraphicFramePr>
        <p:xfrm>
          <a:off x="1284288" y="5589588"/>
          <a:ext cx="65754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68" name="公式" r:id="rId8" imgW="2108200" imgH="228600" progId="Equation.3">
                  <p:embed/>
                </p:oleObj>
              </mc:Choice>
              <mc:Fallback>
                <p:oleObj name="公式" r:id="rId8" imgW="21082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288" y="5589588"/>
                        <a:ext cx="6575425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57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57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95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57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57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5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57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57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5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定理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,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是线性空间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的子空间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则有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dim(V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+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) + dim(V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dirty="0" smtClean="0">
                <a:latin typeface="Times New Roman" pitchFamily="18" charset="0"/>
              </a:rPr>
              <a:t>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) = dimV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+ dimV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</a:p>
        </p:txBody>
      </p:sp>
      <p:pic>
        <p:nvPicPr>
          <p:cNvPr id="146435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维数公式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2647" name="Rectangle 7"/>
          <p:cNvSpPr>
            <a:spLocks noChangeArrowheads="1"/>
          </p:cNvSpPr>
          <p:nvPr/>
        </p:nvSpPr>
        <p:spPr bwMode="auto">
          <a:xfrm>
            <a:off x="3203575" y="4941888"/>
            <a:ext cx="2879725" cy="1439862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592648" name="Rectangle 8"/>
          <p:cNvSpPr>
            <a:spLocks noChangeArrowheads="1"/>
          </p:cNvSpPr>
          <p:nvPr/>
        </p:nvSpPr>
        <p:spPr bwMode="auto">
          <a:xfrm>
            <a:off x="107950" y="2997200"/>
            <a:ext cx="4248150" cy="1512888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592649" name="Rectangle 9"/>
          <p:cNvSpPr>
            <a:spLocks noChangeArrowheads="1"/>
          </p:cNvSpPr>
          <p:nvPr/>
        </p:nvSpPr>
        <p:spPr bwMode="auto">
          <a:xfrm>
            <a:off x="4716463" y="2997200"/>
            <a:ext cx="4356100" cy="1512888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592650" name="Rectangle 10"/>
          <p:cNvSpPr>
            <a:spLocks noChangeArrowheads="1"/>
          </p:cNvSpPr>
          <p:nvPr/>
        </p:nvSpPr>
        <p:spPr bwMode="auto">
          <a:xfrm>
            <a:off x="1331913" y="476250"/>
            <a:ext cx="6696075" cy="1511300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4592651" name="Object 11"/>
          <p:cNvGraphicFramePr>
            <a:graphicFrameLocks noChangeAspect="1"/>
          </p:cNvGraphicFramePr>
          <p:nvPr/>
        </p:nvGraphicFramePr>
        <p:xfrm>
          <a:off x="5000625" y="3763963"/>
          <a:ext cx="3857625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83" name="公式" r:id="rId3" imgW="1320227" imgH="215806" progId="Equation.3">
                  <p:embed/>
                </p:oleObj>
              </mc:Choice>
              <mc:Fallback>
                <p:oleObj name="公式" r:id="rId3" imgW="1320227" imgH="215806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25" y="3763963"/>
                        <a:ext cx="3857625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92652" name="Object 12"/>
          <p:cNvGraphicFramePr>
            <a:graphicFrameLocks noChangeAspect="1"/>
          </p:cNvGraphicFramePr>
          <p:nvPr/>
        </p:nvGraphicFramePr>
        <p:xfrm>
          <a:off x="357188" y="3776663"/>
          <a:ext cx="3740150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84" name="公式" r:id="rId5" imgW="1345616" imgH="215806" progId="Equation.3">
                  <p:embed/>
                </p:oleObj>
              </mc:Choice>
              <mc:Fallback>
                <p:oleObj name="公式" r:id="rId5" imgW="1345616" imgH="21580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3776663"/>
                        <a:ext cx="3740150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92653" name="Object 13"/>
          <p:cNvGraphicFramePr>
            <a:graphicFrameLocks noChangeAspect="1"/>
          </p:cNvGraphicFramePr>
          <p:nvPr/>
        </p:nvGraphicFramePr>
        <p:xfrm>
          <a:off x="3500438" y="5651500"/>
          <a:ext cx="2370137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85" name="公式" r:id="rId7" imgW="799753" imgH="215806" progId="Equation.3">
                  <p:embed/>
                </p:oleObj>
              </mc:Choice>
              <mc:Fallback>
                <p:oleObj name="公式" r:id="rId7" imgW="799753" imgH="21580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5651500"/>
                        <a:ext cx="2370137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5" name="Object 15"/>
          <p:cNvGraphicFramePr>
            <a:graphicFrameLocks noChangeAspect="1"/>
          </p:cNvGraphicFramePr>
          <p:nvPr/>
        </p:nvGraphicFramePr>
        <p:xfrm>
          <a:off x="6588125" y="3068638"/>
          <a:ext cx="569913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86" name="公式" r:id="rId9" imgW="203024" imgH="215713" progId="Equation.3">
                  <p:embed/>
                </p:oleObj>
              </mc:Choice>
              <mc:Fallback>
                <p:oleObj name="公式" r:id="rId9" imgW="203024" imgH="215713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3068638"/>
                        <a:ext cx="569913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6" name="Object 16"/>
          <p:cNvGraphicFramePr>
            <a:graphicFrameLocks noChangeAspect="1"/>
          </p:cNvGraphicFramePr>
          <p:nvPr/>
        </p:nvGraphicFramePr>
        <p:xfrm>
          <a:off x="1908175" y="3141663"/>
          <a:ext cx="51752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87" name="公式" r:id="rId11" imgW="190335" imgH="215713" progId="Equation.3">
                  <p:embed/>
                </p:oleObj>
              </mc:Choice>
              <mc:Fallback>
                <p:oleObj name="公式" r:id="rId11" imgW="190335" imgH="21571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141663"/>
                        <a:ext cx="517525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7" name="Object 17"/>
          <p:cNvGraphicFramePr>
            <a:graphicFrameLocks noChangeAspect="1"/>
          </p:cNvGraphicFramePr>
          <p:nvPr/>
        </p:nvGraphicFramePr>
        <p:xfrm>
          <a:off x="3851275" y="5013325"/>
          <a:ext cx="1500188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88" name="公式" r:id="rId13" imgW="520474" imgH="215806" progId="Equation.3">
                  <p:embed/>
                </p:oleObj>
              </mc:Choice>
              <mc:Fallback>
                <p:oleObj name="公式" r:id="rId13" imgW="520474" imgH="215806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5013325"/>
                        <a:ext cx="1500188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92658" name="Object 18"/>
          <p:cNvGraphicFramePr>
            <a:graphicFrameLocks noChangeAspect="1"/>
          </p:cNvGraphicFramePr>
          <p:nvPr/>
        </p:nvGraphicFramePr>
        <p:xfrm>
          <a:off x="1708150" y="1196975"/>
          <a:ext cx="59563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89" name="公式" r:id="rId15" imgW="2108200" imgH="215900" progId="Equation.3">
                  <p:embed/>
                </p:oleObj>
              </mc:Choice>
              <mc:Fallback>
                <p:oleObj name="公式" r:id="rId15" imgW="2108200" imgH="2159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1196975"/>
                        <a:ext cx="59563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9" name="Object 19"/>
          <p:cNvGraphicFramePr>
            <a:graphicFrameLocks noChangeAspect="1"/>
          </p:cNvGraphicFramePr>
          <p:nvPr/>
        </p:nvGraphicFramePr>
        <p:xfrm>
          <a:off x="3924300" y="549275"/>
          <a:ext cx="13985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90" name="公式" r:id="rId17" imgW="494870" imgH="215713" progId="Equation.3">
                  <p:embed/>
                </p:oleObj>
              </mc:Choice>
              <mc:Fallback>
                <p:oleObj name="公式" r:id="rId17" imgW="494870" imgH="215713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549275"/>
                        <a:ext cx="1398588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92661" name="AutoShape 21"/>
          <p:cNvSpPr>
            <a:spLocks noChangeArrowheads="1"/>
          </p:cNvSpPr>
          <p:nvPr/>
        </p:nvSpPr>
        <p:spPr bwMode="auto">
          <a:xfrm>
            <a:off x="6588125" y="188913"/>
            <a:ext cx="2233613" cy="825500"/>
          </a:xfrm>
          <a:prstGeom prst="wedgeRoundRectCallout">
            <a:avLst>
              <a:gd name="adj1" fmla="val 7426"/>
              <a:gd name="adj2" fmla="val 71921"/>
              <a:gd name="adj3" fmla="val 16667"/>
            </a:avLst>
          </a:prstGeom>
          <a:solidFill>
            <a:srgbClr val="FFCC99"/>
          </a:solidFill>
          <a:ln w="635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 anchorCtr="1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Times New Roman" pitchFamily="18" charset="0"/>
              </a:rPr>
              <a:t>线性无关</a:t>
            </a: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</p:txBody>
      </p:sp>
      <p:sp>
        <p:nvSpPr>
          <p:cNvPr id="4592662" name="Line 22"/>
          <p:cNvSpPr>
            <a:spLocks noChangeShapeType="1"/>
          </p:cNvSpPr>
          <p:nvPr/>
        </p:nvSpPr>
        <p:spPr bwMode="auto">
          <a:xfrm flipH="1" flipV="1">
            <a:off x="2339975" y="4508500"/>
            <a:ext cx="1008063" cy="1296988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592663" name="Line 23"/>
          <p:cNvSpPr>
            <a:spLocks noChangeShapeType="1"/>
          </p:cNvSpPr>
          <p:nvPr/>
        </p:nvSpPr>
        <p:spPr bwMode="auto">
          <a:xfrm flipV="1">
            <a:off x="5940425" y="4508500"/>
            <a:ext cx="1008063" cy="1368425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592664" name="Line 24"/>
          <p:cNvSpPr>
            <a:spLocks noChangeShapeType="1"/>
          </p:cNvSpPr>
          <p:nvPr/>
        </p:nvSpPr>
        <p:spPr bwMode="auto">
          <a:xfrm flipV="1">
            <a:off x="2627313" y="2060575"/>
            <a:ext cx="1008062" cy="936625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592665" name="Line 25"/>
          <p:cNvSpPr>
            <a:spLocks noChangeShapeType="1"/>
          </p:cNvSpPr>
          <p:nvPr/>
        </p:nvSpPr>
        <p:spPr bwMode="auto">
          <a:xfrm flipH="1" flipV="1">
            <a:off x="5940425" y="2060575"/>
            <a:ext cx="863600" cy="936625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23078" y="1914176"/>
            <a:ext cx="8282186" cy="58477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向量个数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=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dimV</a:t>
            </a:r>
            <a:r>
              <a:rPr kumimoji="0" lang="en-US" altLang="zh-CN" kern="0" baseline="-3000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1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+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dimV</a:t>
            </a:r>
            <a:r>
              <a:rPr kumimoji="0" lang="en-US" altLang="zh-CN" kern="0" baseline="-3000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2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– dim(V</a:t>
            </a:r>
            <a:r>
              <a:rPr kumimoji="0" lang="en-US" altLang="zh-CN" kern="0" baseline="-3000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1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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V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2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)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92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92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92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92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4592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92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92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92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92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459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92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92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92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92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4592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459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92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92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5926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592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592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5926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592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592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2647" grpId="0" animBg="1"/>
      <p:bldP spid="4592648" grpId="0" animBg="1"/>
      <p:bldP spid="4592649" grpId="0" animBg="1"/>
      <p:bldP spid="4592650" grpId="0" animBg="1"/>
      <p:bldP spid="4592661" grpId="0" animBg="1"/>
      <p:bldP spid="4592662" grpId="0" animBg="1"/>
      <p:bldP spid="4592663" grpId="0" animBg="1"/>
      <p:bldP spid="4592664" grpId="0" animBg="1"/>
      <p:bldP spid="4592665" grpId="0" animBg="1"/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48680"/>
                <a:ext cx="8229600" cy="5577483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dirty="0" smtClean="0"/>
                  <a:t>只需证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zh-CN" altLang="en-US" b="1" i="1" smtClean="0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/>
                          </a:rPr>
                          <m:t>𝜸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/>
                          </a:rPr>
                          <m:t>𝜸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</m:oMath>
                </a14:m>
                <a:endParaRPr lang="en-US" altLang="zh-CN" b="1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dirty="0"/>
                  <a:t> </a:t>
                </a:r>
                <a:r>
                  <a:rPr lang="zh-CN" altLang="en-US" b="1" dirty="0" smtClean="0"/>
                  <a:t>线性无关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若有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b="1" i="1" smtClean="0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𝒓</m:t>
                              </m:r>
                            </m:sub>
                          </m:sSub>
                          <m:r>
                            <a:rPr lang="zh-CN" altLang="en-US" b="1" i="1" smtClean="0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𝒓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b="1" i="1" smtClean="0"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+⋯+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𝒎</m:t>
                              </m:r>
                            </m:sub>
                          </m:sSub>
                          <m:r>
                            <a:rPr lang="zh-CN" altLang="en-US" b="1" i="1" smtClean="0"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𝒎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                 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𝒓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zh-CN" altLang="en-US" b="1" i="1" smtClean="0">
                            <a:latin typeface="Cambria Math"/>
                          </a:rPr>
                          <m:t>𝜸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 +⋯+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  <m:r>
                          <a:rPr lang="zh-CN" altLang="en-US" b="1" i="1" smtClean="0">
                            <a:latin typeface="Cambria Math"/>
                          </a:rPr>
                          <m:t>𝜸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48680"/>
                <a:ext cx="8229600" cy="5577483"/>
              </a:xfrm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43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548680"/>
                <a:ext cx="8568952" cy="5577483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b="1" i="1" smtClean="0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𝒓</m:t>
                              </m:r>
                            </m:sub>
                          </m:sSub>
                          <m:r>
                            <a:rPr lang="zh-CN" altLang="en-US" b="1" i="1" smtClean="0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𝒓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b="1" i="1" smtClean="0"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+⋯+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𝒎</m:t>
                              </m:r>
                            </m:sub>
                          </m:sSub>
                          <m:r>
                            <a:rPr lang="zh-CN" altLang="en-US" b="1" i="1" smtClean="0"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𝒎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−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𝒓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b="1" i="1" smtClean="0">
                              <a:latin typeface="Cambria Math"/>
                            </a:rPr>
                            <m:t>𝜸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−⋯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  <m:r>
                            <a:rPr lang="zh-CN" altLang="en-US" b="1" i="1" smtClean="0">
                              <a:latin typeface="Cambria Math"/>
                            </a:rPr>
                            <m:t>𝜸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 =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zh-CN" altLang="en-US" b="1" i="1" smtClean="0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𝒓</m:t>
                            </m:r>
                          </m:sub>
                        </m:sSub>
                        <m:r>
                          <a:rPr lang="zh-CN" altLang="en-US" b="1" i="1" smtClean="0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于是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zh-CN" altLang="en-US" b="1" i="1" smtClean="0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𝒓</m:t>
                            </m:r>
                          </m:sub>
                        </m:sSub>
                        <m:r>
                          <a:rPr lang="zh-CN" altLang="en-US" b="1" i="1" smtClean="0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𝒓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zh-CN" altLang="en-US" b="1" i="1" smtClean="0">
                            <a:latin typeface="Cambria Math"/>
                          </a:rPr>
                          <m:t>𝜸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  <m:r>
                          <a:rPr lang="zh-CN" altLang="en-US" b="1" i="1" smtClean="0">
                            <a:latin typeface="Cambria Math"/>
                          </a:rPr>
                          <m:t>𝜸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548680"/>
                <a:ext cx="8568952" cy="5577483"/>
              </a:xfrm>
              <a:blipFill rotWithShape="1">
                <a:blip r:embed="rId2"/>
                <a:stretch>
                  <a:fillRect l="-569" b="-2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4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1052736"/>
            <a:ext cx="7608887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>
                    <a:alpha val="37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 cap="flat" cmpd="sng" algn="ctr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4262467" y="332656"/>
            <a:ext cx="617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V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1</a:t>
            </a:r>
            <a:endParaRPr lang="zh-CN" altLang="en-US" dirty="0"/>
          </a:p>
        </p:txBody>
      </p:sp>
      <p:pic>
        <p:nvPicPr>
          <p:cNvPr id="8448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9" y="2816333"/>
            <a:ext cx="45116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>
                    <a:alpha val="37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 cap="flat" cmpd="sng" algn="ctr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962716" y="3116252"/>
            <a:ext cx="617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V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2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548941" y="2251803"/>
            <a:ext cx="21387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/>
              </a:rPr>
              <a:t>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V</a:t>
            </a:r>
            <a:r>
              <a:rPr kumimoji="0" lang="en-US" altLang="zh-CN" kern="0" baseline="-3000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1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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V</a:t>
            </a:r>
            <a:r>
              <a:rPr kumimoji="0" lang="en-US" altLang="zh-CN" kern="0" baseline="-3000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2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80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44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4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44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44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44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44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404664"/>
                <a:ext cx="8568952" cy="5904656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zh-CN" altLang="en-US" b="1" i="1" smtClean="0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/>
                          </a:rPr>
                          <m:t>𝜸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/>
                          </a:rPr>
                          <m:t>𝜸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线性无关知  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 smtClean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dirty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⋯=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𝒒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=⋯=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𝒒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再由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b="1" i="1" smtClean="0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𝒓</m:t>
                              </m:r>
                            </m:sub>
                          </m:sSub>
                          <m:r>
                            <a:rPr lang="zh-CN" altLang="en-US" b="1" i="1" smtClean="0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𝒓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b="1" i="1" smtClean="0"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+⋯+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𝒎</m:t>
                              </m:r>
                            </m:sub>
                          </m:sSub>
                          <m:r>
                            <a:rPr lang="zh-CN" altLang="en-US" b="1" i="1" smtClean="0"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𝒎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>
                          <a:latin typeface="Cambria Math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推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得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dirty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⋯=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=⋯=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dirty="0" smtClean="0"/>
                  <a:t>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 </m:t>
                        </m:r>
                        <m:r>
                          <a:rPr lang="zh-CN" altLang="en-US" b="1" i="1" smtClean="0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a:rPr lang="zh-CN" altLang="en-US" b="1" i="1" smtClean="0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 ,⋯,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/>
                          </a:rPr>
                          <m:t>𝜸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/>
                          </a:rPr>
                          <m:t>𝜸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无关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404664"/>
                <a:ext cx="8568952" cy="5904656"/>
              </a:xfrm>
              <a:blipFill rotWithShape="1">
                <a:blip r:embed="rId2"/>
                <a:stretch>
                  <a:fillRect l="-1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80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第八章 </a:t>
            </a:r>
            <a:r>
              <a:rPr lang="zh-CN" altLang="en-US" b="1" smtClean="0">
                <a:solidFill>
                  <a:schemeClr val="hlink"/>
                </a:solidFill>
                <a:latin typeface="Times New Roman" pitchFamily="18" charset="0"/>
              </a:rPr>
              <a:t>线性空间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467225"/>
          </a:xfrm>
        </p:spPr>
        <p:txBody>
          <a:bodyPr/>
          <a:lstStyle/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en-US" altLang="zh-CN" sz="2800" smtClean="0"/>
              <a:t>   </a:t>
            </a: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1  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线性空间的结构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2  </a:t>
            </a:r>
            <a:r>
              <a:rPr lang="zh-CN" altLang="en-US" sz="3600" b="1" smtClean="0">
                <a:latin typeface="Times New Roman" pitchFamily="18" charset="0"/>
              </a:rPr>
              <a:t>子空间的运算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3  </a:t>
            </a:r>
            <a:r>
              <a:rPr lang="zh-CN" altLang="en-US" sz="3600" b="1" smtClean="0">
                <a:latin typeface="Times New Roman" pitchFamily="18" charset="0"/>
              </a:rPr>
              <a:t>线性空间的同构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4  </a:t>
            </a:r>
            <a:r>
              <a:rPr lang="zh-CN" altLang="en-US" sz="3600" b="1" smtClean="0">
                <a:latin typeface="Times New Roman" pitchFamily="18" charset="0"/>
              </a:rPr>
              <a:t>商空间</a:t>
            </a:r>
            <a:endParaRPr lang="zh-CN" altLang="en-US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/>
        </p:nvSpPr>
        <p:spPr bwMode="auto">
          <a:xfrm>
            <a:off x="3203575" y="4941888"/>
            <a:ext cx="2879725" cy="1439862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107950" y="2997200"/>
            <a:ext cx="4248150" cy="1512888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4716463" y="2997200"/>
            <a:ext cx="4356100" cy="1512888"/>
          </a:xfrm>
          <a:prstGeom prst="rect">
            <a:avLst/>
          </a:prstGeom>
          <a:solidFill>
            <a:srgbClr val="FFCC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956165" name="Rectangle 5"/>
          <p:cNvSpPr>
            <a:spLocks noChangeArrowheads="1"/>
          </p:cNvSpPr>
          <p:nvPr/>
        </p:nvSpPr>
        <p:spPr bwMode="auto">
          <a:xfrm>
            <a:off x="1331913" y="476250"/>
            <a:ext cx="6696075" cy="1511300"/>
          </a:xfrm>
          <a:prstGeom prst="rect">
            <a:avLst/>
          </a:prstGeom>
          <a:solidFill>
            <a:srgbClr val="FF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152582" name="Object 6"/>
          <p:cNvGraphicFramePr>
            <a:graphicFrameLocks noChangeAspect="1"/>
          </p:cNvGraphicFramePr>
          <p:nvPr/>
        </p:nvGraphicFramePr>
        <p:xfrm>
          <a:off x="5000625" y="3789363"/>
          <a:ext cx="3702050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96" name="公式" r:id="rId3" imgW="1320227" imgH="215806" progId="Equation.3">
                  <p:embed/>
                </p:oleObj>
              </mc:Choice>
              <mc:Fallback>
                <p:oleObj name="公式" r:id="rId3" imgW="1320227" imgH="21580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25" y="3789363"/>
                        <a:ext cx="3702050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3" name="Object 7"/>
          <p:cNvGraphicFramePr>
            <a:graphicFrameLocks noChangeAspect="1"/>
          </p:cNvGraphicFramePr>
          <p:nvPr/>
        </p:nvGraphicFramePr>
        <p:xfrm>
          <a:off x="420688" y="3789363"/>
          <a:ext cx="369411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97" name="公式" r:id="rId5" imgW="1358310" imgH="215806" progId="Equation.3">
                  <p:embed/>
                </p:oleObj>
              </mc:Choice>
              <mc:Fallback>
                <p:oleObj name="公式" r:id="rId5" imgW="1358310" imgH="21580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88" y="3789363"/>
                        <a:ext cx="3694112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4" name="Object 8"/>
          <p:cNvGraphicFramePr>
            <a:graphicFrameLocks noChangeAspect="1"/>
          </p:cNvGraphicFramePr>
          <p:nvPr/>
        </p:nvGraphicFramePr>
        <p:xfrm>
          <a:off x="4000500" y="5715000"/>
          <a:ext cx="139541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98" name="公式" r:id="rId7" imgW="583693" imgH="215713" progId="Equation.3">
                  <p:embed/>
                </p:oleObj>
              </mc:Choice>
              <mc:Fallback>
                <p:oleObj name="公式" r:id="rId7" imgW="583693" imgH="21571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0" y="5715000"/>
                        <a:ext cx="1395413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5" name="Object 9"/>
          <p:cNvGraphicFramePr>
            <a:graphicFrameLocks noChangeAspect="1"/>
          </p:cNvGraphicFramePr>
          <p:nvPr/>
        </p:nvGraphicFramePr>
        <p:xfrm>
          <a:off x="6588125" y="3068638"/>
          <a:ext cx="569913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99" name="公式" r:id="rId9" imgW="203024" imgH="215713" progId="Equation.3">
                  <p:embed/>
                </p:oleObj>
              </mc:Choice>
              <mc:Fallback>
                <p:oleObj name="公式" r:id="rId9" imgW="203024" imgH="21571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3068638"/>
                        <a:ext cx="569913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6" name="Object 10"/>
          <p:cNvGraphicFramePr>
            <a:graphicFrameLocks noChangeAspect="1"/>
          </p:cNvGraphicFramePr>
          <p:nvPr/>
        </p:nvGraphicFramePr>
        <p:xfrm>
          <a:off x="1908175" y="3141663"/>
          <a:ext cx="51752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000" name="公式" r:id="rId11" imgW="190335" imgH="215713" progId="Equation.3">
                  <p:embed/>
                </p:oleObj>
              </mc:Choice>
              <mc:Fallback>
                <p:oleObj name="公式" r:id="rId11" imgW="190335" imgH="215713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141663"/>
                        <a:ext cx="517525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7" name="Object 11"/>
          <p:cNvGraphicFramePr>
            <a:graphicFrameLocks noChangeAspect="1"/>
          </p:cNvGraphicFramePr>
          <p:nvPr/>
        </p:nvGraphicFramePr>
        <p:xfrm>
          <a:off x="3851275" y="5013325"/>
          <a:ext cx="1500188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001" name="公式" r:id="rId13" imgW="520474" imgH="215806" progId="Equation.3">
                  <p:embed/>
                </p:oleObj>
              </mc:Choice>
              <mc:Fallback>
                <p:oleObj name="公式" r:id="rId13" imgW="520474" imgH="215806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5013325"/>
                        <a:ext cx="1500188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8" name="Object 13"/>
          <p:cNvGraphicFramePr>
            <a:graphicFrameLocks noChangeAspect="1"/>
          </p:cNvGraphicFramePr>
          <p:nvPr/>
        </p:nvGraphicFramePr>
        <p:xfrm>
          <a:off x="3924300" y="549275"/>
          <a:ext cx="13985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002" name="公式" r:id="rId15" imgW="494870" imgH="215713" progId="Equation.3">
                  <p:embed/>
                </p:oleObj>
              </mc:Choice>
              <mc:Fallback>
                <p:oleObj name="公式" r:id="rId15" imgW="494870" imgH="21571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549275"/>
                        <a:ext cx="1398588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56174" name="AutoShape 14"/>
          <p:cNvSpPr>
            <a:spLocks noChangeArrowheads="1"/>
          </p:cNvSpPr>
          <p:nvPr/>
        </p:nvSpPr>
        <p:spPr bwMode="auto">
          <a:xfrm>
            <a:off x="6588125" y="188913"/>
            <a:ext cx="2233613" cy="825500"/>
          </a:xfrm>
          <a:prstGeom prst="wedgeRoundRectCallout">
            <a:avLst>
              <a:gd name="adj1" fmla="val 7426"/>
              <a:gd name="adj2" fmla="val 71921"/>
              <a:gd name="adj3" fmla="val 16667"/>
            </a:avLst>
          </a:prstGeom>
          <a:solidFill>
            <a:srgbClr val="FFCC99"/>
          </a:solidFill>
          <a:ln w="635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 anchorCtr="1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latin typeface="Times New Roman" pitchFamily="18" charset="0"/>
              </a:rPr>
              <a:t>线性无关</a:t>
            </a:r>
          </a:p>
        </p:txBody>
      </p:sp>
      <p:sp>
        <p:nvSpPr>
          <p:cNvPr id="152590" name="Line 15"/>
          <p:cNvSpPr>
            <a:spLocks noChangeShapeType="1"/>
          </p:cNvSpPr>
          <p:nvPr/>
        </p:nvSpPr>
        <p:spPr bwMode="auto">
          <a:xfrm flipH="1" flipV="1">
            <a:off x="2339975" y="4508500"/>
            <a:ext cx="1008063" cy="1296988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52591" name="Line 16"/>
          <p:cNvSpPr>
            <a:spLocks noChangeShapeType="1"/>
          </p:cNvSpPr>
          <p:nvPr/>
        </p:nvSpPr>
        <p:spPr bwMode="auto">
          <a:xfrm flipV="1">
            <a:off x="5940425" y="4508500"/>
            <a:ext cx="1008063" cy="1368425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52592" name="Line 17"/>
          <p:cNvSpPr>
            <a:spLocks noChangeShapeType="1"/>
          </p:cNvSpPr>
          <p:nvPr/>
        </p:nvSpPr>
        <p:spPr bwMode="auto">
          <a:xfrm flipV="1">
            <a:off x="2627313" y="2060575"/>
            <a:ext cx="1008062" cy="936625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52593" name="Line 18"/>
          <p:cNvSpPr>
            <a:spLocks noChangeShapeType="1"/>
          </p:cNvSpPr>
          <p:nvPr/>
        </p:nvSpPr>
        <p:spPr bwMode="auto">
          <a:xfrm flipH="1" flipV="1">
            <a:off x="5940425" y="2060575"/>
            <a:ext cx="863600" cy="936625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graphicFrame>
        <p:nvGraphicFramePr>
          <p:cNvPr id="152594" name="Object 18"/>
          <p:cNvGraphicFramePr>
            <a:graphicFrameLocks noChangeAspect="1"/>
          </p:cNvGraphicFramePr>
          <p:nvPr/>
        </p:nvGraphicFramePr>
        <p:xfrm>
          <a:off x="1708150" y="1196975"/>
          <a:ext cx="59563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003" name="公式" r:id="rId17" imgW="2108200" imgH="215900" progId="Equation.3">
                  <p:embed/>
                </p:oleObj>
              </mc:Choice>
              <mc:Fallback>
                <p:oleObj name="公式" r:id="rId17" imgW="2108200" imgH="2159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1196975"/>
                        <a:ext cx="59563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251520" y="1854695"/>
            <a:ext cx="8712967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0000"/>
              </a:lnSpc>
              <a:spcBef>
                <a:spcPct val="20000"/>
              </a:spcBef>
            </a:pP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dim( V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1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+ V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2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)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= dimV</a:t>
            </a:r>
            <a:r>
              <a:rPr kumimoji="0" lang="en-US" altLang="zh-CN" kern="0" baseline="-3000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1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+ dimV</a:t>
            </a:r>
            <a:r>
              <a:rPr kumimoji="0" lang="en-US" altLang="zh-CN" kern="0" baseline="-3000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2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– dim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( V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1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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V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2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)  </a:t>
            </a:r>
            <a:endParaRPr kumimoji="0" lang="en-US" altLang="zh-CN" kern="0" dirty="0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56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56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56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6174" grpId="0" animBg="1"/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9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求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+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与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dirty="0" smtClean="0">
                <a:latin typeface="Times New Roman" pitchFamily="18" charset="0"/>
              </a:rPr>
              <a:t>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zh-CN" altLang="en-US" b="1" dirty="0" smtClean="0">
                <a:latin typeface="Times New Roman" pitchFamily="18" charset="0"/>
              </a:rPr>
              <a:t>的维数与基底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= &lt;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&gt;,  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= &lt;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dirty="0" smtClean="0">
                <a:latin typeface="Times New Roman" pitchFamily="18" charset="0"/>
              </a:rPr>
              <a:t>&gt; ,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[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] </a:t>
            </a:r>
            <a:r>
              <a:rPr lang="en-US" altLang="zh-CN" b="1" dirty="0" smtClean="0">
                <a:latin typeface="Times New Roman" pitchFamily="18" charset="0"/>
              </a:rPr>
              <a:t>=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+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=  &lt;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 </a:t>
            </a:r>
            <a:r>
              <a:rPr lang="en-US" altLang="zh-CN" b="1" dirty="0" smtClean="0">
                <a:latin typeface="Times New Roman" pitchFamily="18" charset="0"/>
              </a:rPr>
              <a:t>&gt;</a:t>
            </a:r>
          </a:p>
        </p:txBody>
      </p:sp>
      <p:graphicFrame>
        <p:nvGraphicFramePr>
          <p:cNvPr id="4969478" name="Object 6"/>
          <p:cNvGraphicFramePr>
            <a:graphicFrameLocks noChangeAspect="1"/>
          </p:cNvGraphicFramePr>
          <p:nvPr/>
        </p:nvGraphicFramePr>
        <p:xfrm>
          <a:off x="4241800" y="2492375"/>
          <a:ext cx="4535488" cy="261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78" name="公式" r:id="rId3" imgW="1333500" imgH="914400" progId="Equation.3">
                  <p:embed/>
                </p:oleObj>
              </mc:Choice>
              <mc:Fallback>
                <p:oleObj name="公式" r:id="rId3" imgW="1333500" imgH="914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800" y="2492375"/>
                        <a:ext cx="4535488" cy="2614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9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69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969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9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69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69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69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0841" name="Rectangle 9"/>
          <p:cNvSpPr>
            <a:spLocks noChangeArrowheads="1"/>
          </p:cNvSpPr>
          <p:nvPr/>
        </p:nvSpPr>
        <p:spPr bwMode="auto">
          <a:xfrm>
            <a:off x="179388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600842" name="Rectangle 10"/>
          <p:cNvSpPr>
            <a:spLocks noChangeArrowheads="1"/>
          </p:cNvSpPr>
          <p:nvPr/>
        </p:nvSpPr>
        <p:spPr bwMode="auto">
          <a:xfrm>
            <a:off x="900113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600843" name="Rectangle 11"/>
          <p:cNvSpPr>
            <a:spLocks noChangeArrowheads="1"/>
          </p:cNvSpPr>
          <p:nvPr/>
        </p:nvSpPr>
        <p:spPr bwMode="auto">
          <a:xfrm>
            <a:off x="1619250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155653" name="Object 14"/>
          <p:cNvGraphicFramePr>
            <a:graphicFrameLocks noChangeAspect="1"/>
          </p:cNvGraphicFramePr>
          <p:nvPr/>
        </p:nvGraphicFramePr>
        <p:xfrm>
          <a:off x="179388" y="404813"/>
          <a:ext cx="73025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70" name="公式" r:id="rId3" imgW="2463800" imgH="228600" progId="Equation.3">
                  <p:embed/>
                </p:oleObj>
              </mc:Choice>
              <mc:Fallback>
                <p:oleObj name="公式" r:id="rId3" imgW="24638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04813"/>
                        <a:ext cx="73025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0848" name="Object 16"/>
          <p:cNvGraphicFramePr>
            <a:graphicFrameLocks noChangeAspect="1"/>
          </p:cNvGraphicFramePr>
          <p:nvPr/>
        </p:nvGraphicFramePr>
        <p:xfrm>
          <a:off x="684213" y="4508500"/>
          <a:ext cx="74453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71" name="公式" r:id="rId5" imgW="2311400" imgH="228600" progId="Equation.3">
                  <p:embed/>
                </p:oleObj>
              </mc:Choice>
              <mc:Fallback>
                <p:oleObj name="公式" r:id="rId5" imgW="2311400" imgH="228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508500"/>
                        <a:ext cx="744537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0849" name="Object 17"/>
          <p:cNvGraphicFramePr>
            <a:graphicFrameLocks noChangeAspect="1"/>
          </p:cNvGraphicFramePr>
          <p:nvPr/>
        </p:nvGraphicFramePr>
        <p:xfrm>
          <a:off x="755650" y="5661025"/>
          <a:ext cx="328136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72" name="公式" r:id="rId7" imgW="1143000" imgH="215900" progId="Equation.3">
                  <p:embed/>
                </p:oleObj>
              </mc:Choice>
              <mc:Fallback>
                <p:oleObj name="公式" r:id="rId7" imgW="1143000" imgH="2159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661025"/>
                        <a:ext cx="3281363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0851" name="AutoShape 19"/>
          <p:cNvSpPr>
            <a:spLocks noChangeArrowheads="1"/>
          </p:cNvSpPr>
          <p:nvPr/>
        </p:nvSpPr>
        <p:spPr bwMode="auto">
          <a:xfrm>
            <a:off x="4932363" y="1412875"/>
            <a:ext cx="576262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600852" name="AutoShape 20"/>
          <p:cNvSpPr>
            <a:spLocks noChangeArrowheads="1"/>
          </p:cNvSpPr>
          <p:nvPr/>
        </p:nvSpPr>
        <p:spPr bwMode="auto">
          <a:xfrm>
            <a:off x="5651500" y="2133600"/>
            <a:ext cx="576263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4600853" name="AutoShape 21"/>
          <p:cNvSpPr>
            <a:spLocks noChangeArrowheads="1"/>
          </p:cNvSpPr>
          <p:nvPr/>
        </p:nvSpPr>
        <p:spPr bwMode="auto">
          <a:xfrm>
            <a:off x="6300788" y="2781300"/>
            <a:ext cx="576262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5" name="AutoShape 21"/>
          <p:cNvSpPr>
            <a:spLocks noChangeArrowheads="1"/>
          </p:cNvSpPr>
          <p:nvPr/>
        </p:nvSpPr>
        <p:spPr bwMode="auto">
          <a:xfrm>
            <a:off x="7667625" y="3429000"/>
            <a:ext cx="576263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2987675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155661" name="Object 6"/>
          <p:cNvGraphicFramePr>
            <a:graphicFrameLocks noChangeAspect="1"/>
          </p:cNvGraphicFramePr>
          <p:nvPr/>
        </p:nvGraphicFramePr>
        <p:xfrm>
          <a:off x="179388" y="1484313"/>
          <a:ext cx="4254500" cy="261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73" name="公式" r:id="rId9" imgW="1333500" imgH="914400" progId="Equation.3">
                  <p:embed/>
                </p:oleObj>
              </mc:Choice>
              <mc:Fallback>
                <p:oleObj name="公式" r:id="rId9" imgW="1333500" imgH="914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484313"/>
                        <a:ext cx="4254500" cy="261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284663" y="1484313"/>
          <a:ext cx="4859337" cy="261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74" name="公式" r:id="rId11" imgW="1524000" imgH="914400" progId="Equation.3">
                  <p:embed/>
                </p:oleObj>
              </mc:Choice>
              <mc:Fallback>
                <p:oleObj name="公式" r:id="rId11" imgW="1524000" imgH="914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1484313"/>
                        <a:ext cx="4859337" cy="261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4859338" y="5661025"/>
          <a:ext cx="3792537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75" name="公式" r:id="rId13" imgW="1320227" imgH="215806" progId="Equation.3">
                  <p:embed/>
                </p:oleObj>
              </mc:Choice>
              <mc:Fallback>
                <p:oleObj name="公式" r:id="rId13" imgW="1320227" imgH="21580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5661025"/>
                        <a:ext cx="3792537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 bwMode="auto">
          <a:xfrm>
            <a:off x="7020272" y="2133600"/>
            <a:ext cx="2016224" cy="1943100"/>
          </a:xfrm>
          <a:prstGeom prst="rect">
            <a:avLst/>
          </a:prstGeom>
          <a:solidFill>
            <a:srgbClr val="FFCC99">
              <a:alpha val="37000"/>
            </a:srgbClr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ench Script MT" pitchFamily="66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600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600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600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460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4600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4600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00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00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600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00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00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600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0841" grpId="0" animBg="1"/>
      <p:bldP spid="4600842" grpId="0" animBg="1"/>
      <p:bldP spid="4600843" grpId="0" animBg="1"/>
      <p:bldP spid="4600851" grpId="0" animBg="1"/>
      <p:bldP spid="4600852" grpId="0" animBg="1"/>
      <p:bldP spid="4600853" grpId="0" animBg="1"/>
      <p:bldP spid="15" grpId="0" animBg="1"/>
      <p:bldP spid="16" grpId="0" animBg="1"/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9"/>
          <p:cNvSpPr>
            <a:spLocks noChangeArrowheads="1"/>
          </p:cNvSpPr>
          <p:nvPr/>
        </p:nvSpPr>
        <p:spPr bwMode="auto">
          <a:xfrm>
            <a:off x="179388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56675" name="Rectangle 10"/>
          <p:cNvSpPr>
            <a:spLocks noChangeArrowheads="1"/>
          </p:cNvSpPr>
          <p:nvPr/>
        </p:nvSpPr>
        <p:spPr bwMode="auto">
          <a:xfrm>
            <a:off x="900113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56676" name="Rectangle 11"/>
          <p:cNvSpPr>
            <a:spLocks noChangeArrowheads="1"/>
          </p:cNvSpPr>
          <p:nvPr/>
        </p:nvSpPr>
        <p:spPr bwMode="auto">
          <a:xfrm>
            <a:off x="1619250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56677" name="AutoShape 19"/>
          <p:cNvSpPr>
            <a:spLocks noChangeArrowheads="1"/>
          </p:cNvSpPr>
          <p:nvPr/>
        </p:nvSpPr>
        <p:spPr bwMode="auto">
          <a:xfrm>
            <a:off x="4932363" y="1412875"/>
            <a:ext cx="576262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56678" name="AutoShape 20"/>
          <p:cNvSpPr>
            <a:spLocks noChangeArrowheads="1"/>
          </p:cNvSpPr>
          <p:nvPr/>
        </p:nvSpPr>
        <p:spPr bwMode="auto">
          <a:xfrm>
            <a:off x="5651500" y="2133600"/>
            <a:ext cx="576263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56679" name="AutoShape 21"/>
          <p:cNvSpPr>
            <a:spLocks noChangeArrowheads="1"/>
          </p:cNvSpPr>
          <p:nvPr/>
        </p:nvSpPr>
        <p:spPr bwMode="auto">
          <a:xfrm>
            <a:off x="6300788" y="2781300"/>
            <a:ext cx="576262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56680" name="AutoShape 21"/>
          <p:cNvSpPr>
            <a:spLocks noChangeArrowheads="1"/>
          </p:cNvSpPr>
          <p:nvPr/>
        </p:nvSpPr>
        <p:spPr bwMode="auto">
          <a:xfrm>
            <a:off x="7667625" y="3429000"/>
            <a:ext cx="576263" cy="647700"/>
          </a:xfrm>
          <a:prstGeom prst="roundRect">
            <a:avLst>
              <a:gd name="adj" fmla="val 13236"/>
            </a:avLst>
          </a:prstGeom>
          <a:solidFill>
            <a:srgbClr val="FF0000">
              <a:alpha val="39999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56681" name="Rectangle 11"/>
          <p:cNvSpPr>
            <a:spLocks noChangeArrowheads="1"/>
          </p:cNvSpPr>
          <p:nvPr/>
        </p:nvSpPr>
        <p:spPr bwMode="auto">
          <a:xfrm>
            <a:off x="2987675" y="1412875"/>
            <a:ext cx="720725" cy="2663825"/>
          </a:xfrm>
          <a:prstGeom prst="rect">
            <a:avLst/>
          </a:prstGeom>
          <a:solidFill>
            <a:srgbClr val="FF0000">
              <a:alpha val="39999"/>
            </a:srgbClr>
          </a:solidFill>
          <a:ln w="31750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  <a:latin typeface="French Script MT" pitchFamily="66" charset="0"/>
            </a:endParaRPr>
          </a:p>
        </p:txBody>
      </p:sp>
      <p:graphicFrame>
        <p:nvGraphicFramePr>
          <p:cNvPr id="156682" name="Object 6"/>
          <p:cNvGraphicFramePr>
            <a:graphicFrameLocks noChangeAspect="1"/>
          </p:cNvGraphicFramePr>
          <p:nvPr/>
        </p:nvGraphicFramePr>
        <p:xfrm>
          <a:off x="179388" y="1484313"/>
          <a:ext cx="4254500" cy="261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39" name="公式" r:id="rId3" imgW="1333500" imgH="914400" progId="Equation.3">
                  <p:embed/>
                </p:oleObj>
              </mc:Choice>
              <mc:Fallback>
                <p:oleObj name="公式" r:id="rId3" imgW="1333500" imgH="914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484313"/>
                        <a:ext cx="4254500" cy="261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83" name="Object 16"/>
          <p:cNvGraphicFramePr>
            <a:graphicFrameLocks noChangeAspect="1"/>
          </p:cNvGraphicFramePr>
          <p:nvPr/>
        </p:nvGraphicFramePr>
        <p:xfrm>
          <a:off x="4284663" y="1484313"/>
          <a:ext cx="4859337" cy="261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40" name="公式" r:id="rId5" imgW="1524000" imgH="914400" progId="Equation.3">
                  <p:embed/>
                </p:oleObj>
              </mc:Choice>
              <mc:Fallback>
                <p:oleObj name="公式" r:id="rId5" imgW="1524000" imgH="9144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1484313"/>
                        <a:ext cx="4859337" cy="261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84" name="Object 15"/>
          <p:cNvGraphicFramePr>
            <a:graphicFrameLocks noChangeAspect="1"/>
          </p:cNvGraphicFramePr>
          <p:nvPr/>
        </p:nvGraphicFramePr>
        <p:xfrm>
          <a:off x="339725" y="404813"/>
          <a:ext cx="855186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41" name="公式" r:id="rId7" imgW="3175000" imgH="215900" progId="Equation.3">
                  <p:embed/>
                </p:oleObj>
              </mc:Choice>
              <mc:Fallback>
                <p:oleObj name="公式" r:id="rId7" imgW="3175000" imgH="2159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" y="404813"/>
                        <a:ext cx="8551863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6206" name="Object 14"/>
          <p:cNvGraphicFramePr>
            <a:graphicFrameLocks noChangeAspect="1"/>
          </p:cNvGraphicFramePr>
          <p:nvPr/>
        </p:nvGraphicFramePr>
        <p:xfrm>
          <a:off x="395288" y="4581525"/>
          <a:ext cx="2493962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42" name="公式" r:id="rId9" imgW="825500" imgH="228600" progId="Equation.3">
                  <p:embed/>
                </p:oleObj>
              </mc:Choice>
              <mc:Fallback>
                <p:oleObj name="公式" r:id="rId9" imgW="8255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581525"/>
                        <a:ext cx="2493962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6209" name="Object 17"/>
          <p:cNvGraphicFramePr>
            <a:graphicFrameLocks noChangeAspect="1"/>
          </p:cNvGraphicFramePr>
          <p:nvPr/>
        </p:nvGraphicFramePr>
        <p:xfrm>
          <a:off x="6588125" y="4581525"/>
          <a:ext cx="220662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43" name="公式" r:id="rId11" imgW="685502" imgH="215806" progId="Equation.3">
                  <p:embed/>
                </p:oleObj>
              </mc:Choice>
              <mc:Fallback>
                <p:oleObj name="公式" r:id="rId11" imgW="685502" imgH="215806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4581525"/>
                        <a:ext cx="2206625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1"/>
          <p:cNvGraphicFramePr>
            <a:graphicFrameLocks noChangeAspect="1"/>
          </p:cNvGraphicFramePr>
          <p:nvPr/>
        </p:nvGraphicFramePr>
        <p:xfrm>
          <a:off x="2987675" y="4581525"/>
          <a:ext cx="341312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44" name="公式" r:id="rId13" imgW="1130300" imgH="228600" progId="Equation.3">
                  <p:embed/>
                </p:oleObj>
              </mc:Choice>
              <mc:Fallback>
                <p:oleObj name="公式" r:id="rId13" imgW="113030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581525"/>
                        <a:ext cx="3413125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6211" name="Object 19"/>
          <p:cNvGraphicFramePr>
            <a:graphicFrameLocks noChangeAspect="1"/>
          </p:cNvGraphicFramePr>
          <p:nvPr/>
        </p:nvGraphicFramePr>
        <p:xfrm>
          <a:off x="1258888" y="5589588"/>
          <a:ext cx="657542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45" name="公式" r:id="rId15" imgW="2159000" imgH="215900" progId="Equation.3">
                  <p:embed/>
                </p:oleObj>
              </mc:Choice>
              <mc:Fallback>
                <p:oleObj name="公式" r:id="rId15" imgW="2159000" imgH="2159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589588"/>
                        <a:ext cx="6575425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56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56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256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56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56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56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56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56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256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692696"/>
            <a:ext cx="8229600" cy="543346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 </a:t>
            </a:r>
            <a:r>
              <a:rPr lang="en-US" altLang="zh-CN" b="1" dirty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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b="1" dirty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,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…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,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r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1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的基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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b="1" dirty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,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…,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s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2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= [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lang="en-US" altLang="zh-CN" b="1" dirty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…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lang="en-US" altLang="zh-CN" b="1" dirty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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r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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 … </a:t>
            </a:r>
            <a:r>
              <a:rPr lang="en-US" altLang="zh-CN" b="1" dirty="0"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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解空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间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的维数是   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r + s – A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秩 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= </a:t>
            </a:r>
            <a:r>
              <a:rPr lang="en-US" altLang="zh-CN" b="1" dirty="0" smtClean="0">
                <a:latin typeface="Times New Roman" pitchFamily="18" charset="0"/>
              </a:rPr>
              <a:t>dimV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</a:rPr>
              <a:t> +  </a:t>
            </a:r>
            <a:r>
              <a:rPr lang="en-US" altLang="zh-CN" b="1" dirty="0">
                <a:latin typeface="Times New Roman" pitchFamily="18" charset="0"/>
              </a:rPr>
              <a:t>dimV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b="1" dirty="0">
                <a:latin typeface="Times New Roman" pitchFamily="18" charset="0"/>
              </a:rPr>
              <a:t>dim( V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>
                <a:latin typeface="Times New Roman" pitchFamily="18" charset="0"/>
              </a:rPr>
              <a:t>+ V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=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</a:rPr>
              <a:t>dim( V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dirty="0">
                <a:latin typeface="Times New Roman" pitchFamily="18" charset="0"/>
              </a:rPr>
              <a:t> V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>
                <a:latin typeface="Times New Roman" pitchFamily="18" charset="0"/>
              </a:rPr>
              <a:t>) 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952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6799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若向量组 </a:t>
            </a:r>
            <a:r>
              <a:rPr lang="zh-CN" altLang="en-US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1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,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b="1" smtClean="0">
                <a:solidFill>
                  <a:srgbClr val="000099"/>
                </a:solidFill>
                <a:sym typeface="Symbol" pitchFamily="18" charset="2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,</a:t>
            </a:r>
            <a:r>
              <a:rPr lang="en-US" altLang="zh-CN" sz="3600" b="1" baseline="-30000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99"/>
                </a:solidFill>
                <a:latin typeface="Times New Roman" pitchFamily="18" charset="0"/>
              </a:rPr>
              <a:t>s </a:t>
            </a:r>
            <a:r>
              <a:rPr lang="zh-CN" altLang="en-US" b="1" smtClean="0">
                <a:latin typeface="Times New Roman" pitchFamily="18" charset="0"/>
              </a:rPr>
              <a:t>线性表出某个向量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(</a:t>
            </a:r>
            <a:r>
              <a:rPr lang="zh-CN" altLang="en-US" b="1" smtClean="0">
                <a:latin typeface="Times New Roman" pitchFamily="18" charset="0"/>
              </a:rPr>
              <a:t>比如零向量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zh-CN" altLang="en-US" b="1" smtClean="0">
                <a:latin typeface="Times New Roman" pitchFamily="18" charset="0"/>
              </a:rPr>
              <a:t>的方式唯一 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则该向量组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表出任何向量 </a:t>
            </a:r>
            <a:r>
              <a:rPr lang="en-US" altLang="zh-CN" b="1" smtClean="0">
                <a:latin typeface="Times New Roman" pitchFamily="18" charset="0"/>
              </a:rPr>
              <a:t>(</a:t>
            </a:r>
            <a:r>
              <a:rPr lang="zh-CN" altLang="en-US" b="1" smtClean="0">
                <a:latin typeface="Times New Roman" pitchFamily="18" charset="0"/>
              </a:rPr>
              <a:t>能表出的话</a:t>
            </a:r>
            <a:r>
              <a:rPr lang="en-US" altLang="zh-CN" b="1" smtClean="0">
                <a:latin typeface="Times New Roman" pitchFamily="18" charset="0"/>
              </a:rPr>
              <a:t>) </a:t>
            </a:r>
            <a:r>
              <a:rPr lang="zh-CN" altLang="en-US" b="1" smtClean="0">
                <a:latin typeface="Times New Roman" pitchFamily="18" charset="0"/>
              </a:rPr>
              <a:t>的方式都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</a:rPr>
              <a:t>唯一 </a:t>
            </a:r>
            <a:r>
              <a:rPr lang="en-US" altLang="zh-CN" b="1" smtClean="0">
                <a:latin typeface="Times New Roman" pitchFamily="18" charset="0"/>
              </a:rPr>
              <a:t>.  </a:t>
            </a:r>
            <a:r>
              <a:rPr lang="zh-CN" altLang="en-US" b="1" smtClean="0">
                <a:latin typeface="Times New Roman" pitchFamily="18" charset="0"/>
              </a:rPr>
              <a:t>  此时称 </a:t>
            </a:r>
            <a:r>
              <a:rPr lang="zh-CN" altLang="en-US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1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,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b="1" smtClean="0">
                <a:solidFill>
                  <a:srgbClr val="000099"/>
                </a:solidFill>
                <a:sym typeface="Symbol" pitchFamily="18" charset="2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</a:rPr>
              <a:t>,</a:t>
            </a:r>
            <a:r>
              <a:rPr lang="en-US" altLang="zh-CN" sz="3600" b="1" baseline="-30000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smtClean="0">
                <a:solidFill>
                  <a:srgbClr val="000099"/>
                </a:solidFill>
                <a:latin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线性无关</a:t>
            </a:r>
            <a:r>
              <a:rPr lang="en-US" altLang="zh-CN" b="1" smtClean="0">
                <a:latin typeface="Times New Roman" pitchFamily="18" charset="0"/>
              </a:rPr>
              <a:t>.  </a:t>
            </a:r>
          </a:p>
        </p:txBody>
      </p:sp>
      <p:pic>
        <p:nvPicPr>
          <p:cNvPr id="157699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0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</a:t>
            </a:r>
            <a:r>
              <a:rPr lang="zh-CN" altLang="en-US" sz="4000" b="1" smtClean="0">
                <a:solidFill>
                  <a:schemeClr val="bg1"/>
                </a:solidFill>
              </a:rPr>
              <a:t>线性无关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5400" b="1" dirty="0" smtClean="0"/>
              <a:t> </a:t>
            </a:r>
            <a:r>
              <a:rPr lang="zh-CN" altLang="en-US" b="1" dirty="0" smtClean="0"/>
              <a:t>作业：</a:t>
            </a:r>
            <a:r>
              <a:rPr lang="en-US" altLang="zh-CN" b="1" dirty="0" smtClean="0"/>
              <a:t>4 </a:t>
            </a:r>
            <a:r>
              <a:rPr lang="zh-CN" altLang="en-US" b="1" dirty="0" smtClean="0"/>
              <a:t>月 </a:t>
            </a:r>
            <a:r>
              <a:rPr lang="en-US" altLang="zh-CN" b="1" dirty="0" smtClean="0"/>
              <a:t>19 </a:t>
            </a:r>
            <a:r>
              <a:rPr lang="zh-CN" altLang="en-US" b="1" dirty="0" smtClean="0"/>
              <a:t>日 交</a:t>
            </a:r>
          </a:p>
        </p:txBody>
      </p:sp>
      <p:sp>
        <p:nvSpPr>
          <p:cNvPr id="3829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78155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en-US" altLang="zh-CN" sz="4000" b="1" dirty="0" smtClean="0"/>
              <a:t>  §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3.9       </a:t>
            </a:r>
            <a:r>
              <a:rPr lang="en-US" altLang="zh-CN" sz="4000" b="1" dirty="0">
                <a:latin typeface="Times New Roman" pitchFamily="18" charset="0"/>
                <a:cs typeface="Times New Roman" pitchFamily="18" charset="0"/>
              </a:rPr>
              <a:t>6,   12,   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13,   14</a:t>
            </a:r>
            <a:endParaRPr lang="en-US" altLang="zh-CN" sz="4000" b="1" dirty="0" smtClean="0"/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/>
              <a:t> </a:t>
            </a:r>
            <a:r>
              <a:rPr lang="en-US" altLang="zh-CN" sz="4000" b="1" dirty="0" smtClean="0"/>
              <a:t> §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3.11      2</a:t>
            </a:r>
            <a:endParaRPr lang="en-US" altLang="zh-CN" sz="4000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000" b="1" dirty="0" smtClean="0"/>
              <a:t>§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3.12      2,   4,   5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4000" b="1" dirty="0" smtClean="0">
                <a:latin typeface="Times New Roman" pitchFamily="18" charset="0"/>
              </a:rPr>
              <a:t>   补充题</a:t>
            </a:r>
            <a:r>
              <a:rPr lang="en-US" altLang="zh-CN" sz="4000" b="1" dirty="0" smtClean="0">
                <a:latin typeface="Times New Roman" pitchFamily="18" charset="0"/>
              </a:rPr>
              <a:t>:  1,   2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34615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0"/>
            <a:ext cx="8229600" cy="6858000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marL="609600" indent="-609600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1.  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l-GR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α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α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α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l-GR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β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β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依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的列向量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l-GR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A</a:t>
            </a:r>
            <a:r>
              <a:rPr lang="el-GR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                   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 M</a:t>
            </a:r>
            <a:r>
              <a:rPr lang="en-US" altLang="zh-CN" sz="2800" b="1" baseline="-30000" dirty="0">
                <a:solidFill>
                  <a:srgbClr val="000000"/>
                </a:solidFill>
                <a:latin typeface="Times New Roman" pitchFamily="18" charset="0"/>
              </a:rPr>
              <a:t>4, 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7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b="1" baseline="-3000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sz="2800" b="1" dirty="0" smtClean="0">
                <a:latin typeface="Times New Roman" pitchFamily="18" charset="0"/>
              </a:rPr>
              <a:t> </a:t>
            </a:r>
            <a:endParaRPr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&lt; α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α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α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α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l-GR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l-GR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&lt; β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β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β</a:t>
            </a:r>
            <a:r>
              <a:rPr lang="el-GR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l-GR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+ W 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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 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的维数与基底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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[ 2 3 2 2 ]</a:t>
            </a:r>
            <a:r>
              <a:rPr lang="en-US" altLang="zh-CN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判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断集合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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W )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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endParaRPr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是否非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空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非空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证明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它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写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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+ W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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形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式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  </a:t>
            </a:r>
            <a:r>
              <a:rPr lang="zh-CN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这里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 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l-GR" altLang="zh-CN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609600" indent="-609600">
              <a:lnSpc>
                <a:spcPct val="150000"/>
              </a:lnSpc>
              <a:buFontTx/>
              <a:buNone/>
            </a:pPr>
            <a:endParaRPr lang="en-US" altLang="zh-CN" sz="2800" b="1" dirty="0" smtClean="0">
              <a:latin typeface="Times New Roman" pitchFamily="18" charset="0"/>
              <a:sym typeface="Euclid Math One" pitchFamily="18" charset="2"/>
            </a:endParaRPr>
          </a:p>
          <a:p>
            <a:pPr marL="609600" indent="-609600">
              <a:lnSpc>
                <a:spcPct val="150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  <a:sym typeface="Euclid Math One" pitchFamily="18" charset="2"/>
              </a:rPr>
              <a:t> 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014365"/>
              </p:ext>
            </p:extLst>
          </p:nvPr>
        </p:nvGraphicFramePr>
        <p:xfrm>
          <a:off x="2339752" y="836712"/>
          <a:ext cx="3744416" cy="2129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316" r:id="rId3" imgW="1612800" imgH="914400" progId="">
                  <p:embed/>
                </p:oleObj>
              </mc:Choice>
              <mc:Fallback>
                <p:oleObj r:id="rId3" imgW="1612800" imgH="9144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836712"/>
                        <a:ext cx="3744416" cy="21290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966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20713"/>
            <a:ext cx="8229600" cy="5688012"/>
          </a:xfrm>
          <a:solidFill>
            <a:srgbClr val="00FF00">
              <a:alpha val="70195"/>
            </a:srgbClr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2.  </a:t>
            </a:r>
            <a:r>
              <a:rPr lang="zh-CN" altLang="en-US" b="1" dirty="0" smtClean="0">
                <a:latin typeface="Times New Roman" pitchFamily="18" charset="0"/>
              </a:rPr>
              <a:t>设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,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dirty="0" smtClean="0">
                <a:latin typeface="Times New Roman" pitchFamily="18" charset="0"/>
              </a:rPr>
              <a:t> K[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] ,  </a:t>
            </a:r>
            <a:r>
              <a:rPr lang="zh-CN" altLang="en-US" b="1" dirty="0" smtClean="0">
                <a:latin typeface="Times New Roman" pitchFamily="18" charset="0"/>
              </a:rPr>
              <a:t>且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i="1" dirty="0" smtClean="0">
                <a:latin typeface="Times New Roman" pitchFamily="18" charset="0"/>
              </a:rPr>
              <a:t>                f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 =  (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,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) 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i="1" dirty="0" smtClean="0">
                <a:latin typeface="Times New Roman" pitchFamily="18" charset="0"/>
              </a:rPr>
              <a:t>                g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 =  [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, 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] .</a:t>
            </a: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若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/>
              <a:t>A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K-</a:t>
            </a:r>
            <a:r>
              <a:rPr lang="zh-CN" altLang="en-US" b="1" dirty="0" smtClean="0">
                <a:latin typeface="Times New Roman" pitchFamily="18" charset="0"/>
              </a:rPr>
              <a:t>线性空间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上的线性变换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则有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1)   Ker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)  =  Ker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dirty="0" smtClean="0">
                <a:latin typeface="Times New Roman" pitchFamily="18" charset="0"/>
              </a:rPr>
              <a:t> Ker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2)   Ker </a:t>
            </a:r>
            <a:r>
              <a:rPr lang="en-US" altLang="zh-CN" b="1" i="1" dirty="0" smtClean="0">
                <a:latin typeface="Times New Roman" pitchFamily="18" charset="0"/>
              </a:rPr>
              <a:t>g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)  =  Ker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)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dirty="0" smtClean="0">
                <a:latin typeface="Times New Roman" pitchFamily="18" charset="0"/>
              </a:rPr>
              <a:t> Ker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dirty="0" smtClean="0"/>
              <a:t>A</a:t>
            </a:r>
            <a:r>
              <a:rPr lang="en-US" altLang="zh-CN" b="1" dirty="0" smtClean="0">
                <a:latin typeface="Times New Roman" pitchFamily="18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5899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92150"/>
            <a:ext cx="8229600" cy="5434013"/>
          </a:xfrm>
          <a:solidFill>
            <a:srgbClr val="00FF00">
              <a:alpha val="79999"/>
            </a:srgbClr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4800" b="1" dirty="0" smtClean="0">
                <a:solidFill>
                  <a:srgbClr val="000099"/>
                </a:solidFill>
                <a:latin typeface="Times New Roman" pitchFamily="18" charset="0"/>
              </a:rPr>
              <a:t>            </a:t>
            </a:r>
            <a:r>
              <a:rPr lang="zh-CN" altLang="en-US" sz="4400" b="1" dirty="0" smtClean="0">
                <a:solidFill>
                  <a:srgbClr val="000099"/>
                </a:solidFill>
                <a:latin typeface="Times New Roman" pitchFamily="18" charset="0"/>
              </a:rPr>
              <a:t>期中考试 </a:t>
            </a:r>
            <a:r>
              <a:rPr lang="en-US" altLang="zh-CN" sz="4400" b="1" dirty="0" smtClean="0">
                <a:solidFill>
                  <a:srgbClr val="000099"/>
                </a:solidFill>
                <a:latin typeface="Times New Roman" pitchFamily="18" charset="0"/>
              </a:rPr>
              <a:t>- 2018</a:t>
            </a:r>
            <a:r>
              <a:rPr lang="zh-CN" altLang="en-US" sz="5400" b="1" dirty="0" smtClean="0">
                <a:solidFill>
                  <a:srgbClr val="000099"/>
                </a:solidFill>
                <a:latin typeface="Times New Roman" pitchFamily="18" charset="0"/>
              </a:rPr>
              <a:t>  </a:t>
            </a:r>
            <a:r>
              <a:rPr lang="zh-CN" altLang="en-US" sz="4800" b="1" dirty="0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  <a:br>
              <a:rPr lang="zh-CN" altLang="en-US" sz="4800" b="1" dirty="0" smtClean="0">
                <a:solidFill>
                  <a:srgbClr val="000099"/>
                </a:solidFill>
                <a:latin typeface="Times New Roman" pitchFamily="18" charset="0"/>
              </a:rPr>
            </a:br>
            <a:r>
              <a:rPr lang="zh-CN" altLang="en-US" sz="4000" b="1" dirty="0" smtClean="0">
                <a:solidFill>
                  <a:srgbClr val="000099"/>
                </a:solidFill>
              </a:rPr>
              <a:t>   </a:t>
            </a:r>
            <a:r>
              <a:rPr lang="en-US" altLang="zh-CN" sz="4000" b="1" dirty="0" smtClean="0">
                <a:solidFill>
                  <a:srgbClr val="000099"/>
                </a:solidFill>
              </a:rPr>
              <a:t>5 </a:t>
            </a:r>
            <a:r>
              <a:rPr lang="zh-CN" altLang="en-US" sz="4000" b="1" dirty="0" smtClean="0">
                <a:solidFill>
                  <a:srgbClr val="000099"/>
                </a:solidFill>
              </a:rPr>
              <a:t>月 </a:t>
            </a:r>
            <a:r>
              <a:rPr lang="en-US" altLang="zh-CN" sz="4000" b="1" dirty="0" smtClean="0">
                <a:solidFill>
                  <a:srgbClr val="000099"/>
                </a:solidFill>
              </a:rPr>
              <a:t>18 </a:t>
            </a:r>
            <a:r>
              <a:rPr lang="zh-CN" altLang="en-US" sz="4000" b="1" dirty="0" smtClean="0">
                <a:solidFill>
                  <a:srgbClr val="000099"/>
                </a:solidFill>
              </a:rPr>
              <a:t>日 </a:t>
            </a:r>
            <a:r>
              <a:rPr lang="en-US" altLang="zh-CN" sz="4000" b="1" dirty="0" smtClean="0">
                <a:solidFill>
                  <a:srgbClr val="000099"/>
                </a:solidFill>
              </a:rPr>
              <a:t>( </a:t>
            </a:r>
            <a:r>
              <a:rPr lang="zh-CN" altLang="en-US" sz="4000" b="1" dirty="0" smtClean="0">
                <a:solidFill>
                  <a:srgbClr val="000099"/>
                </a:solidFill>
              </a:rPr>
              <a:t>周</a:t>
            </a:r>
            <a:r>
              <a:rPr lang="zh-CN" altLang="en-US" sz="4000" b="1" dirty="0">
                <a:solidFill>
                  <a:srgbClr val="000099"/>
                </a:solidFill>
              </a:rPr>
              <a:t>五</a:t>
            </a:r>
            <a:r>
              <a:rPr lang="zh-CN" altLang="en-US" sz="4000" b="1" dirty="0" smtClean="0">
                <a:solidFill>
                  <a:srgbClr val="000099"/>
                </a:solidFill>
              </a:rPr>
              <a:t> </a:t>
            </a:r>
            <a:r>
              <a:rPr lang="en-US" altLang="zh-CN" sz="4000" b="1" dirty="0" smtClean="0">
                <a:solidFill>
                  <a:srgbClr val="000099"/>
                </a:solidFill>
              </a:rPr>
              <a:t>)</a:t>
            </a:r>
            <a:r>
              <a:rPr lang="zh-CN" altLang="en-US" sz="4000" b="1" dirty="0" smtClean="0">
                <a:solidFill>
                  <a:srgbClr val="000099"/>
                </a:solidFill>
              </a:rPr>
              <a:t>  </a:t>
            </a:r>
            <a:r>
              <a:rPr lang="en-US" altLang="zh-CN" sz="4000" b="1" dirty="0" smtClean="0">
                <a:solidFill>
                  <a:srgbClr val="000099"/>
                </a:solidFill>
              </a:rPr>
              <a:t>3, 4 </a:t>
            </a:r>
            <a:r>
              <a:rPr lang="zh-CN" altLang="en-US" sz="4000" b="1" dirty="0" smtClean="0">
                <a:solidFill>
                  <a:srgbClr val="000099"/>
                </a:solidFill>
              </a:rPr>
              <a:t>节    </a:t>
            </a:r>
            <a:endParaRPr lang="en-US" altLang="zh-CN" sz="4000" b="1" dirty="0" smtClean="0">
              <a:solidFill>
                <a:srgbClr val="000099"/>
              </a:solidFill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dirty="0" smtClean="0"/>
              <a:t>             </a:t>
            </a:r>
            <a:r>
              <a:rPr lang="zh-CN" altLang="en-US" sz="4000" b="1" dirty="0" smtClean="0">
                <a:solidFill>
                  <a:srgbClr val="7030A0"/>
                </a:solidFill>
              </a:rPr>
              <a:t>理</a:t>
            </a:r>
            <a:r>
              <a:rPr lang="zh-CN" altLang="en-US" sz="4000" b="1" dirty="0">
                <a:solidFill>
                  <a:srgbClr val="7030A0"/>
                </a:solidFill>
              </a:rPr>
              <a:t>教</a:t>
            </a:r>
            <a:r>
              <a:rPr lang="en-US" altLang="zh-CN" sz="4000" b="1" dirty="0" smtClean="0">
                <a:solidFill>
                  <a:srgbClr val="7030A0"/>
                </a:solidFill>
              </a:rPr>
              <a:t>406</a:t>
            </a:r>
            <a:r>
              <a:rPr lang="zh-CN" altLang="en-US" sz="4000" b="1" dirty="0">
                <a:solidFill>
                  <a:srgbClr val="7030A0"/>
                </a:solidFill>
              </a:rPr>
              <a:t> </a:t>
            </a:r>
            <a:r>
              <a:rPr lang="zh-CN" altLang="en-US" sz="40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4000" b="1" dirty="0">
                <a:solidFill>
                  <a:srgbClr val="7030A0"/>
                </a:solidFill>
              </a:rPr>
              <a:t> </a:t>
            </a:r>
            <a:r>
              <a:rPr lang="zh-CN" altLang="en-US" sz="4000" b="1" dirty="0" smtClean="0">
                <a:solidFill>
                  <a:srgbClr val="7030A0"/>
                </a:solidFill>
              </a:rPr>
              <a:t>理</a:t>
            </a:r>
            <a:r>
              <a:rPr lang="zh-CN" altLang="en-US" sz="4000" b="1" dirty="0">
                <a:solidFill>
                  <a:srgbClr val="7030A0"/>
                </a:solidFill>
              </a:rPr>
              <a:t>教</a:t>
            </a:r>
            <a:r>
              <a:rPr lang="en-US" altLang="zh-CN" sz="4000" b="1" dirty="0" smtClean="0">
                <a:solidFill>
                  <a:srgbClr val="7030A0"/>
                </a:solidFill>
              </a:rPr>
              <a:t>407</a:t>
            </a:r>
            <a:endParaRPr lang="en-US" altLang="zh-CN" sz="4000" b="1" dirty="0" smtClean="0">
              <a:solidFill>
                <a:srgbClr val="7030A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dirty="0">
                <a:solidFill>
                  <a:srgbClr val="000099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000099"/>
                </a:solidFill>
                <a:latin typeface="Times New Roman" pitchFamily="18" charset="0"/>
              </a:rPr>
              <a:t>     </a:t>
            </a:r>
            <a:r>
              <a:rPr lang="zh-CN" altLang="en-US" sz="3600" b="1" dirty="0" smtClean="0">
                <a:solidFill>
                  <a:srgbClr val="000099"/>
                </a:solidFill>
                <a:latin typeface="Times New Roman" pitchFamily="18" charset="0"/>
              </a:rPr>
              <a:t>多项式， 线性空间，线性</a:t>
            </a:r>
            <a:r>
              <a:rPr lang="zh-CN" altLang="en-US" sz="3600" b="1" dirty="0">
                <a:solidFill>
                  <a:srgbClr val="000099"/>
                </a:solidFill>
                <a:latin typeface="Times New Roman" pitchFamily="18" charset="0"/>
              </a:rPr>
              <a:t>变换</a:t>
            </a:r>
            <a:endParaRPr lang="en-US" altLang="zh-CN" sz="3600" b="1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70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b="1" smtClean="0"/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  </a:t>
            </a:r>
            <a:r>
              <a:rPr lang="zh-CN" altLang="en-US" sz="3600" b="1" smtClean="0">
                <a:latin typeface="Times New Roman" pitchFamily="18" charset="0"/>
              </a:rPr>
              <a:t>给定非空集合 </a:t>
            </a:r>
            <a:r>
              <a:rPr lang="en-US" altLang="zh-CN" sz="3600" b="1" smtClean="0">
                <a:latin typeface="Times New Roman" pitchFamily="18" charset="0"/>
              </a:rPr>
              <a:t>V </a:t>
            </a:r>
            <a:r>
              <a:rPr lang="zh-CN" altLang="en-US" sz="3600" b="1" smtClean="0">
                <a:latin typeface="Times New Roman" pitchFamily="18" charset="0"/>
              </a:rPr>
              <a:t>与域 </a:t>
            </a:r>
            <a:r>
              <a:rPr lang="en-US" altLang="zh-CN" sz="3600" b="1" smtClean="0">
                <a:latin typeface="Times New Roman" pitchFamily="18" charset="0"/>
              </a:rPr>
              <a:t>K . </a:t>
            </a:r>
            <a:r>
              <a:rPr lang="zh-CN" altLang="en-US" sz="3600" b="1" smtClean="0">
                <a:latin typeface="Times New Roman" pitchFamily="18" charset="0"/>
              </a:rPr>
              <a:t>若 </a:t>
            </a:r>
            <a:r>
              <a:rPr lang="en-US" altLang="zh-CN" sz="3600" b="1" smtClean="0">
                <a:latin typeface="Times New Roman" pitchFamily="18" charset="0"/>
              </a:rPr>
              <a:t>V </a:t>
            </a:r>
            <a:r>
              <a:rPr lang="zh-CN" altLang="en-US" sz="3600" b="1" smtClean="0">
                <a:latin typeface="Times New Roman" pitchFamily="18" charset="0"/>
              </a:rPr>
              <a:t>上有</a:t>
            </a: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两种运算 </a:t>
            </a:r>
            <a:r>
              <a:rPr lang="en-US" altLang="zh-CN" sz="3600" b="1" smtClean="0">
                <a:latin typeface="Times New Roman" pitchFamily="18" charset="0"/>
              </a:rPr>
              <a:t>— </a:t>
            </a:r>
            <a:r>
              <a:rPr lang="zh-CN" altLang="en-US" sz="3600" b="1" smtClean="0">
                <a:latin typeface="Times New Roman" pitchFamily="18" charset="0"/>
              </a:rPr>
              <a:t>加法和与 </a:t>
            </a:r>
            <a:r>
              <a:rPr lang="en-US" altLang="zh-CN" sz="3600" b="1" smtClean="0">
                <a:latin typeface="Times New Roman" pitchFamily="18" charset="0"/>
              </a:rPr>
              <a:t>K </a:t>
            </a:r>
            <a:r>
              <a:rPr lang="zh-CN" altLang="en-US" sz="3600" b="1" smtClean="0">
                <a:latin typeface="Times New Roman" pitchFamily="18" charset="0"/>
              </a:rPr>
              <a:t>的数乘 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满足以下八条公理</a:t>
            </a:r>
            <a:r>
              <a:rPr lang="en-US" altLang="zh-CN" sz="3600" b="1" smtClean="0">
                <a:latin typeface="Times New Roman" pitchFamily="18" charset="0"/>
              </a:rPr>
              <a:t>,  </a:t>
            </a:r>
            <a:r>
              <a:rPr lang="zh-CN" altLang="en-US" sz="3600" b="1" smtClean="0">
                <a:latin typeface="Times New Roman" pitchFamily="18" charset="0"/>
              </a:rPr>
              <a:t>则称 </a:t>
            </a:r>
            <a:r>
              <a:rPr lang="en-US" altLang="zh-CN" sz="3600" b="1" smtClean="0">
                <a:latin typeface="Times New Roman" pitchFamily="18" charset="0"/>
              </a:rPr>
              <a:t>V </a:t>
            </a:r>
            <a:r>
              <a:rPr lang="zh-CN" altLang="en-US" sz="3600" b="1" smtClean="0">
                <a:latin typeface="Times New Roman" pitchFamily="18" charset="0"/>
              </a:rPr>
              <a:t>是域 </a:t>
            </a:r>
            <a:r>
              <a:rPr lang="en-US" altLang="zh-CN" sz="3600" b="1" smtClean="0">
                <a:latin typeface="Times New Roman" pitchFamily="18" charset="0"/>
              </a:rPr>
              <a:t>K </a:t>
            </a:r>
            <a:r>
              <a:rPr lang="zh-CN" altLang="en-US" sz="3600" b="1" smtClean="0">
                <a:latin typeface="Times New Roman" pitchFamily="18" charset="0"/>
              </a:rPr>
              <a:t>上</a:t>
            </a:r>
            <a:endParaRPr lang="en-US" altLang="zh-CN" sz="3600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的线性空间</a:t>
            </a:r>
            <a:r>
              <a:rPr lang="en-US" altLang="zh-CN" sz="3600" b="1" smtClean="0">
                <a:latin typeface="Times New Roman" pitchFamily="18" charset="0"/>
              </a:rPr>
              <a:t>.</a:t>
            </a:r>
          </a:p>
        </p:txBody>
      </p:sp>
      <p:pic>
        <p:nvPicPr>
          <p:cNvPr id="107524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Rectangle 5"/>
          <p:cNvSpPr>
            <a:spLocks noChangeArrowheads="1"/>
          </p:cNvSpPr>
          <p:nvPr/>
        </p:nvSpPr>
        <p:spPr bwMode="auto">
          <a:xfrm>
            <a:off x="395288" y="44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>
                <a:solidFill>
                  <a:schemeClr val="bg1"/>
                </a:solidFill>
              </a:rPr>
              <a:t> </a:t>
            </a:r>
            <a:r>
              <a:rPr kumimoji="0" lang="zh-CN" altLang="en-US" sz="4400">
                <a:solidFill>
                  <a:schemeClr val="bg1"/>
                </a:solidFill>
              </a:rPr>
              <a:t>线性空间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65650"/>
          </a:xfrm>
        </p:spPr>
        <p:txBody>
          <a:bodyPr/>
          <a:lstStyle/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设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, … ,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是线性空间  </a:t>
            </a:r>
            <a:r>
              <a:rPr lang="en-US" altLang="zh-CN" b="1" dirty="0" smtClean="0">
                <a:latin typeface="Times New Roman" pitchFamily="18" charset="0"/>
              </a:rPr>
              <a:t>V </a:t>
            </a:r>
            <a:r>
              <a:rPr lang="zh-CN" altLang="en-US" b="1" dirty="0" smtClean="0">
                <a:latin typeface="Times New Roman" pitchFamily="18" charset="0"/>
              </a:rPr>
              <a:t>的子空间</a:t>
            </a:r>
            <a:r>
              <a:rPr lang="en-US" altLang="zh-CN" b="1" dirty="0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45000"/>
              </a:lnSpc>
              <a:buNone/>
            </a:pPr>
            <a:r>
              <a:rPr lang="zh-CN" altLang="en-US" b="1" dirty="0" smtClean="0">
                <a:latin typeface="Times New Roman" pitchFamily="18" charset="0"/>
              </a:rPr>
              <a:t>     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>
                <a:latin typeface="Times New Roman" pitchFamily="18" charset="0"/>
              </a:rPr>
              <a:t>+ … + V</a:t>
            </a:r>
            <a:r>
              <a:rPr lang="en-US" altLang="zh-CN" sz="3600" b="1" baseline="-30000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中的向量都可写成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 </a:t>
            </a:r>
            <a:r>
              <a:rPr lang="en-US" altLang="zh-CN" b="1" dirty="0" smtClean="0">
                <a:latin typeface="Times New Roman" pitchFamily="18" charset="0"/>
              </a:rPr>
              <a:t>=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+ … +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,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的形式</a:t>
            </a:r>
            <a:r>
              <a:rPr lang="en-US" altLang="zh-CN" b="1" dirty="0" smtClean="0">
                <a:latin typeface="Times New Roman" pitchFamily="18" charset="0"/>
              </a:rPr>
              <a:t>,   </a:t>
            </a:r>
            <a:r>
              <a:rPr lang="zh-CN" altLang="en-US" b="1" dirty="0" smtClean="0">
                <a:latin typeface="Times New Roman" pitchFamily="18" charset="0"/>
              </a:rPr>
              <a:t>称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, … ,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>
                <a:latin typeface="Times New Roman" pitchFamily="18" charset="0"/>
              </a:rPr>
              <a:t>, … ,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</a:p>
          <a:p>
            <a:pPr eaLnBrk="1" hangingPunct="1">
              <a:lnSpc>
                <a:spcPct val="145000"/>
              </a:lnSpc>
              <a:buFontTx/>
              <a:buNone/>
            </a:pPr>
            <a:r>
              <a:rPr lang="en-US" altLang="zh-CN" sz="3600" b="1" baseline="-30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  </a:t>
            </a:r>
            <a:r>
              <a:rPr lang="zh-CN" altLang="en-US" b="1" dirty="0" smtClean="0">
                <a:latin typeface="Times New Roman" pitchFamily="18" charset="0"/>
              </a:rPr>
              <a:t>表示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</a:t>
            </a:r>
            <a:r>
              <a:rPr lang="zh-CN" altLang="en-US" b="1" dirty="0" smtClean="0">
                <a:latin typeface="Times New Roman" pitchFamily="18" charset="0"/>
              </a:rPr>
              <a:t>一</a:t>
            </a:r>
            <a:r>
              <a:rPr lang="zh-CN" altLang="en-US" b="1" dirty="0">
                <a:latin typeface="Times New Roman" pitchFamily="18" charset="0"/>
              </a:rPr>
              <a:t>种方</a:t>
            </a:r>
            <a:r>
              <a:rPr lang="zh-CN" altLang="en-US" b="1" dirty="0" smtClean="0">
                <a:latin typeface="Times New Roman" pitchFamily="18" charset="0"/>
              </a:rPr>
              <a:t>式 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</p:txBody>
      </p:sp>
      <p:pic>
        <p:nvPicPr>
          <p:cNvPr id="158723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4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dirty="0" smtClean="0">
                <a:solidFill>
                  <a:schemeClr val="bg1"/>
                </a:solidFill>
              </a:rPr>
              <a:t>子空间的直和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73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, … ,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dirty="0" smtClean="0">
                <a:latin typeface="Times New Roman" pitchFamily="18" charset="0"/>
              </a:rPr>
              <a:t>表示某一向量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方式唯一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则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, … ,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dirty="0" smtClean="0">
                <a:latin typeface="Times New Roman" pitchFamily="18" charset="0"/>
              </a:rPr>
              <a:t>表示零向量的方式唯一  </a:t>
            </a:r>
            <a:r>
              <a:rPr lang="en-US" altLang="zh-CN" b="1" dirty="0" smtClean="0">
                <a:latin typeface="Times New Roman" pitchFamily="18" charset="0"/>
              </a:rPr>
              <a:t>:</a:t>
            </a:r>
            <a:endParaRPr lang="en-US" altLang="zh-CN" sz="3600" b="1" baseline="-30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      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dirty="0" smtClean="0">
                <a:latin typeface="Times New Roman" pitchFamily="18" charset="0"/>
              </a:rPr>
              <a:t>+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dirty="0" smtClean="0">
                <a:latin typeface="Times New Roman" pitchFamily="18" charset="0"/>
              </a:rPr>
              <a:t>+ … +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  </a:t>
            </a:r>
            <a:r>
              <a:rPr lang="en-US" altLang="zh-CN" b="1" dirty="0" smtClean="0">
                <a:latin typeface="Times New Roman" pitchFamily="18" charset="0"/>
              </a:rPr>
              <a:t>=  0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,      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 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dirty="0" smtClean="0">
                <a:latin typeface="Times New Roman" pitchFamily="18" charset="0"/>
              </a:rPr>
              <a:t>+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dirty="0" smtClean="0">
                <a:latin typeface="Times New Roman" pitchFamily="18" charset="0"/>
              </a:rPr>
              <a:t>+ …  +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=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 ,       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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(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+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 </a:t>
            </a:r>
            <a:r>
              <a:rPr lang="en-US" altLang="zh-CN" b="1" dirty="0" smtClean="0">
                <a:latin typeface="Times New Roman" pitchFamily="18" charset="0"/>
              </a:rPr>
              <a:t>+  … +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</a:rPr>
              <a:t>+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 </a:t>
            </a:r>
            <a:r>
              <a:rPr lang="en-US" altLang="zh-CN" b="1" dirty="0" smtClean="0">
                <a:latin typeface="Times New Roman" pitchFamily="18" charset="0"/>
              </a:rPr>
              <a:t>=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表示 </a:t>
            </a:r>
            <a:r>
              <a:rPr lang="en-US" altLang="zh-CN" b="1" dirty="0" smtClean="0">
                <a:latin typeface="Times New Roman" pitchFamily="18" charset="0"/>
              </a:rPr>
              <a:t>0 </a:t>
            </a:r>
            <a:r>
              <a:rPr lang="zh-CN" altLang="en-US" b="1" dirty="0" smtClean="0">
                <a:latin typeface="Times New Roman" pitchFamily="18" charset="0"/>
              </a:rPr>
              <a:t>不唯一  </a:t>
            </a:r>
            <a:r>
              <a:rPr lang="zh-CN" altLang="en-US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</a:t>
            </a:r>
            <a:r>
              <a:rPr lang="zh-CN" altLang="en-US" b="1" dirty="0" smtClean="0">
                <a:latin typeface="Times New Roman" pitchFamily="18" charset="0"/>
                <a:sym typeface="Symbol"/>
              </a:rPr>
              <a:t>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</a:t>
            </a:r>
            <a:r>
              <a:rPr lang="zh-CN" altLang="en-US" b="1" dirty="0" smtClean="0">
                <a:latin typeface="Times New Roman" pitchFamily="18" charset="0"/>
              </a:rPr>
              <a:t>表示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不唯一 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5477380" name="Line 4"/>
          <p:cNvSpPr>
            <a:spLocks noChangeShapeType="1"/>
          </p:cNvSpPr>
          <p:nvPr/>
        </p:nvSpPr>
        <p:spPr bwMode="auto">
          <a:xfrm>
            <a:off x="1187450" y="4149725"/>
            <a:ext cx="6121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7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7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7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7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7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7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477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7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77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77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77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7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477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77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477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738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73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若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, … ,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dirty="0" smtClean="0">
                <a:latin typeface="Times New Roman" pitchFamily="18" charset="0"/>
              </a:rPr>
              <a:t>表示零向量的方式唯一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则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, … ,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dirty="0" smtClean="0">
                <a:latin typeface="Times New Roman" pitchFamily="18" charset="0"/>
              </a:rPr>
              <a:t>表示任何向量的方式唯一 </a:t>
            </a:r>
            <a:endParaRPr lang="en-US" altLang="zh-CN" sz="3600" b="1" baseline="-30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      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dirty="0" smtClean="0">
                <a:latin typeface="Times New Roman" pitchFamily="18" charset="0"/>
              </a:rPr>
              <a:t>+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dirty="0" smtClean="0">
                <a:latin typeface="Times New Roman" pitchFamily="18" charset="0"/>
              </a:rPr>
              <a:t>+ … +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  </a:t>
            </a:r>
            <a:r>
              <a:rPr lang="en-US" altLang="zh-CN" b="1" dirty="0" smtClean="0">
                <a:latin typeface="Times New Roman" pitchFamily="18" charset="0"/>
              </a:rPr>
              <a:t>=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 ,      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 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dirty="0" smtClean="0">
                <a:latin typeface="Times New Roman" pitchFamily="18" charset="0"/>
              </a:rPr>
              <a:t>+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dirty="0" smtClean="0">
                <a:latin typeface="Times New Roman" pitchFamily="18" charset="0"/>
              </a:rPr>
              <a:t>+ …  +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=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  ,      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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(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 </a:t>
            </a:r>
            <a:r>
              <a:rPr lang="en-US" altLang="zh-CN" b="1" dirty="0" smtClean="0">
                <a:latin typeface="Times New Roman" pitchFamily="18" charset="0"/>
              </a:rPr>
              <a:t>+  … +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) </a:t>
            </a:r>
            <a:r>
              <a:rPr lang="en-US" altLang="zh-CN" b="1" dirty="0" smtClean="0">
                <a:latin typeface="Times New Roman" pitchFamily="18" charset="0"/>
              </a:rPr>
              <a:t>=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0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表示 </a:t>
            </a:r>
            <a:r>
              <a:rPr lang="en-US" altLang="zh-CN" b="1" dirty="0" smtClean="0">
                <a:latin typeface="Times New Roman" pitchFamily="18" charset="0"/>
              </a:rPr>
              <a:t>0 </a:t>
            </a:r>
            <a:r>
              <a:rPr lang="zh-CN" altLang="en-US" b="1" dirty="0" smtClean="0">
                <a:latin typeface="Times New Roman" pitchFamily="18" charset="0"/>
              </a:rPr>
              <a:t>唯一    </a:t>
            </a:r>
            <a:r>
              <a:rPr lang="zh-CN" altLang="en-US" b="1" dirty="0" smtClean="0">
                <a:latin typeface="Times New Roman" pitchFamily="18" charset="0"/>
                <a:sym typeface="Symbol"/>
              </a:rPr>
              <a:t>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=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</a:t>
            </a:r>
            <a:r>
              <a:rPr lang="en-US" altLang="zh-CN" b="1" dirty="0" smtClean="0">
                <a:latin typeface="Times New Roman" pitchFamily="18" charset="0"/>
              </a:rPr>
              <a:t>  … ,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</a:rPr>
              <a:t>=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endParaRPr lang="en-US" altLang="zh-CN" b="1" dirty="0" smtClean="0">
              <a:latin typeface="Times New Roman" pitchFamily="18" charset="0"/>
            </a:endParaRPr>
          </a:p>
        </p:txBody>
      </p:sp>
      <p:sp>
        <p:nvSpPr>
          <p:cNvPr id="5477380" name="Line 4"/>
          <p:cNvSpPr>
            <a:spLocks noChangeShapeType="1"/>
          </p:cNvSpPr>
          <p:nvPr/>
        </p:nvSpPr>
        <p:spPr bwMode="auto">
          <a:xfrm>
            <a:off x="1187450" y="4149725"/>
            <a:ext cx="6121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7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7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7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7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7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7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477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7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77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77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77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7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5477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738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8680"/>
            <a:ext cx="8229600" cy="5616624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若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,  … ,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 </a:t>
            </a:r>
            <a:r>
              <a:rPr lang="zh-CN" altLang="en-US" b="1" dirty="0" smtClean="0">
                <a:solidFill>
                  <a:srgbClr val="002060"/>
                </a:solidFill>
                <a:latin typeface="Times New Roman" pitchFamily="18" charset="0"/>
              </a:rPr>
              <a:t>表示零</a:t>
            </a:r>
            <a:r>
              <a:rPr lang="zh-CN" altLang="en-US" b="1" dirty="0">
                <a:solidFill>
                  <a:srgbClr val="002060"/>
                </a:solidFill>
                <a:latin typeface="Times New Roman" pitchFamily="18" charset="0"/>
              </a:rPr>
              <a:t>向</a:t>
            </a:r>
            <a:r>
              <a:rPr lang="zh-CN" altLang="en-US" b="1" dirty="0" smtClean="0">
                <a:solidFill>
                  <a:srgbClr val="002060"/>
                </a:solidFill>
                <a:latin typeface="Times New Roman" pitchFamily="18" charset="0"/>
              </a:rPr>
              <a:t>量 </a:t>
            </a:r>
            <a:r>
              <a:rPr lang="en-US" altLang="zh-CN" b="1" dirty="0" smtClean="0">
                <a:solidFill>
                  <a:srgbClr val="002060"/>
                </a:solidFill>
                <a:latin typeface="Times New Roman" pitchFamily="18" charset="0"/>
              </a:rPr>
              <a:t>(</a:t>
            </a:r>
            <a:r>
              <a:rPr lang="zh-CN" altLang="en-US" b="1" dirty="0" smtClean="0">
                <a:solidFill>
                  <a:srgbClr val="002060"/>
                </a:solidFill>
                <a:latin typeface="Times New Roman" pitchFamily="18" charset="0"/>
              </a:rPr>
              <a:t>或任一向量</a:t>
            </a:r>
            <a:r>
              <a:rPr lang="en-US" altLang="zh-CN" b="1" dirty="0" smtClean="0">
                <a:solidFill>
                  <a:srgbClr val="002060"/>
                </a:solidFill>
                <a:latin typeface="Times New Roman" pitchFamily="18" charset="0"/>
              </a:rPr>
              <a:t>) </a:t>
            </a:r>
            <a:r>
              <a:rPr lang="zh-CN" altLang="en-US" b="1" dirty="0" smtClean="0">
                <a:solidFill>
                  <a:srgbClr val="002060"/>
                </a:solidFill>
                <a:latin typeface="Times New Roman" pitchFamily="18" charset="0"/>
              </a:rPr>
              <a:t>的</a:t>
            </a:r>
            <a:endParaRPr lang="en-US" altLang="zh-CN" b="1" dirty="0" smtClean="0">
              <a:solidFill>
                <a:srgbClr val="00206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zh-CN" altLang="en-US" b="1" dirty="0" smtClean="0">
                <a:solidFill>
                  <a:srgbClr val="002060"/>
                </a:solidFill>
                <a:latin typeface="Times New Roman" pitchFamily="18" charset="0"/>
              </a:rPr>
              <a:t>方式唯一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则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, … ,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dirty="0" smtClean="0">
                <a:latin typeface="Times New Roman" pitchFamily="18" charset="0"/>
              </a:rPr>
              <a:t>表示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+ … +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中</a:t>
            </a:r>
            <a:r>
              <a:rPr lang="zh-CN" altLang="en-US" b="1" dirty="0">
                <a:latin typeface="Times New Roman" pitchFamily="18" charset="0"/>
              </a:rPr>
              <a:t>每个</a:t>
            </a:r>
            <a:r>
              <a:rPr lang="zh-CN" altLang="en-US" b="1" dirty="0" smtClean="0">
                <a:latin typeface="Times New Roman" pitchFamily="18" charset="0"/>
              </a:rPr>
              <a:t>向量的方式都唯一 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  <a:r>
              <a:rPr lang="zh-CN" altLang="en-US" b="1" dirty="0" smtClean="0">
                <a:latin typeface="Times New Roman" pitchFamily="18" charset="0"/>
              </a:rPr>
              <a:t>  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此时称</a:t>
            </a:r>
            <a:r>
              <a:rPr lang="en-US" altLang="zh-CN" b="1" dirty="0" smtClean="0">
                <a:latin typeface="Times New Roman" pitchFamily="18" charset="0"/>
              </a:rPr>
              <a:t> 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+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+ … +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 </a:t>
            </a:r>
            <a:r>
              <a:rPr lang="zh-CN" altLang="en-US" b="1" dirty="0" smtClean="0">
                <a:latin typeface="Times New Roman" pitchFamily="18" charset="0"/>
              </a:rPr>
              <a:t>是</a:t>
            </a:r>
            <a:r>
              <a:rPr lang="zh-CN" altLang="en-US" b="1" dirty="0" smtClean="0">
                <a:solidFill>
                  <a:srgbClr val="002060"/>
                </a:solidFill>
                <a:latin typeface="Times New Roman" pitchFamily="18" charset="0"/>
              </a:rPr>
              <a:t>直和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  <a:r>
              <a:rPr lang="zh-CN" altLang="en-US" b="1" dirty="0" smtClean="0">
                <a:latin typeface="Times New Roman" pitchFamily="18" charset="0"/>
              </a:rPr>
              <a:t>  记为  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 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dirty="0" smtClean="0">
                <a:latin typeface="Times New Roman" pitchFamily="18" charset="0"/>
              </a:rPr>
              <a:t> 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dirty="0" smtClean="0">
                <a:latin typeface="Times New Roman" pitchFamily="18" charset="0"/>
              </a:rPr>
              <a:t> …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dirty="0" smtClean="0">
                <a:latin typeface="Times New Roman" pitchFamily="18" charset="0"/>
              </a:rPr>
              <a:t> 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 </a:t>
            </a:r>
            <a:r>
              <a:rPr lang="en-US" altLang="zh-CN" b="1" dirty="0" smtClean="0">
                <a:latin typeface="Times New Roman" pitchFamily="18" charset="0"/>
              </a:rPr>
              <a:t>.    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     </a:t>
            </a:r>
            <a:r>
              <a:rPr lang="en-US" altLang="zh-CN" b="1" dirty="0" smtClean="0">
                <a:latin typeface="Times New Roman" pitchFamily="18" charset="0"/>
              </a:rPr>
              <a:t>=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+ 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+ </a:t>
            </a:r>
            <a:r>
              <a:rPr lang="en-US" altLang="zh-CN" b="1" dirty="0">
                <a:latin typeface="Times New Roman" pitchFamily="18" charset="0"/>
              </a:rPr>
              <a:t>… </a:t>
            </a:r>
            <a:r>
              <a:rPr lang="en-US" altLang="zh-CN" b="1" dirty="0" smtClean="0">
                <a:latin typeface="Times New Roman" pitchFamily="18" charset="0"/>
              </a:rPr>
              <a:t>+ 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,      </a:t>
            </a:r>
            <a:r>
              <a:rPr lang="en-US" altLang="zh-CN" b="1" baseline="-30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b="1" baseline="-30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endParaRPr lang="en-US" altLang="zh-CN" b="1" dirty="0">
              <a:latin typeface="Times New Roman" pitchFamily="18" charset="0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1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1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616575"/>
          </a:xfrm>
        </p:spPr>
        <p:txBody>
          <a:bodyPr/>
          <a:lstStyle/>
          <a:p>
            <a:pPr marL="609600" indent="-609600"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定理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  <a:r>
              <a:rPr lang="zh-CN" altLang="en-US" b="1" dirty="0" smtClean="0">
                <a:latin typeface="Times New Roman" pitchFamily="18" charset="0"/>
              </a:rPr>
              <a:t>以下诸命题等价</a:t>
            </a:r>
          </a:p>
          <a:p>
            <a:pPr marL="609600" indent="-609600" eaLnBrk="1" hangingPunct="1">
              <a:lnSpc>
                <a:spcPct val="145000"/>
              </a:lnSpc>
              <a:buFontTx/>
              <a:buAutoNum type="arabicParenR"/>
            </a:pP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+ … +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dirty="0" smtClean="0">
                <a:latin typeface="Times New Roman" pitchFamily="18" charset="0"/>
              </a:rPr>
              <a:t>是直和 </a:t>
            </a:r>
            <a:r>
              <a:rPr lang="en-US" altLang="zh-CN" b="1" dirty="0" smtClean="0">
                <a:latin typeface="Times New Roman" pitchFamily="18" charset="0"/>
              </a:rPr>
              <a:t>(</a:t>
            </a:r>
            <a:r>
              <a:rPr lang="zh-CN" altLang="en-US" b="1" dirty="0" smtClean="0">
                <a:latin typeface="Times New Roman" pitchFamily="18" charset="0"/>
              </a:rPr>
              <a:t>表示 </a:t>
            </a:r>
            <a:r>
              <a:rPr lang="en-US" altLang="zh-CN" b="1" dirty="0" smtClean="0">
                <a:latin typeface="Times New Roman" pitchFamily="18" charset="0"/>
              </a:rPr>
              <a:t>0 </a:t>
            </a:r>
            <a:r>
              <a:rPr lang="zh-CN" altLang="en-US" b="1" dirty="0" smtClean="0">
                <a:latin typeface="Times New Roman" pitchFamily="18" charset="0"/>
              </a:rPr>
              <a:t>唯一</a:t>
            </a:r>
            <a:r>
              <a:rPr lang="en-US" altLang="zh-CN" b="1" dirty="0" smtClean="0">
                <a:latin typeface="Times New Roman" pitchFamily="18" charset="0"/>
              </a:rPr>
              <a:t>) ; </a:t>
            </a:r>
          </a:p>
          <a:p>
            <a:pPr marL="609600" indent="-609600" eaLnBrk="1" hangingPunct="1">
              <a:lnSpc>
                <a:spcPct val="145000"/>
              </a:lnSpc>
              <a:buFontTx/>
              <a:buAutoNum type="arabicParenR"/>
            </a:pPr>
            <a:r>
              <a:rPr lang="zh-CN" altLang="en-US" b="1" dirty="0" smtClean="0">
                <a:latin typeface="Times New Roman" pitchFamily="18" charset="0"/>
              </a:rPr>
              <a:t>各个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zh-CN" altLang="en-US" b="1" dirty="0" smtClean="0">
                <a:latin typeface="Times New Roman" pitchFamily="18" charset="0"/>
              </a:rPr>
              <a:t>的基底合并在一起后仍线性无关</a:t>
            </a:r>
            <a:r>
              <a:rPr lang="en-US" altLang="zh-CN" b="1" dirty="0" smtClean="0">
                <a:latin typeface="Times New Roman" pitchFamily="18" charset="0"/>
              </a:rPr>
              <a:t>;</a:t>
            </a:r>
            <a:endParaRPr lang="zh-CN" altLang="en-US" b="1" dirty="0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zh-CN" altLang="en-US" b="1" dirty="0" smtClean="0">
                <a:latin typeface="Times New Roman" pitchFamily="18" charset="0"/>
              </a:rPr>
              <a:t>构成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+ … +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dirty="0" smtClean="0">
                <a:latin typeface="Times New Roman" pitchFamily="18" charset="0"/>
              </a:rPr>
              <a:t>的基底 </a:t>
            </a:r>
            <a:r>
              <a:rPr lang="en-US" altLang="zh-CN" b="1" dirty="0" smtClean="0">
                <a:latin typeface="Times New Roman" pitchFamily="18" charset="0"/>
              </a:rPr>
              <a:t>)</a:t>
            </a:r>
          </a:p>
          <a:p>
            <a:pPr marL="609600" indent="-609600" eaLnBrk="1" hangingPunct="1">
              <a:lnSpc>
                <a:spcPct val="145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</p:txBody>
      </p:sp>
      <p:graphicFrame>
        <p:nvGraphicFramePr>
          <p:cNvPr id="5406726" name="Object 6"/>
          <p:cNvGraphicFramePr>
            <a:graphicFrameLocks noChangeAspect="1"/>
          </p:cNvGraphicFramePr>
          <p:nvPr/>
        </p:nvGraphicFramePr>
        <p:xfrm>
          <a:off x="1619250" y="5589588"/>
          <a:ext cx="554038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36" name="公式" r:id="rId3" imgW="228600" imgH="241300" progId="Equation.3">
                  <p:embed/>
                </p:oleObj>
              </mc:Choice>
              <mc:Fallback>
                <p:oleObj name="公式" r:id="rId3" imgW="228600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589588"/>
                        <a:ext cx="554038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727" name="AutoShape 7"/>
          <p:cNvSpPr>
            <a:spLocks/>
          </p:cNvSpPr>
          <p:nvPr/>
        </p:nvSpPr>
        <p:spPr bwMode="auto">
          <a:xfrm rot="-5400000">
            <a:off x="1652588" y="4116388"/>
            <a:ext cx="366712" cy="2449512"/>
          </a:xfrm>
          <a:prstGeom prst="leftBrace">
            <a:avLst>
              <a:gd name="adj1" fmla="val 55664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5406728" name="Object 8"/>
          <p:cNvGraphicFramePr>
            <a:graphicFrameLocks noChangeAspect="1"/>
          </p:cNvGraphicFramePr>
          <p:nvPr/>
        </p:nvGraphicFramePr>
        <p:xfrm>
          <a:off x="684213" y="4508500"/>
          <a:ext cx="2503487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37" name="公式" r:id="rId5" imgW="850531" imgH="253890" progId="Equation.3">
                  <p:embed/>
                </p:oleObj>
              </mc:Choice>
              <mc:Fallback>
                <p:oleObj name="公式" r:id="rId5" imgW="850531" imgH="25389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508500"/>
                        <a:ext cx="2503487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6729" name="Object 9"/>
          <p:cNvGraphicFramePr>
            <a:graphicFrameLocks noChangeAspect="1"/>
          </p:cNvGraphicFramePr>
          <p:nvPr/>
        </p:nvGraphicFramePr>
        <p:xfrm>
          <a:off x="4500563" y="5589588"/>
          <a:ext cx="585787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38" name="公式" r:id="rId7" imgW="241195" imgH="241195" progId="Equation.3">
                  <p:embed/>
                </p:oleObj>
              </mc:Choice>
              <mc:Fallback>
                <p:oleObj name="公式" r:id="rId7" imgW="241195" imgH="24119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589588"/>
                        <a:ext cx="585787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730" name="AutoShape 10"/>
          <p:cNvSpPr>
            <a:spLocks/>
          </p:cNvSpPr>
          <p:nvPr/>
        </p:nvSpPr>
        <p:spPr bwMode="auto">
          <a:xfrm rot="-5400000">
            <a:off x="4532312" y="4692651"/>
            <a:ext cx="366713" cy="1439862"/>
          </a:xfrm>
          <a:prstGeom prst="leftBrace">
            <a:avLst>
              <a:gd name="adj1" fmla="val 3272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5406731" name="Object 11"/>
          <p:cNvGraphicFramePr>
            <a:graphicFrameLocks noChangeAspect="1"/>
          </p:cNvGraphicFramePr>
          <p:nvPr/>
        </p:nvGraphicFramePr>
        <p:xfrm>
          <a:off x="3995738" y="4581525"/>
          <a:ext cx="162083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39" name="公式" r:id="rId9" imgW="558558" imgH="253890" progId="Equation.3">
                  <p:embed/>
                </p:oleObj>
              </mc:Choice>
              <mc:Fallback>
                <p:oleObj name="公式" r:id="rId9" imgW="558558" imgH="25389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581525"/>
                        <a:ext cx="1620837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6732" name="Object 12"/>
          <p:cNvGraphicFramePr>
            <a:graphicFrameLocks noChangeAspect="1"/>
          </p:cNvGraphicFramePr>
          <p:nvPr/>
        </p:nvGraphicFramePr>
        <p:xfrm>
          <a:off x="6948488" y="5589588"/>
          <a:ext cx="58578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40" name="公式" r:id="rId11" imgW="241195" imgH="253890" progId="Equation.3">
                  <p:embed/>
                </p:oleObj>
              </mc:Choice>
              <mc:Fallback>
                <p:oleObj name="公式" r:id="rId11" imgW="241195" imgH="25389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5589588"/>
                        <a:ext cx="585787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733" name="AutoShape 13"/>
          <p:cNvSpPr>
            <a:spLocks/>
          </p:cNvSpPr>
          <p:nvPr/>
        </p:nvSpPr>
        <p:spPr bwMode="auto">
          <a:xfrm rot="-5400000">
            <a:off x="6980237" y="4692651"/>
            <a:ext cx="366713" cy="1439862"/>
          </a:xfrm>
          <a:prstGeom prst="leftBrace">
            <a:avLst>
              <a:gd name="adj1" fmla="val 3272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5406734" name="Object 14"/>
          <p:cNvGraphicFramePr>
            <a:graphicFrameLocks noChangeAspect="1"/>
          </p:cNvGraphicFramePr>
          <p:nvPr/>
        </p:nvGraphicFramePr>
        <p:xfrm>
          <a:off x="6516688" y="4581525"/>
          <a:ext cx="14351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41" name="公式" r:id="rId13" imgW="520474" imgH="253890" progId="Equation.3">
                  <p:embed/>
                </p:oleObj>
              </mc:Choice>
              <mc:Fallback>
                <p:oleObj name="公式" r:id="rId13" imgW="520474" imgH="25389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4581525"/>
                        <a:ext cx="14351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736" name="AutoShape 16"/>
          <p:cNvSpPr>
            <a:spLocks/>
          </p:cNvSpPr>
          <p:nvPr/>
        </p:nvSpPr>
        <p:spPr bwMode="auto">
          <a:xfrm rot="5400000">
            <a:off x="3993356" y="983457"/>
            <a:ext cx="366713" cy="6985000"/>
          </a:xfrm>
          <a:prstGeom prst="leftBrace">
            <a:avLst>
              <a:gd name="adj1" fmla="val 73986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5406737" name="Object 17" descr="花束"/>
          <p:cNvGraphicFramePr>
            <a:graphicFrameLocks noChangeAspect="1"/>
          </p:cNvGraphicFramePr>
          <p:nvPr/>
        </p:nvGraphicFramePr>
        <p:xfrm>
          <a:off x="2700338" y="3789363"/>
          <a:ext cx="27971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42" name="公式" r:id="rId15" imgW="889000" imgH="190500" progId="Equation.3">
                  <p:embed/>
                </p:oleObj>
              </mc:Choice>
              <mc:Fallback>
                <p:oleObj name="公式" r:id="rId15" imgW="889000" imgH="190500" progId="Equation.3">
                  <p:embed/>
                  <p:pic>
                    <p:nvPicPr>
                      <p:cNvPr id="0" name="Object 17" descr="花束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789363"/>
                        <a:ext cx="279717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1">
                              <a:blip r:embed="rId17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06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06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06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06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406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06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06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06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06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06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06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06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406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06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06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06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406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06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406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406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06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06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27" grpId="0" animBg="1"/>
      <p:bldP spid="5406730" grpId="0" animBg="1"/>
      <p:bldP spid="5406733" grpId="0" animBg="1"/>
      <p:bldP spid="540673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5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616575"/>
          </a:xfrm>
        </p:spPr>
        <p:txBody>
          <a:bodyPr/>
          <a:lstStyle/>
          <a:p>
            <a:pPr marL="609600" indent="-609600"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定理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  <a:r>
              <a:rPr lang="zh-CN" altLang="en-US" b="1" dirty="0" smtClean="0">
                <a:latin typeface="Times New Roman" pitchFamily="18" charset="0"/>
              </a:rPr>
              <a:t>以下诸命题等价</a:t>
            </a:r>
          </a:p>
          <a:p>
            <a:pPr marL="609600" indent="-609600" eaLnBrk="1" hangingPunct="1">
              <a:lnSpc>
                <a:spcPct val="145000"/>
              </a:lnSpc>
              <a:buFontTx/>
              <a:buAutoNum type="arabicParenR"/>
            </a:pP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+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+ … +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dirty="0" smtClean="0">
                <a:latin typeface="Times New Roman" pitchFamily="18" charset="0"/>
              </a:rPr>
              <a:t>是直和</a:t>
            </a:r>
            <a:r>
              <a:rPr lang="en-US" altLang="zh-CN" b="1" dirty="0" smtClean="0">
                <a:latin typeface="Times New Roman" pitchFamily="18" charset="0"/>
              </a:rPr>
              <a:t>; </a:t>
            </a:r>
          </a:p>
          <a:p>
            <a:pPr marL="609600" indent="-609600" eaLnBrk="1" hangingPunct="1">
              <a:lnSpc>
                <a:spcPct val="145000"/>
              </a:lnSpc>
              <a:buFontTx/>
              <a:buAutoNum type="arabicParenR"/>
            </a:pPr>
            <a:r>
              <a:rPr lang="zh-CN" altLang="en-US" b="1" dirty="0" smtClean="0">
                <a:latin typeface="Times New Roman" pitchFamily="18" charset="0"/>
              </a:rPr>
              <a:t>将各个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zh-CN" altLang="en-US" b="1" dirty="0" smtClean="0">
                <a:latin typeface="Times New Roman" pitchFamily="18" charset="0"/>
              </a:rPr>
              <a:t>的基底合并起来</a:t>
            </a:r>
            <a:r>
              <a:rPr lang="en-US" altLang="zh-CN" b="1" dirty="0" smtClean="0">
                <a:latin typeface="Times New Roman" pitchFamily="18" charset="0"/>
              </a:rPr>
              <a:t>, </a:t>
            </a:r>
            <a:r>
              <a:rPr lang="zh-CN" altLang="en-US" b="1" dirty="0" smtClean="0">
                <a:latin typeface="Times New Roman" pitchFamily="18" charset="0"/>
              </a:rPr>
              <a:t>得到</a:t>
            </a:r>
          </a:p>
          <a:p>
            <a:pPr marL="609600" indent="-609600" eaLnBrk="1" hangingPunct="1">
              <a:lnSpc>
                <a:spcPct val="14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</a:t>
            </a:r>
            <a:r>
              <a:rPr lang="en-US" altLang="zh-CN" b="1" dirty="0" smtClean="0">
                <a:latin typeface="Times New Roman" pitchFamily="18" charset="0"/>
              </a:rPr>
              <a:t>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+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+ …+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b="1" dirty="0" smtClean="0">
                <a:latin typeface="Times New Roman" pitchFamily="18" charset="0"/>
              </a:rPr>
              <a:t>的基底</a:t>
            </a:r>
            <a:r>
              <a:rPr lang="en-US" altLang="zh-CN" b="1" dirty="0" smtClean="0">
                <a:latin typeface="Times New Roman" pitchFamily="18" charset="0"/>
              </a:rPr>
              <a:t>;</a:t>
            </a:r>
          </a:p>
          <a:p>
            <a:pPr marL="609600" indent="-609600" eaLnBrk="1" hangingPunct="1">
              <a:lnSpc>
                <a:spcPct val="145000"/>
              </a:lnSpc>
              <a:buFontTx/>
              <a:buAutoNum type="arabicParenR" startAt="3"/>
            </a:pPr>
            <a:r>
              <a:rPr lang="en-US" altLang="zh-CN" b="1" dirty="0" smtClean="0">
                <a:latin typeface="Times New Roman" pitchFamily="18" charset="0"/>
              </a:rPr>
              <a:t>dim(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+ 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</a:rPr>
              <a:t> + …+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</a:p>
          <a:p>
            <a:pPr marL="609600" indent="-609600" eaLnBrk="1" hangingPunct="1">
              <a:lnSpc>
                <a:spcPct val="14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   = dimV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+ dimV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+ … + dim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endParaRPr lang="en-US" altLang="zh-CN" b="1" dirty="0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45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</p:txBody>
      </p:sp>
      <p:sp>
        <p:nvSpPr>
          <p:cNvPr id="5415939" name="Freeform 3"/>
          <p:cNvSpPr>
            <a:spLocks/>
          </p:cNvSpPr>
          <p:nvPr/>
        </p:nvSpPr>
        <p:spPr bwMode="auto">
          <a:xfrm>
            <a:off x="5651500" y="1700213"/>
            <a:ext cx="2317750" cy="1728787"/>
          </a:xfrm>
          <a:custGeom>
            <a:avLst/>
            <a:gdLst>
              <a:gd name="T0" fmla="*/ 2147483647 w 1460"/>
              <a:gd name="T1" fmla="*/ 2147483647 h 1089"/>
              <a:gd name="T2" fmla="*/ 2147483647 w 1460"/>
              <a:gd name="T3" fmla="*/ 2147483647 h 1089"/>
              <a:gd name="T4" fmla="*/ 2147483647 w 1460"/>
              <a:gd name="T5" fmla="*/ 2147483647 h 1089"/>
              <a:gd name="T6" fmla="*/ 2147483647 w 1460"/>
              <a:gd name="T7" fmla="*/ 2147483647 h 1089"/>
              <a:gd name="T8" fmla="*/ 2147483647 w 1460"/>
              <a:gd name="T9" fmla="*/ 2147483647 h 1089"/>
              <a:gd name="T10" fmla="*/ 2147483647 w 1460"/>
              <a:gd name="T11" fmla="*/ 2147483647 h 1089"/>
              <a:gd name="T12" fmla="*/ 2147483647 w 1460"/>
              <a:gd name="T13" fmla="*/ 0 h 1089"/>
              <a:gd name="T14" fmla="*/ 0 w 1460"/>
              <a:gd name="T15" fmla="*/ 2147483647 h 108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460"/>
              <a:gd name="T25" fmla="*/ 0 h 1089"/>
              <a:gd name="T26" fmla="*/ 1460 w 1460"/>
              <a:gd name="T27" fmla="*/ 1089 h 108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460" h="1089">
                <a:moveTo>
                  <a:pt x="273" y="1089"/>
                </a:moveTo>
                <a:cubicBezTo>
                  <a:pt x="586" y="1040"/>
                  <a:pt x="900" y="991"/>
                  <a:pt x="1089" y="908"/>
                </a:cubicBezTo>
                <a:cubicBezTo>
                  <a:pt x="1278" y="825"/>
                  <a:pt x="1354" y="688"/>
                  <a:pt x="1407" y="590"/>
                </a:cubicBezTo>
                <a:cubicBezTo>
                  <a:pt x="1460" y="492"/>
                  <a:pt x="1437" y="394"/>
                  <a:pt x="1407" y="318"/>
                </a:cubicBezTo>
                <a:cubicBezTo>
                  <a:pt x="1377" y="242"/>
                  <a:pt x="1301" y="181"/>
                  <a:pt x="1225" y="136"/>
                </a:cubicBezTo>
                <a:cubicBezTo>
                  <a:pt x="1149" y="91"/>
                  <a:pt x="1097" y="69"/>
                  <a:pt x="953" y="46"/>
                </a:cubicBezTo>
                <a:cubicBezTo>
                  <a:pt x="809" y="23"/>
                  <a:pt x="522" y="0"/>
                  <a:pt x="363" y="0"/>
                </a:cubicBezTo>
                <a:cubicBezTo>
                  <a:pt x="204" y="0"/>
                  <a:pt x="102" y="23"/>
                  <a:pt x="0" y="46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68965" name="Freeform 5"/>
          <p:cNvSpPr>
            <a:spLocks/>
          </p:cNvSpPr>
          <p:nvPr/>
        </p:nvSpPr>
        <p:spPr bwMode="auto">
          <a:xfrm>
            <a:off x="6588125" y="3500438"/>
            <a:ext cx="1789113" cy="1657350"/>
          </a:xfrm>
          <a:custGeom>
            <a:avLst/>
            <a:gdLst>
              <a:gd name="T0" fmla="*/ 0 w 1127"/>
              <a:gd name="T1" fmla="*/ 0 h 1044"/>
              <a:gd name="T2" fmla="*/ 2147483647 w 1127"/>
              <a:gd name="T3" fmla="*/ 2147483647 h 1044"/>
              <a:gd name="T4" fmla="*/ 2147483647 w 1127"/>
              <a:gd name="T5" fmla="*/ 2147483647 h 1044"/>
              <a:gd name="T6" fmla="*/ 2147483647 w 1127"/>
              <a:gd name="T7" fmla="*/ 2147483647 h 1044"/>
              <a:gd name="T8" fmla="*/ 2147483647 w 1127"/>
              <a:gd name="T9" fmla="*/ 2147483647 h 10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7"/>
              <a:gd name="T16" fmla="*/ 0 h 1044"/>
              <a:gd name="T17" fmla="*/ 1127 w 1127"/>
              <a:gd name="T18" fmla="*/ 1044 h 10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7" h="1044">
                <a:moveTo>
                  <a:pt x="0" y="0"/>
                </a:moveTo>
                <a:cubicBezTo>
                  <a:pt x="295" y="64"/>
                  <a:pt x="590" y="129"/>
                  <a:pt x="771" y="227"/>
                </a:cubicBezTo>
                <a:cubicBezTo>
                  <a:pt x="952" y="325"/>
                  <a:pt x="1051" y="476"/>
                  <a:pt x="1089" y="590"/>
                </a:cubicBezTo>
                <a:cubicBezTo>
                  <a:pt x="1127" y="704"/>
                  <a:pt x="1058" y="832"/>
                  <a:pt x="998" y="908"/>
                </a:cubicBezTo>
                <a:cubicBezTo>
                  <a:pt x="938" y="984"/>
                  <a:pt x="832" y="1014"/>
                  <a:pt x="726" y="1044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68966" name="Freeform 6"/>
          <p:cNvSpPr>
            <a:spLocks/>
          </p:cNvSpPr>
          <p:nvPr/>
        </p:nvSpPr>
        <p:spPr bwMode="auto">
          <a:xfrm>
            <a:off x="900113" y="3141663"/>
            <a:ext cx="828675" cy="2016125"/>
          </a:xfrm>
          <a:custGeom>
            <a:avLst/>
            <a:gdLst>
              <a:gd name="T0" fmla="*/ 2147483647 w 522"/>
              <a:gd name="T1" fmla="*/ 2147483647 h 1270"/>
              <a:gd name="T2" fmla="*/ 2147483647 w 522"/>
              <a:gd name="T3" fmla="*/ 2147483647 h 1270"/>
              <a:gd name="T4" fmla="*/ 2147483647 w 522"/>
              <a:gd name="T5" fmla="*/ 2147483647 h 1270"/>
              <a:gd name="T6" fmla="*/ 2147483647 w 522"/>
              <a:gd name="T7" fmla="*/ 2147483647 h 1270"/>
              <a:gd name="T8" fmla="*/ 2147483647 w 522"/>
              <a:gd name="T9" fmla="*/ 2147483647 h 1270"/>
              <a:gd name="T10" fmla="*/ 2147483647 w 522"/>
              <a:gd name="T11" fmla="*/ 0 h 127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22"/>
              <a:gd name="T19" fmla="*/ 0 h 1270"/>
              <a:gd name="T20" fmla="*/ 522 w 522"/>
              <a:gd name="T21" fmla="*/ 1270 h 127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22" h="1270">
                <a:moveTo>
                  <a:pt x="522" y="1270"/>
                </a:moveTo>
                <a:cubicBezTo>
                  <a:pt x="424" y="1243"/>
                  <a:pt x="326" y="1217"/>
                  <a:pt x="250" y="1134"/>
                </a:cubicBezTo>
                <a:cubicBezTo>
                  <a:pt x="174" y="1051"/>
                  <a:pt x="107" y="892"/>
                  <a:pt x="69" y="771"/>
                </a:cubicBezTo>
                <a:cubicBezTo>
                  <a:pt x="31" y="650"/>
                  <a:pt x="0" y="521"/>
                  <a:pt x="23" y="408"/>
                </a:cubicBezTo>
                <a:cubicBezTo>
                  <a:pt x="46" y="295"/>
                  <a:pt x="144" y="159"/>
                  <a:pt x="205" y="91"/>
                </a:cubicBezTo>
                <a:cubicBezTo>
                  <a:pt x="266" y="23"/>
                  <a:pt x="326" y="11"/>
                  <a:pt x="386" y="0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67942" name="Freeform 18"/>
          <p:cNvSpPr>
            <a:spLocks/>
          </p:cNvSpPr>
          <p:nvPr/>
        </p:nvSpPr>
        <p:spPr bwMode="auto">
          <a:xfrm>
            <a:off x="6011863" y="1916113"/>
            <a:ext cx="1476375" cy="1368425"/>
          </a:xfrm>
          <a:custGeom>
            <a:avLst/>
            <a:gdLst>
              <a:gd name="T0" fmla="*/ 0 w 930"/>
              <a:gd name="T1" fmla="*/ 0 h 862"/>
              <a:gd name="T2" fmla="*/ 2147483647 w 930"/>
              <a:gd name="T3" fmla="*/ 2147483647 h 862"/>
              <a:gd name="T4" fmla="*/ 2147483647 w 930"/>
              <a:gd name="T5" fmla="*/ 2147483647 h 862"/>
              <a:gd name="T6" fmla="*/ 2147483647 w 930"/>
              <a:gd name="T7" fmla="*/ 2147483647 h 862"/>
              <a:gd name="T8" fmla="*/ 2147483647 w 930"/>
              <a:gd name="T9" fmla="*/ 2147483647 h 862"/>
              <a:gd name="T10" fmla="*/ 2147483647 w 930"/>
              <a:gd name="T11" fmla="*/ 2147483647 h 86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30"/>
              <a:gd name="T19" fmla="*/ 0 h 862"/>
              <a:gd name="T20" fmla="*/ 930 w 930"/>
              <a:gd name="T21" fmla="*/ 862 h 86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30" h="862">
                <a:moveTo>
                  <a:pt x="0" y="0"/>
                </a:moveTo>
                <a:cubicBezTo>
                  <a:pt x="287" y="23"/>
                  <a:pt x="575" y="46"/>
                  <a:pt x="726" y="91"/>
                </a:cubicBezTo>
                <a:cubicBezTo>
                  <a:pt x="877" y="136"/>
                  <a:pt x="884" y="212"/>
                  <a:pt x="907" y="272"/>
                </a:cubicBezTo>
                <a:cubicBezTo>
                  <a:pt x="930" y="332"/>
                  <a:pt x="915" y="393"/>
                  <a:pt x="862" y="454"/>
                </a:cubicBezTo>
                <a:cubicBezTo>
                  <a:pt x="809" y="515"/>
                  <a:pt x="726" y="567"/>
                  <a:pt x="590" y="635"/>
                </a:cubicBezTo>
                <a:cubicBezTo>
                  <a:pt x="454" y="703"/>
                  <a:pt x="249" y="782"/>
                  <a:pt x="45" y="862"/>
                </a:cubicBezTo>
              </a:path>
            </a:pathLst>
          </a:cu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415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5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415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15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15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5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415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15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415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8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5939" grpId="0" animBg="1"/>
      <p:bldP spid="168965" grpId="0" animBg="1"/>
      <p:bldP spid="16896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Freeform 2"/>
          <p:cNvSpPr>
            <a:spLocks/>
          </p:cNvSpPr>
          <p:nvPr/>
        </p:nvSpPr>
        <p:spPr bwMode="auto">
          <a:xfrm>
            <a:off x="2411413" y="4005263"/>
            <a:ext cx="4392612" cy="2374900"/>
          </a:xfrm>
          <a:custGeom>
            <a:avLst/>
            <a:gdLst>
              <a:gd name="T0" fmla="*/ 0 w 3130"/>
              <a:gd name="T1" fmla="*/ 2147483647 h 1905"/>
              <a:gd name="T2" fmla="*/ 2147483647 w 3130"/>
              <a:gd name="T3" fmla="*/ 0 h 1905"/>
              <a:gd name="T4" fmla="*/ 2147483647 w 3130"/>
              <a:gd name="T5" fmla="*/ 2147483647 h 1905"/>
              <a:gd name="T6" fmla="*/ 2147483647 w 3130"/>
              <a:gd name="T7" fmla="*/ 2147483647 h 1905"/>
              <a:gd name="T8" fmla="*/ 0 w 3130"/>
              <a:gd name="T9" fmla="*/ 2147483647 h 19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30"/>
              <a:gd name="T16" fmla="*/ 0 h 1905"/>
              <a:gd name="T17" fmla="*/ 3130 w 3130"/>
              <a:gd name="T18" fmla="*/ 1905 h 19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30" h="1905">
                <a:moveTo>
                  <a:pt x="0" y="1225"/>
                </a:moveTo>
                <a:lnTo>
                  <a:pt x="1723" y="0"/>
                </a:lnTo>
                <a:lnTo>
                  <a:pt x="3130" y="544"/>
                </a:lnTo>
                <a:lnTo>
                  <a:pt x="1360" y="1905"/>
                </a:lnTo>
                <a:lnTo>
                  <a:pt x="0" y="1225"/>
                </a:lnTo>
                <a:close/>
              </a:path>
            </a:pathLst>
          </a:cu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8963" name="Object 3"/>
          <p:cNvGraphicFramePr>
            <a:graphicFrameLocks noChangeAspect="1"/>
          </p:cNvGraphicFramePr>
          <p:nvPr/>
        </p:nvGraphicFramePr>
        <p:xfrm>
          <a:off x="3995738" y="4941888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322" name="公式" r:id="rId3" imgW="126835" imgH="139518" progId="Equation.3">
                  <p:embed/>
                </p:oleObj>
              </mc:Choice>
              <mc:Fallback>
                <p:oleObj name="公式" r:id="rId3" imgW="126835" imgH="13951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941888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4" name="Object 4"/>
          <p:cNvGraphicFramePr>
            <a:graphicFrameLocks noChangeAspect="1"/>
          </p:cNvGraphicFramePr>
          <p:nvPr/>
        </p:nvGraphicFramePr>
        <p:xfrm>
          <a:off x="6732588" y="4365625"/>
          <a:ext cx="531812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323" name="公式" r:id="rId5" imgW="215713" imgH="241091" progId="Equation.3">
                  <p:embed/>
                </p:oleObj>
              </mc:Choice>
              <mc:Fallback>
                <p:oleObj name="公式" r:id="rId5" imgW="215713" imgH="24109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4365625"/>
                        <a:ext cx="531812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8773" name="Object 5"/>
          <p:cNvGraphicFramePr>
            <a:graphicFrameLocks noChangeAspect="1"/>
          </p:cNvGraphicFramePr>
          <p:nvPr/>
        </p:nvGraphicFramePr>
        <p:xfrm>
          <a:off x="2916238" y="3068638"/>
          <a:ext cx="595312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324" name="公式" r:id="rId7" imgW="241195" imgH="241195" progId="Equation.3">
                  <p:embed/>
                </p:oleObj>
              </mc:Choice>
              <mc:Fallback>
                <p:oleObj name="公式" r:id="rId7" imgW="241195" imgH="24119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068638"/>
                        <a:ext cx="595312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8774" name="Object 6"/>
          <p:cNvGraphicFramePr>
            <a:graphicFrameLocks noChangeAspect="1"/>
          </p:cNvGraphicFramePr>
          <p:nvPr/>
        </p:nvGraphicFramePr>
        <p:xfrm>
          <a:off x="4500563" y="549275"/>
          <a:ext cx="370205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325" name="公式" r:id="rId9" imgW="1422400" imgH="254000" progId="Equation.3">
                  <p:embed/>
                </p:oleObj>
              </mc:Choice>
              <mc:Fallback>
                <p:oleObj name="公式" r:id="rId9" imgW="1422400" imgH="254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49275"/>
                        <a:ext cx="3702050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8775" name="Freeform 7"/>
          <p:cNvSpPr>
            <a:spLocks/>
          </p:cNvSpPr>
          <p:nvPr/>
        </p:nvSpPr>
        <p:spPr bwMode="auto">
          <a:xfrm>
            <a:off x="3635375" y="3213100"/>
            <a:ext cx="1944688" cy="3025775"/>
          </a:xfrm>
          <a:custGeom>
            <a:avLst/>
            <a:gdLst>
              <a:gd name="T0" fmla="*/ 2147483647 w 1224"/>
              <a:gd name="T1" fmla="*/ 2147483647 h 1724"/>
              <a:gd name="T2" fmla="*/ 0 w 1224"/>
              <a:gd name="T3" fmla="*/ 0 h 1724"/>
              <a:gd name="T4" fmla="*/ 2147483647 w 1224"/>
              <a:gd name="T5" fmla="*/ 2147483647 h 1724"/>
              <a:gd name="T6" fmla="*/ 2147483647 w 1224"/>
              <a:gd name="T7" fmla="*/ 2147483647 h 1724"/>
              <a:gd name="T8" fmla="*/ 2147483647 w 1224"/>
              <a:gd name="T9" fmla="*/ 2147483647 h 17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24"/>
              <a:gd name="T16" fmla="*/ 0 h 1724"/>
              <a:gd name="T17" fmla="*/ 1224 w 1224"/>
              <a:gd name="T18" fmla="*/ 1724 h 17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24" h="1724">
                <a:moveTo>
                  <a:pt x="45" y="1179"/>
                </a:moveTo>
                <a:lnTo>
                  <a:pt x="0" y="0"/>
                </a:lnTo>
                <a:lnTo>
                  <a:pt x="1179" y="499"/>
                </a:lnTo>
                <a:lnTo>
                  <a:pt x="1224" y="1724"/>
                </a:lnTo>
                <a:lnTo>
                  <a:pt x="45" y="1179"/>
                </a:lnTo>
                <a:close/>
              </a:path>
            </a:pathLst>
          </a:cu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08776" name="Line 8"/>
          <p:cNvSpPr>
            <a:spLocks noChangeShapeType="1"/>
          </p:cNvSpPr>
          <p:nvPr/>
        </p:nvSpPr>
        <p:spPr bwMode="auto">
          <a:xfrm>
            <a:off x="3492500" y="4652963"/>
            <a:ext cx="2376488" cy="1081087"/>
          </a:xfrm>
          <a:prstGeom prst="line">
            <a:avLst/>
          </a:prstGeom>
          <a:noFill/>
          <a:ln w="603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408777" name="Object 9"/>
          <p:cNvGraphicFramePr>
            <a:graphicFrameLocks noChangeAspect="1"/>
          </p:cNvGraphicFramePr>
          <p:nvPr/>
        </p:nvGraphicFramePr>
        <p:xfrm>
          <a:off x="5967413" y="5516563"/>
          <a:ext cx="2897187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326" name="公式" r:id="rId11" imgW="990170" imgH="215806" progId="Equation.3">
                  <p:embed/>
                </p:oleObj>
              </mc:Choice>
              <mc:Fallback>
                <p:oleObj name="公式" r:id="rId11" imgW="990170" imgH="215806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7413" y="5516563"/>
                        <a:ext cx="2897187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8778" name="Object 10"/>
          <p:cNvGraphicFramePr>
            <a:graphicFrameLocks noChangeAspect="1"/>
          </p:cNvGraphicFramePr>
          <p:nvPr/>
        </p:nvGraphicFramePr>
        <p:xfrm>
          <a:off x="2371725" y="1585913"/>
          <a:ext cx="4419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327" name="公式" r:id="rId13" imgW="1307532" imgH="203112" progId="Equation.3">
                  <p:embed/>
                </p:oleObj>
              </mc:Choice>
              <mc:Fallback>
                <p:oleObj name="公式" r:id="rId13" imgW="1307532" imgH="20311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1725" y="1585913"/>
                        <a:ext cx="44196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71" name="Object 11"/>
          <p:cNvGraphicFramePr>
            <a:graphicFrameLocks noChangeAspect="1"/>
          </p:cNvGraphicFramePr>
          <p:nvPr/>
        </p:nvGraphicFramePr>
        <p:xfrm>
          <a:off x="395288" y="476250"/>
          <a:ext cx="38163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328" name="公式" r:id="rId15" imgW="1129810" imgH="215806" progId="Equation.3">
                  <p:embed/>
                </p:oleObj>
              </mc:Choice>
              <mc:Fallback>
                <p:oleObj name="公式" r:id="rId15" imgW="1129810" imgH="215806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76250"/>
                        <a:ext cx="38163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408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408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408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08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08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540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08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08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408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08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08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08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408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8775" grpId="0" animBg="1"/>
      <p:bldP spid="540877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Freeform 2"/>
          <p:cNvSpPr>
            <a:spLocks/>
          </p:cNvSpPr>
          <p:nvPr/>
        </p:nvSpPr>
        <p:spPr bwMode="auto">
          <a:xfrm>
            <a:off x="2339975" y="3357563"/>
            <a:ext cx="4392613" cy="2374900"/>
          </a:xfrm>
          <a:custGeom>
            <a:avLst/>
            <a:gdLst>
              <a:gd name="T0" fmla="*/ 0 w 3130"/>
              <a:gd name="T1" fmla="*/ 2147483647 h 1905"/>
              <a:gd name="T2" fmla="*/ 2147483647 w 3130"/>
              <a:gd name="T3" fmla="*/ 0 h 1905"/>
              <a:gd name="T4" fmla="*/ 2147483647 w 3130"/>
              <a:gd name="T5" fmla="*/ 2147483647 h 1905"/>
              <a:gd name="T6" fmla="*/ 2147483647 w 3130"/>
              <a:gd name="T7" fmla="*/ 2147483647 h 1905"/>
              <a:gd name="T8" fmla="*/ 0 w 3130"/>
              <a:gd name="T9" fmla="*/ 2147483647 h 19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30"/>
              <a:gd name="T16" fmla="*/ 0 h 1905"/>
              <a:gd name="T17" fmla="*/ 3130 w 3130"/>
              <a:gd name="T18" fmla="*/ 1905 h 19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30" h="1905">
                <a:moveTo>
                  <a:pt x="0" y="1225"/>
                </a:moveTo>
                <a:lnTo>
                  <a:pt x="1723" y="0"/>
                </a:lnTo>
                <a:lnTo>
                  <a:pt x="3130" y="544"/>
                </a:lnTo>
                <a:lnTo>
                  <a:pt x="1360" y="1905"/>
                </a:lnTo>
                <a:lnTo>
                  <a:pt x="0" y="1225"/>
                </a:lnTo>
                <a:close/>
              </a:path>
            </a:pathLst>
          </a:cu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9987" name="Object 3"/>
          <p:cNvGraphicFramePr>
            <a:graphicFrameLocks noChangeAspect="1"/>
          </p:cNvGraphicFramePr>
          <p:nvPr/>
        </p:nvGraphicFramePr>
        <p:xfrm>
          <a:off x="3779838" y="4581525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49" name="公式" r:id="rId3" imgW="126835" imgH="139518" progId="Equation.3">
                  <p:embed/>
                </p:oleObj>
              </mc:Choice>
              <mc:Fallback>
                <p:oleObj name="公式" r:id="rId3" imgW="126835" imgH="13951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581525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988" name="Line 4"/>
          <p:cNvSpPr>
            <a:spLocks noChangeShapeType="1"/>
          </p:cNvSpPr>
          <p:nvPr/>
        </p:nvSpPr>
        <p:spPr bwMode="auto">
          <a:xfrm flipV="1">
            <a:off x="4356100" y="2349500"/>
            <a:ext cx="360363" cy="2378075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9989" name="Object 5"/>
          <p:cNvGraphicFramePr>
            <a:graphicFrameLocks noChangeAspect="1"/>
          </p:cNvGraphicFramePr>
          <p:nvPr/>
        </p:nvGraphicFramePr>
        <p:xfrm>
          <a:off x="6732588" y="3860800"/>
          <a:ext cx="531812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50" name="公式" r:id="rId5" imgW="215713" imgH="241091" progId="Equation.3">
                  <p:embed/>
                </p:oleObj>
              </mc:Choice>
              <mc:Fallback>
                <p:oleObj name="公式" r:id="rId5" imgW="215713" imgH="24109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3860800"/>
                        <a:ext cx="531812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990" name="Object 6"/>
          <p:cNvGraphicFramePr>
            <a:graphicFrameLocks noChangeAspect="1"/>
          </p:cNvGraphicFramePr>
          <p:nvPr/>
        </p:nvGraphicFramePr>
        <p:xfrm>
          <a:off x="3995738" y="2276475"/>
          <a:ext cx="595312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51" name="公式" r:id="rId7" imgW="241195" imgH="241195" progId="Equation.3">
                  <p:embed/>
                </p:oleObj>
              </mc:Choice>
              <mc:Fallback>
                <p:oleObj name="公式" r:id="rId7" imgW="241195" imgH="24119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276475"/>
                        <a:ext cx="595312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9803" name="Line 11"/>
          <p:cNvSpPr>
            <a:spLocks noChangeShapeType="1"/>
          </p:cNvSpPr>
          <p:nvPr/>
        </p:nvSpPr>
        <p:spPr bwMode="auto">
          <a:xfrm flipV="1">
            <a:off x="4356100" y="3716338"/>
            <a:ext cx="144463" cy="101123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409804" name="Object 12"/>
          <p:cNvGraphicFramePr>
            <a:graphicFrameLocks noChangeAspect="1"/>
          </p:cNvGraphicFramePr>
          <p:nvPr/>
        </p:nvGraphicFramePr>
        <p:xfrm>
          <a:off x="3851275" y="3716338"/>
          <a:ext cx="58578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52" name="公式" r:id="rId9" imgW="190335" imgH="215713" progId="Equation.3">
                  <p:embed/>
                </p:oleObj>
              </mc:Choice>
              <mc:Fallback>
                <p:oleObj name="公式" r:id="rId9" imgW="190335" imgH="21571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3716338"/>
                        <a:ext cx="585788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9805" name="Line 13"/>
          <p:cNvSpPr>
            <a:spLocks noChangeShapeType="1"/>
          </p:cNvSpPr>
          <p:nvPr/>
        </p:nvSpPr>
        <p:spPr bwMode="auto">
          <a:xfrm flipV="1">
            <a:off x="4356100" y="4149725"/>
            <a:ext cx="1728788" cy="5778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409806" name="Object 14"/>
          <p:cNvGraphicFramePr>
            <a:graphicFrameLocks noChangeAspect="1"/>
          </p:cNvGraphicFramePr>
          <p:nvPr/>
        </p:nvGraphicFramePr>
        <p:xfrm>
          <a:off x="5364163" y="4292600"/>
          <a:ext cx="525462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53" name="公式" r:id="rId11" imgW="177569" imgH="215619" progId="Equation.3">
                  <p:embed/>
                </p:oleObj>
              </mc:Choice>
              <mc:Fallback>
                <p:oleObj name="公式" r:id="rId11" imgW="177569" imgH="215619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292600"/>
                        <a:ext cx="525462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9807" name="Object 15"/>
          <p:cNvGraphicFramePr>
            <a:graphicFrameLocks noChangeAspect="1"/>
          </p:cNvGraphicFramePr>
          <p:nvPr/>
        </p:nvGraphicFramePr>
        <p:xfrm>
          <a:off x="1042988" y="1412875"/>
          <a:ext cx="777081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54" name="公式" r:id="rId13" imgW="2349500" imgH="215900" progId="Equation.3">
                  <p:embed/>
                </p:oleObj>
              </mc:Choice>
              <mc:Fallback>
                <p:oleObj name="公式" r:id="rId13" imgW="2349500" imgH="2159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875"/>
                        <a:ext cx="7770812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9808" name="Object 16"/>
          <p:cNvGraphicFramePr>
            <a:graphicFrameLocks noChangeAspect="1"/>
          </p:cNvGraphicFramePr>
          <p:nvPr/>
        </p:nvGraphicFramePr>
        <p:xfrm>
          <a:off x="2771775" y="5516563"/>
          <a:ext cx="34353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55" name="公式" r:id="rId15" imgW="1040948" imgH="215806" progId="Equation.3">
                  <p:embed/>
                </p:oleObj>
              </mc:Choice>
              <mc:Fallback>
                <p:oleObj name="公式" r:id="rId15" imgW="1040948" imgH="21580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516563"/>
                        <a:ext cx="343535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997" name="Object 18"/>
          <p:cNvGraphicFramePr>
            <a:graphicFrameLocks noChangeAspect="1"/>
          </p:cNvGraphicFramePr>
          <p:nvPr/>
        </p:nvGraphicFramePr>
        <p:xfrm>
          <a:off x="395288" y="476250"/>
          <a:ext cx="38163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56" name="公式" r:id="rId17" imgW="1129810" imgH="215806" progId="Equation.3">
                  <p:embed/>
                </p:oleObj>
              </mc:Choice>
              <mc:Fallback>
                <p:oleObj name="公式" r:id="rId17" imgW="1129810" imgH="215806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76250"/>
                        <a:ext cx="38163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9811" name="Object 19"/>
          <p:cNvGraphicFramePr>
            <a:graphicFrameLocks noChangeAspect="1"/>
          </p:cNvGraphicFramePr>
          <p:nvPr/>
        </p:nvGraphicFramePr>
        <p:xfrm>
          <a:off x="333375" y="2420938"/>
          <a:ext cx="3189288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57" name="公式" r:id="rId19" imgW="977476" imgH="215806" progId="Equation.3">
                  <p:embed/>
                </p:oleObj>
              </mc:Choice>
              <mc:Fallback>
                <p:oleObj name="公式" r:id="rId19" imgW="977476" imgH="215806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375" y="2420938"/>
                        <a:ext cx="3189288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9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409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9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09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09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9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5409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9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09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09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409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409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409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09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09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409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9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09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409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9803" grpId="0" animBg="1"/>
      <p:bldP spid="540980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Freeform 2"/>
          <p:cNvSpPr>
            <a:spLocks/>
          </p:cNvSpPr>
          <p:nvPr/>
        </p:nvSpPr>
        <p:spPr bwMode="auto">
          <a:xfrm>
            <a:off x="2339975" y="3357563"/>
            <a:ext cx="4392613" cy="2374900"/>
          </a:xfrm>
          <a:custGeom>
            <a:avLst/>
            <a:gdLst>
              <a:gd name="T0" fmla="*/ 0 w 3130"/>
              <a:gd name="T1" fmla="*/ 2147483647 h 1905"/>
              <a:gd name="T2" fmla="*/ 2147483647 w 3130"/>
              <a:gd name="T3" fmla="*/ 0 h 1905"/>
              <a:gd name="T4" fmla="*/ 2147483647 w 3130"/>
              <a:gd name="T5" fmla="*/ 2147483647 h 1905"/>
              <a:gd name="T6" fmla="*/ 2147483647 w 3130"/>
              <a:gd name="T7" fmla="*/ 2147483647 h 1905"/>
              <a:gd name="T8" fmla="*/ 0 w 3130"/>
              <a:gd name="T9" fmla="*/ 2147483647 h 19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30"/>
              <a:gd name="T16" fmla="*/ 0 h 1905"/>
              <a:gd name="T17" fmla="*/ 3130 w 3130"/>
              <a:gd name="T18" fmla="*/ 1905 h 19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30" h="1905">
                <a:moveTo>
                  <a:pt x="0" y="1225"/>
                </a:moveTo>
                <a:lnTo>
                  <a:pt x="1723" y="0"/>
                </a:lnTo>
                <a:lnTo>
                  <a:pt x="3130" y="544"/>
                </a:lnTo>
                <a:lnTo>
                  <a:pt x="1360" y="1905"/>
                </a:lnTo>
                <a:lnTo>
                  <a:pt x="0" y="1225"/>
                </a:lnTo>
                <a:close/>
              </a:path>
            </a:pathLst>
          </a:custGeom>
          <a:solidFill>
            <a:srgbClr val="FFCC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1011" name="Object 3"/>
          <p:cNvGraphicFramePr>
            <a:graphicFrameLocks noChangeAspect="1"/>
          </p:cNvGraphicFramePr>
          <p:nvPr/>
        </p:nvGraphicFramePr>
        <p:xfrm>
          <a:off x="3779838" y="4581525"/>
          <a:ext cx="508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77" name="公式" r:id="rId3" imgW="126835" imgH="139518" progId="Equation.3">
                  <p:embed/>
                </p:oleObj>
              </mc:Choice>
              <mc:Fallback>
                <p:oleObj name="公式" r:id="rId3" imgW="126835" imgH="13951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581525"/>
                        <a:ext cx="508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2" name="Line 4"/>
          <p:cNvSpPr>
            <a:spLocks noChangeShapeType="1"/>
          </p:cNvSpPr>
          <p:nvPr/>
        </p:nvSpPr>
        <p:spPr bwMode="auto">
          <a:xfrm flipV="1">
            <a:off x="4356100" y="2349500"/>
            <a:ext cx="360363" cy="2378075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1013" name="Object 5"/>
          <p:cNvGraphicFramePr>
            <a:graphicFrameLocks noChangeAspect="1"/>
          </p:cNvGraphicFramePr>
          <p:nvPr/>
        </p:nvGraphicFramePr>
        <p:xfrm>
          <a:off x="6732588" y="3860800"/>
          <a:ext cx="531812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78" name="公式" r:id="rId5" imgW="215713" imgH="241091" progId="Equation.3">
                  <p:embed/>
                </p:oleObj>
              </mc:Choice>
              <mc:Fallback>
                <p:oleObj name="公式" r:id="rId5" imgW="215713" imgH="24109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3860800"/>
                        <a:ext cx="531812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4" name="Object 6"/>
          <p:cNvGraphicFramePr>
            <a:graphicFrameLocks noChangeAspect="1"/>
          </p:cNvGraphicFramePr>
          <p:nvPr/>
        </p:nvGraphicFramePr>
        <p:xfrm>
          <a:off x="3995738" y="2276475"/>
          <a:ext cx="595312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79" name="公式" r:id="rId7" imgW="241195" imgH="241195" progId="Equation.3">
                  <p:embed/>
                </p:oleObj>
              </mc:Choice>
              <mc:Fallback>
                <p:oleObj name="公式" r:id="rId7" imgW="241195" imgH="24119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276475"/>
                        <a:ext cx="595312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10823" name="Line 7"/>
          <p:cNvSpPr>
            <a:spLocks noChangeShapeType="1"/>
          </p:cNvSpPr>
          <p:nvPr/>
        </p:nvSpPr>
        <p:spPr bwMode="auto">
          <a:xfrm flipV="1">
            <a:off x="4356100" y="3213100"/>
            <a:ext cx="1944688" cy="1512888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410824" name="Object 8"/>
          <p:cNvGraphicFramePr>
            <a:graphicFrameLocks noChangeAspect="1"/>
          </p:cNvGraphicFramePr>
          <p:nvPr/>
        </p:nvGraphicFramePr>
        <p:xfrm>
          <a:off x="6372225" y="2781300"/>
          <a:ext cx="3762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80" name="公式" r:id="rId9" imgW="152268" imgH="164957" progId="Equation.3">
                  <p:embed/>
                </p:oleObj>
              </mc:Choice>
              <mc:Fallback>
                <p:oleObj name="公式" r:id="rId9" imgW="152268" imgH="16495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2781300"/>
                        <a:ext cx="37623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10825" name="Line 9"/>
          <p:cNvSpPr>
            <a:spLocks noChangeShapeType="1"/>
          </p:cNvSpPr>
          <p:nvPr/>
        </p:nvSpPr>
        <p:spPr bwMode="auto">
          <a:xfrm flipV="1">
            <a:off x="6084888" y="3213100"/>
            <a:ext cx="215900" cy="936625"/>
          </a:xfrm>
          <a:prstGeom prst="line">
            <a:avLst/>
          </a:prstGeom>
          <a:noFill/>
          <a:ln w="50800">
            <a:solidFill>
              <a:srgbClr val="FF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10826" name="Line 10"/>
          <p:cNvSpPr>
            <a:spLocks noChangeShapeType="1"/>
          </p:cNvSpPr>
          <p:nvPr/>
        </p:nvSpPr>
        <p:spPr bwMode="auto">
          <a:xfrm flipV="1">
            <a:off x="4500563" y="3213100"/>
            <a:ext cx="1800225" cy="503238"/>
          </a:xfrm>
          <a:prstGeom prst="line">
            <a:avLst/>
          </a:prstGeom>
          <a:noFill/>
          <a:ln w="50800">
            <a:solidFill>
              <a:srgbClr val="FF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10827" name="Line 11"/>
          <p:cNvSpPr>
            <a:spLocks noChangeShapeType="1"/>
          </p:cNvSpPr>
          <p:nvPr/>
        </p:nvSpPr>
        <p:spPr bwMode="auto">
          <a:xfrm flipV="1">
            <a:off x="4356100" y="3716338"/>
            <a:ext cx="144463" cy="101123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10829" name="Line 13"/>
          <p:cNvSpPr>
            <a:spLocks noChangeShapeType="1"/>
          </p:cNvSpPr>
          <p:nvPr/>
        </p:nvSpPr>
        <p:spPr bwMode="auto">
          <a:xfrm flipV="1">
            <a:off x="4356100" y="4149725"/>
            <a:ext cx="1728788" cy="5778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10833" name="Rectangle 17"/>
          <p:cNvSpPr>
            <a:spLocks noChangeArrowheads="1"/>
          </p:cNvSpPr>
          <p:nvPr/>
        </p:nvSpPr>
        <p:spPr bwMode="auto">
          <a:xfrm>
            <a:off x="3059113" y="5589588"/>
            <a:ext cx="32400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latin typeface="French Script MT" pitchFamily="66" charset="0"/>
                <a:ea typeface="华文楷体" pitchFamily="2" charset="-122"/>
              </a:rPr>
              <a:t>分解方式唯一</a:t>
            </a:r>
          </a:p>
        </p:txBody>
      </p:sp>
      <p:graphicFrame>
        <p:nvGraphicFramePr>
          <p:cNvPr id="171022" name="Object 18"/>
          <p:cNvGraphicFramePr>
            <a:graphicFrameLocks noChangeAspect="1"/>
          </p:cNvGraphicFramePr>
          <p:nvPr/>
        </p:nvGraphicFramePr>
        <p:xfrm>
          <a:off x="395288" y="476250"/>
          <a:ext cx="38163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81" name="公式" r:id="rId11" imgW="1129810" imgH="215806" progId="Equation.3">
                  <p:embed/>
                </p:oleObj>
              </mc:Choice>
              <mc:Fallback>
                <p:oleObj name="公式" r:id="rId11" imgW="1129810" imgH="215806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76250"/>
                        <a:ext cx="38163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23" name="Object 19"/>
          <p:cNvGraphicFramePr>
            <a:graphicFrameLocks noChangeAspect="1"/>
          </p:cNvGraphicFramePr>
          <p:nvPr/>
        </p:nvGraphicFramePr>
        <p:xfrm>
          <a:off x="4356100" y="476250"/>
          <a:ext cx="34353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82" name="公式" r:id="rId13" imgW="1040948" imgH="215806" progId="Equation.3">
                  <p:embed/>
                </p:oleObj>
              </mc:Choice>
              <mc:Fallback>
                <p:oleObj name="公式" r:id="rId13" imgW="1040948" imgH="215806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476250"/>
                        <a:ext cx="343535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0836" name="Object 20"/>
          <p:cNvGraphicFramePr>
            <a:graphicFrameLocks noChangeAspect="1"/>
          </p:cNvGraphicFramePr>
          <p:nvPr/>
        </p:nvGraphicFramePr>
        <p:xfrm>
          <a:off x="1403350" y="1484313"/>
          <a:ext cx="672147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83" name="公式" r:id="rId15" imgW="2032000" imgH="215900" progId="Equation.3">
                  <p:embed/>
                </p:oleObj>
              </mc:Choice>
              <mc:Fallback>
                <p:oleObj name="公式" r:id="rId15" imgW="2032000" imgH="215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484313"/>
                        <a:ext cx="6721475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0837" name="Object 21"/>
          <p:cNvGraphicFramePr>
            <a:graphicFrameLocks noChangeAspect="1"/>
          </p:cNvGraphicFramePr>
          <p:nvPr/>
        </p:nvGraphicFramePr>
        <p:xfrm>
          <a:off x="5364163" y="4292600"/>
          <a:ext cx="525462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84" name="公式" r:id="rId17" imgW="177569" imgH="215619" progId="Equation.3">
                  <p:embed/>
                </p:oleObj>
              </mc:Choice>
              <mc:Fallback>
                <p:oleObj name="公式" r:id="rId17" imgW="177569" imgH="215619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292600"/>
                        <a:ext cx="525462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0838" name="Object 22"/>
          <p:cNvGraphicFramePr>
            <a:graphicFrameLocks noChangeAspect="1"/>
          </p:cNvGraphicFramePr>
          <p:nvPr/>
        </p:nvGraphicFramePr>
        <p:xfrm>
          <a:off x="3851275" y="3716338"/>
          <a:ext cx="58578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85" name="公式" r:id="rId19" imgW="190335" imgH="215713" progId="Equation.3">
                  <p:embed/>
                </p:oleObj>
              </mc:Choice>
              <mc:Fallback>
                <p:oleObj name="公式" r:id="rId19" imgW="190335" imgH="215713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3716338"/>
                        <a:ext cx="585788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0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410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10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10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10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10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10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5410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5410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108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108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000"/>
                                        <p:tgtEl>
                                          <p:spTgt spid="5410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5410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410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410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4108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4108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41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0823" grpId="0" animBg="1"/>
      <p:bldP spid="5410825" grpId="0" animBg="1"/>
      <p:bldP spid="5410826" grpId="0" animBg="1"/>
      <p:bldP spid="5410827" grpId="0" animBg="1"/>
      <p:bldP spid="5410829" grpId="0" animBg="1"/>
      <p:bldP spid="541083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73700"/>
          </a:xfrm>
        </p:spPr>
        <p:txBody>
          <a:bodyPr/>
          <a:lstStyle/>
          <a:p>
            <a:pPr marL="609600" indent="-609600" eaLnBrk="1" hangingPunct="1">
              <a:lnSpc>
                <a:spcPct val="145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引理</a:t>
            </a:r>
            <a:r>
              <a:rPr lang="en-US" altLang="zh-CN" sz="3600" b="1" dirty="0" smtClean="0">
                <a:latin typeface="Times New Roman" pitchFamily="18" charset="0"/>
              </a:rPr>
              <a:t>:  </a:t>
            </a:r>
            <a:r>
              <a:rPr lang="zh-CN" altLang="en-US" sz="3600" b="1" dirty="0" smtClean="0">
                <a:latin typeface="Times New Roman" pitchFamily="18" charset="0"/>
              </a:rPr>
              <a:t>已知 </a:t>
            </a:r>
            <a:r>
              <a:rPr lang="en-US" altLang="zh-CN" sz="3600" b="1" dirty="0" smtClean="0">
                <a:latin typeface="Times New Roman" pitchFamily="18" charset="0"/>
              </a:rPr>
              <a:t>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</a:rPr>
              <a:t>+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3600" b="1" dirty="0" smtClean="0">
                <a:latin typeface="Times New Roman" pitchFamily="18" charset="0"/>
              </a:rPr>
              <a:t> + … + V</a:t>
            </a:r>
            <a:r>
              <a:rPr lang="en-US" altLang="zh-CN" sz="40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k-1  </a:t>
            </a:r>
            <a:r>
              <a:rPr lang="zh-CN" altLang="en-US" sz="3600" b="1" dirty="0" smtClean="0">
                <a:latin typeface="Times New Roman" pitchFamily="18" charset="0"/>
              </a:rPr>
              <a:t>是直和</a:t>
            </a:r>
            <a:r>
              <a:rPr lang="en-US" altLang="zh-CN" sz="3600" b="1" dirty="0" smtClean="0">
                <a:latin typeface="Times New Roman" pitchFamily="18" charset="0"/>
              </a:rPr>
              <a:t>,  </a:t>
            </a:r>
          </a:p>
          <a:p>
            <a:pPr marL="609600" indent="-609600" eaLnBrk="1" hangingPunct="1">
              <a:lnSpc>
                <a:spcPct val="145000"/>
              </a:lnSpc>
              <a:buFontTx/>
              <a:buNone/>
              <a:defRPr/>
            </a:pPr>
            <a:r>
              <a:rPr lang="en-US" altLang="zh-CN" sz="3600" b="1" dirty="0" smtClean="0">
                <a:latin typeface="Times New Roman" pitchFamily="18" charset="0"/>
              </a:rPr>
              <a:t>      </a:t>
            </a:r>
            <a:r>
              <a:rPr lang="zh-CN" altLang="en-US" sz="3600" b="1" dirty="0" smtClean="0">
                <a:latin typeface="Times New Roman" pitchFamily="18" charset="0"/>
              </a:rPr>
              <a:t>则   </a:t>
            </a:r>
            <a:r>
              <a:rPr lang="en-US" altLang="zh-CN" sz="3600" b="1" dirty="0" smtClean="0">
                <a:latin typeface="Times New Roman" pitchFamily="18" charset="0"/>
              </a:rPr>
              <a:t>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</a:rPr>
              <a:t>+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3600" b="1" dirty="0" smtClean="0">
                <a:latin typeface="Times New Roman" pitchFamily="18" charset="0"/>
              </a:rPr>
              <a:t> + … + </a:t>
            </a:r>
            <a:r>
              <a:rPr lang="en-US" altLang="zh-CN" sz="3600" b="1" dirty="0" err="1" smtClean="0">
                <a:latin typeface="Times New Roman" pitchFamily="18" charset="0"/>
              </a:rPr>
              <a:t>V</a:t>
            </a:r>
            <a:r>
              <a:rPr lang="en-US" altLang="zh-CN" sz="4000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zh-CN" sz="40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zh-CN" altLang="en-US" sz="3600" b="1" dirty="0" smtClean="0">
                <a:latin typeface="Times New Roman" pitchFamily="18" charset="0"/>
              </a:rPr>
              <a:t>是直和</a:t>
            </a:r>
          </a:p>
          <a:p>
            <a:pPr marL="609600" indent="-609600" algn="just" eaLnBrk="1" hangingPunct="1">
              <a:lnSpc>
                <a:spcPct val="145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</a:rPr>
              <a:t>   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 </a:t>
            </a:r>
            <a:r>
              <a:rPr lang="zh-CN" altLang="en-US" sz="3600" b="1" dirty="0" smtClean="0"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(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sz="3600" b="1" dirty="0" smtClean="0">
                <a:latin typeface="Times New Roman" pitchFamily="18" charset="0"/>
              </a:rPr>
              <a:t>+ … + V</a:t>
            </a:r>
            <a:r>
              <a:rPr lang="en-US" altLang="zh-CN" sz="40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k-1 </a:t>
            </a:r>
            <a:r>
              <a:rPr lang="en-US" altLang="zh-CN" sz="3600" b="1" dirty="0" smtClean="0">
                <a:latin typeface="Times New Roman" pitchFamily="18" charset="0"/>
              </a:rPr>
              <a:t>)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en-US" altLang="zh-CN" sz="3600" b="1" dirty="0" err="1" smtClean="0">
                <a:latin typeface="Times New Roman" pitchFamily="18" charset="0"/>
              </a:rPr>
              <a:t>V</a:t>
            </a:r>
            <a:r>
              <a:rPr lang="en-US" altLang="zh-CN" sz="4000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zh-CN" sz="40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</a:rPr>
              <a:t>= { 0 }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marL="609600" indent="-609600" algn="just" eaLnBrk="1" hangingPunct="1">
              <a:lnSpc>
                <a:spcPct val="145000"/>
              </a:lnSpc>
              <a:buFontTx/>
              <a:buNone/>
              <a:defRPr/>
            </a:pP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即</a:t>
            </a:r>
            <a:endParaRPr lang="en-US" altLang="zh-CN" sz="3600" b="1" dirty="0" smtClean="0">
              <a:latin typeface="Times New Roman" pitchFamily="18" charset="0"/>
              <a:sym typeface="Symbol" pitchFamily="18" charset="2"/>
            </a:endParaRPr>
          </a:p>
          <a:p>
            <a:pPr marL="609600" indent="-609600" eaLnBrk="1" hangingPunct="1">
              <a:lnSpc>
                <a:spcPct val="145000"/>
              </a:lnSpc>
              <a:buFontTx/>
              <a:buNone/>
              <a:defRPr/>
            </a:pP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zh-CN" sz="3600" b="1" dirty="0" smtClean="0">
                <a:latin typeface="Times New Roman" pitchFamily="18" charset="0"/>
              </a:rPr>
              <a:t>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sz="3600" b="1" dirty="0" smtClean="0">
                <a:latin typeface="Times New Roman" pitchFamily="18" charset="0"/>
              </a:rPr>
              <a:t> …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en-US" altLang="zh-CN" sz="3600" b="1" dirty="0" err="1" smtClean="0">
                <a:latin typeface="Times New Roman" pitchFamily="18" charset="0"/>
              </a:rPr>
              <a:t>V</a:t>
            </a:r>
            <a:r>
              <a:rPr lang="en-US" altLang="zh-CN" sz="4000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zh-CN" sz="40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4000" b="1" dirty="0" smtClean="0">
                <a:latin typeface="Times New Roman" pitchFamily="18" charset="0"/>
              </a:rPr>
              <a:t>= </a:t>
            </a:r>
            <a:r>
              <a:rPr lang="en-US" altLang="zh-CN" sz="3600" b="1" dirty="0" smtClean="0">
                <a:latin typeface="Times New Roman" pitchFamily="18" charset="0"/>
              </a:rPr>
              <a:t>(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sz="3600" b="1" dirty="0" smtClean="0">
                <a:latin typeface="Times New Roman" pitchFamily="18" charset="0"/>
              </a:rPr>
              <a:t> …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sz="3600" b="1" dirty="0" smtClean="0">
                <a:latin typeface="Times New Roman" pitchFamily="18" charset="0"/>
              </a:rPr>
              <a:t>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k-1 </a:t>
            </a:r>
            <a:r>
              <a:rPr lang="en-US" altLang="zh-CN" sz="3600" b="1" dirty="0" smtClean="0">
                <a:latin typeface="Times New Roman" pitchFamily="18" charset="0"/>
              </a:rPr>
              <a:t>)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</a:t>
            </a:r>
            <a:r>
              <a:rPr lang="en-US" altLang="zh-CN" sz="3600" b="1" dirty="0" smtClean="0">
                <a:latin typeface="Times New Roman" pitchFamily="18" charset="0"/>
              </a:rPr>
              <a:t> </a:t>
            </a:r>
            <a:r>
              <a:rPr lang="en-US" altLang="zh-CN" sz="3600" b="1" dirty="0" err="1" smtClean="0">
                <a:latin typeface="Times New Roman" pitchFamily="18" charset="0"/>
              </a:rPr>
              <a:t>V</a:t>
            </a:r>
            <a:r>
              <a:rPr lang="en-US" altLang="zh-CN" sz="4000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lang="en-US" altLang="zh-CN" sz="3600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5000"/>
              </a:lnSpc>
              <a:buFontTx/>
              <a:buNone/>
              <a:defRPr/>
            </a:pP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    </a:t>
            </a:r>
            <a:endParaRPr lang="en-US" altLang="zh-CN" sz="3600" b="1" dirty="0" smtClean="0">
              <a:latin typeface="Times New Roman" pitchFamily="18" charset="0"/>
              <a:sym typeface="Symbol" pitchFamily="18" charset="2"/>
            </a:endParaRPr>
          </a:p>
          <a:p>
            <a:pPr marL="609600" indent="-609600" eaLnBrk="1" hangingPunct="1">
              <a:lnSpc>
                <a:spcPct val="145000"/>
              </a:lnSpc>
              <a:buFontTx/>
              <a:buNone/>
              <a:defRPr/>
            </a:pPr>
            <a:endParaRPr lang="en-US" altLang="zh-CN" sz="3600" b="1" dirty="0" smtClean="0">
              <a:latin typeface="Times New Roman" pitchFamily="18" charset="0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1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1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1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1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1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Freeform 3"/>
          <p:cNvSpPr>
            <a:spLocks/>
          </p:cNvSpPr>
          <p:nvPr/>
        </p:nvSpPr>
        <p:spPr bwMode="auto">
          <a:xfrm>
            <a:off x="1079500" y="1928813"/>
            <a:ext cx="6361113" cy="3505200"/>
          </a:xfrm>
          <a:custGeom>
            <a:avLst/>
            <a:gdLst>
              <a:gd name="T0" fmla="*/ 2147483647 w 4007"/>
              <a:gd name="T1" fmla="*/ 2147483647 h 2208"/>
              <a:gd name="T2" fmla="*/ 2147483647 w 4007"/>
              <a:gd name="T3" fmla="*/ 2147483647 h 2208"/>
              <a:gd name="T4" fmla="*/ 2147483647 w 4007"/>
              <a:gd name="T5" fmla="*/ 2147483647 h 2208"/>
              <a:gd name="T6" fmla="*/ 2147483647 w 4007"/>
              <a:gd name="T7" fmla="*/ 2147483647 h 2208"/>
              <a:gd name="T8" fmla="*/ 2147483647 w 4007"/>
              <a:gd name="T9" fmla="*/ 2147483647 h 2208"/>
              <a:gd name="T10" fmla="*/ 2147483647 w 4007"/>
              <a:gd name="T11" fmla="*/ 2147483647 h 2208"/>
              <a:gd name="T12" fmla="*/ 2147483647 w 4007"/>
              <a:gd name="T13" fmla="*/ 2147483647 h 2208"/>
              <a:gd name="T14" fmla="*/ 2147483647 w 4007"/>
              <a:gd name="T15" fmla="*/ 2147483647 h 2208"/>
              <a:gd name="T16" fmla="*/ 2147483647 w 4007"/>
              <a:gd name="T17" fmla="*/ 2147483647 h 2208"/>
              <a:gd name="T18" fmla="*/ 2147483647 w 4007"/>
              <a:gd name="T19" fmla="*/ 2147483647 h 2208"/>
              <a:gd name="T20" fmla="*/ 2147483647 w 4007"/>
              <a:gd name="T21" fmla="*/ 2147483647 h 2208"/>
              <a:gd name="T22" fmla="*/ 2147483647 w 4007"/>
              <a:gd name="T23" fmla="*/ 2147483647 h 2208"/>
              <a:gd name="T24" fmla="*/ 2147483647 w 4007"/>
              <a:gd name="T25" fmla="*/ 2147483647 h 2208"/>
              <a:gd name="T26" fmla="*/ 2147483647 w 4007"/>
              <a:gd name="T27" fmla="*/ 2147483647 h 2208"/>
              <a:gd name="T28" fmla="*/ 2147483647 w 4007"/>
              <a:gd name="T29" fmla="*/ 2147483647 h 220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007"/>
              <a:gd name="T46" fmla="*/ 0 h 2208"/>
              <a:gd name="T47" fmla="*/ 4007 w 4007"/>
              <a:gd name="T48" fmla="*/ 2208 h 220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007" h="2208">
                <a:moveTo>
                  <a:pt x="612" y="1852"/>
                </a:moveTo>
                <a:cubicBezTo>
                  <a:pt x="945" y="1958"/>
                  <a:pt x="1769" y="2208"/>
                  <a:pt x="2064" y="2170"/>
                </a:cubicBezTo>
                <a:cubicBezTo>
                  <a:pt x="2359" y="2132"/>
                  <a:pt x="2222" y="1716"/>
                  <a:pt x="2381" y="1625"/>
                </a:cubicBezTo>
                <a:cubicBezTo>
                  <a:pt x="2540" y="1534"/>
                  <a:pt x="2789" y="1693"/>
                  <a:pt x="3016" y="1625"/>
                </a:cubicBezTo>
                <a:cubicBezTo>
                  <a:pt x="3243" y="1557"/>
                  <a:pt x="3682" y="1345"/>
                  <a:pt x="3742" y="1217"/>
                </a:cubicBezTo>
                <a:cubicBezTo>
                  <a:pt x="3802" y="1089"/>
                  <a:pt x="3349" y="990"/>
                  <a:pt x="3379" y="854"/>
                </a:cubicBezTo>
                <a:cubicBezTo>
                  <a:pt x="3409" y="718"/>
                  <a:pt x="4007" y="537"/>
                  <a:pt x="3924" y="401"/>
                </a:cubicBezTo>
                <a:cubicBezTo>
                  <a:pt x="3841" y="265"/>
                  <a:pt x="3122" y="0"/>
                  <a:pt x="2880" y="38"/>
                </a:cubicBezTo>
                <a:cubicBezTo>
                  <a:pt x="2638" y="76"/>
                  <a:pt x="2646" y="589"/>
                  <a:pt x="2472" y="627"/>
                </a:cubicBezTo>
                <a:cubicBezTo>
                  <a:pt x="2298" y="665"/>
                  <a:pt x="2086" y="310"/>
                  <a:pt x="1837" y="265"/>
                </a:cubicBezTo>
                <a:cubicBezTo>
                  <a:pt x="1588" y="220"/>
                  <a:pt x="1104" y="242"/>
                  <a:pt x="975" y="355"/>
                </a:cubicBezTo>
                <a:cubicBezTo>
                  <a:pt x="846" y="468"/>
                  <a:pt x="1194" y="801"/>
                  <a:pt x="1066" y="945"/>
                </a:cubicBezTo>
                <a:cubicBezTo>
                  <a:pt x="938" y="1089"/>
                  <a:pt x="370" y="1119"/>
                  <a:pt x="204" y="1217"/>
                </a:cubicBezTo>
                <a:cubicBezTo>
                  <a:pt x="38" y="1315"/>
                  <a:pt x="0" y="1429"/>
                  <a:pt x="68" y="1535"/>
                </a:cubicBezTo>
                <a:cubicBezTo>
                  <a:pt x="136" y="1641"/>
                  <a:pt x="279" y="1746"/>
                  <a:pt x="612" y="1852"/>
                </a:cubicBezTo>
                <a:close/>
              </a:path>
            </a:pathLst>
          </a:custGeom>
          <a:solidFill>
            <a:srgbClr val="00FF00">
              <a:alpha val="70195"/>
            </a:srgbClr>
          </a:solidFill>
          <a:ln w="476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24036" name="Oval 4"/>
          <p:cNvSpPr>
            <a:spLocks noChangeArrowheads="1"/>
          </p:cNvSpPr>
          <p:nvPr/>
        </p:nvSpPr>
        <p:spPr bwMode="auto">
          <a:xfrm>
            <a:off x="2555875" y="4149725"/>
            <a:ext cx="193675" cy="1952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524037" name="Oval 5"/>
          <p:cNvSpPr>
            <a:spLocks noChangeArrowheads="1"/>
          </p:cNvSpPr>
          <p:nvPr/>
        </p:nvSpPr>
        <p:spPr bwMode="auto">
          <a:xfrm>
            <a:off x="3276600" y="2852738"/>
            <a:ext cx="193675" cy="1952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524038" name="Oval 6"/>
          <p:cNvSpPr>
            <a:spLocks noChangeArrowheads="1"/>
          </p:cNvSpPr>
          <p:nvPr/>
        </p:nvSpPr>
        <p:spPr bwMode="auto">
          <a:xfrm>
            <a:off x="4427538" y="3716338"/>
            <a:ext cx="193675" cy="1952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4524039" name="Object 7"/>
          <p:cNvGraphicFramePr>
            <a:graphicFrameLocks noChangeAspect="1"/>
          </p:cNvGraphicFramePr>
          <p:nvPr/>
        </p:nvGraphicFramePr>
        <p:xfrm>
          <a:off x="2051050" y="4365625"/>
          <a:ext cx="3746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58" name="公式" r:id="rId3" imgW="126835" imgH="139518" progId="Equation.3">
                  <p:embed/>
                </p:oleObj>
              </mc:Choice>
              <mc:Fallback>
                <p:oleObj name="公式" r:id="rId3" imgW="126835" imgH="139518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365625"/>
                        <a:ext cx="37465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24040" name="Object 8"/>
          <p:cNvGraphicFramePr>
            <a:graphicFrameLocks noChangeAspect="1"/>
          </p:cNvGraphicFramePr>
          <p:nvPr/>
        </p:nvGraphicFramePr>
        <p:xfrm>
          <a:off x="2771775" y="2349500"/>
          <a:ext cx="37465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59" name="公式" r:id="rId5" imgW="126835" imgH="202936" progId="Equation.3">
                  <p:embed/>
                </p:oleObj>
              </mc:Choice>
              <mc:Fallback>
                <p:oleObj name="公式" r:id="rId5" imgW="126835" imgH="20293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349500"/>
                        <a:ext cx="374650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24041" name="Object 9"/>
          <p:cNvGraphicFramePr>
            <a:graphicFrameLocks noChangeAspect="1"/>
          </p:cNvGraphicFramePr>
          <p:nvPr/>
        </p:nvGraphicFramePr>
        <p:xfrm>
          <a:off x="4787900" y="3573463"/>
          <a:ext cx="1011238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60" name="公式" r:id="rId7" imgW="342751" imgH="203112" progId="Equation.3">
                  <p:embed/>
                </p:oleObj>
              </mc:Choice>
              <mc:Fallback>
                <p:oleObj name="公式" r:id="rId7" imgW="342751" imgH="203112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3573463"/>
                        <a:ext cx="1011238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24044" name="Object 12"/>
          <p:cNvGraphicFramePr>
            <a:graphicFrameLocks noChangeAspect="1"/>
          </p:cNvGraphicFramePr>
          <p:nvPr/>
        </p:nvGraphicFramePr>
        <p:xfrm>
          <a:off x="5364163" y="4941888"/>
          <a:ext cx="3038475" cy="128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61" name="公式" r:id="rId9" imgW="1016000" imgH="431800" progId="Equation.3">
                  <p:embed/>
                </p:oleObj>
              </mc:Choice>
              <mc:Fallback>
                <p:oleObj name="公式" r:id="rId9" imgW="1016000" imgH="431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941888"/>
                        <a:ext cx="3038475" cy="1287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54" name="Rectangle 14" descr="花束"/>
          <p:cNvSpPr>
            <a:spLocks noChangeArrowheads="1"/>
          </p:cNvSpPr>
          <p:nvPr/>
        </p:nvSpPr>
        <p:spPr bwMode="auto">
          <a:xfrm>
            <a:off x="4572000" y="1916113"/>
            <a:ext cx="5476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chemeClr val="tx2"/>
                </a:solidFill>
                <a:latin typeface="Times New Roman" pitchFamily="18" charset="0"/>
              </a:rPr>
              <a:t>V</a:t>
            </a:r>
          </a:p>
        </p:txBody>
      </p:sp>
      <p:sp>
        <p:nvSpPr>
          <p:cNvPr id="4524050" name="Freeform 18"/>
          <p:cNvSpPr>
            <a:spLocks/>
          </p:cNvSpPr>
          <p:nvPr/>
        </p:nvSpPr>
        <p:spPr bwMode="auto">
          <a:xfrm>
            <a:off x="3492500" y="2828925"/>
            <a:ext cx="1008063" cy="815975"/>
          </a:xfrm>
          <a:custGeom>
            <a:avLst/>
            <a:gdLst>
              <a:gd name="T0" fmla="*/ 0 w 635"/>
              <a:gd name="T1" fmla="*/ 2147483647 h 514"/>
              <a:gd name="T2" fmla="*/ 2147483647 w 635"/>
              <a:gd name="T3" fmla="*/ 2147483647 h 514"/>
              <a:gd name="T4" fmla="*/ 2147483647 w 635"/>
              <a:gd name="T5" fmla="*/ 2147483647 h 514"/>
              <a:gd name="T6" fmla="*/ 2147483647 w 635"/>
              <a:gd name="T7" fmla="*/ 2147483647 h 514"/>
              <a:gd name="T8" fmla="*/ 0 60000 65536"/>
              <a:gd name="T9" fmla="*/ 0 60000 65536"/>
              <a:gd name="T10" fmla="*/ 0 60000 65536"/>
              <a:gd name="T11" fmla="*/ 0 60000 65536"/>
              <a:gd name="T12" fmla="*/ 0 w 635"/>
              <a:gd name="T13" fmla="*/ 0 h 514"/>
              <a:gd name="T14" fmla="*/ 635 w 635"/>
              <a:gd name="T15" fmla="*/ 514 h 5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5" h="514">
                <a:moveTo>
                  <a:pt x="0" y="60"/>
                </a:moveTo>
                <a:cubicBezTo>
                  <a:pt x="90" y="30"/>
                  <a:pt x="181" y="0"/>
                  <a:pt x="272" y="15"/>
                </a:cubicBezTo>
                <a:cubicBezTo>
                  <a:pt x="363" y="30"/>
                  <a:pt x="484" y="68"/>
                  <a:pt x="544" y="151"/>
                </a:cubicBezTo>
                <a:cubicBezTo>
                  <a:pt x="604" y="234"/>
                  <a:pt x="619" y="374"/>
                  <a:pt x="635" y="514"/>
                </a:cubicBezTo>
              </a:path>
            </a:pathLst>
          </a:cu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524052" name="Freeform 20"/>
          <p:cNvSpPr>
            <a:spLocks/>
          </p:cNvSpPr>
          <p:nvPr/>
        </p:nvSpPr>
        <p:spPr bwMode="auto">
          <a:xfrm>
            <a:off x="2700338" y="3284538"/>
            <a:ext cx="1800225" cy="912812"/>
          </a:xfrm>
          <a:custGeom>
            <a:avLst/>
            <a:gdLst>
              <a:gd name="T0" fmla="*/ 0 w 1134"/>
              <a:gd name="T1" fmla="*/ 2147483647 h 575"/>
              <a:gd name="T2" fmla="*/ 2147483647 w 1134"/>
              <a:gd name="T3" fmla="*/ 2147483647 h 575"/>
              <a:gd name="T4" fmla="*/ 2147483647 w 1134"/>
              <a:gd name="T5" fmla="*/ 2147483647 h 575"/>
              <a:gd name="T6" fmla="*/ 2147483647 w 1134"/>
              <a:gd name="T7" fmla="*/ 2147483647 h 575"/>
              <a:gd name="T8" fmla="*/ 2147483647 w 1134"/>
              <a:gd name="T9" fmla="*/ 2147483647 h 5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34"/>
              <a:gd name="T16" fmla="*/ 0 h 575"/>
              <a:gd name="T17" fmla="*/ 1134 w 1134"/>
              <a:gd name="T18" fmla="*/ 575 h 5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34" h="575">
                <a:moveTo>
                  <a:pt x="0" y="575"/>
                </a:moveTo>
                <a:cubicBezTo>
                  <a:pt x="98" y="461"/>
                  <a:pt x="197" y="348"/>
                  <a:pt x="318" y="257"/>
                </a:cubicBezTo>
                <a:cubicBezTo>
                  <a:pt x="439" y="166"/>
                  <a:pt x="613" y="60"/>
                  <a:pt x="726" y="30"/>
                </a:cubicBezTo>
                <a:cubicBezTo>
                  <a:pt x="839" y="0"/>
                  <a:pt x="930" y="46"/>
                  <a:pt x="998" y="76"/>
                </a:cubicBezTo>
                <a:cubicBezTo>
                  <a:pt x="1066" y="106"/>
                  <a:pt x="1100" y="159"/>
                  <a:pt x="1134" y="212"/>
                </a:cubicBezTo>
              </a:path>
            </a:pathLst>
          </a:cu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08557" name="Rectangle 25"/>
          <p:cNvSpPr>
            <a:spLocks noChangeArrowheads="1"/>
          </p:cNvSpPr>
          <p:nvPr/>
        </p:nvSpPr>
        <p:spPr bwMode="auto">
          <a:xfrm>
            <a:off x="468313" y="333375"/>
            <a:ext cx="8229600" cy="11430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chemeClr val="tx2"/>
                </a:solidFill>
                <a:latin typeface="Times New Roman" pitchFamily="18" charset="0"/>
              </a:rPr>
              <a:t> V </a:t>
            </a:r>
            <a:r>
              <a:rPr kumimoji="0" lang="zh-CN" altLang="en-US" sz="4000">
                <a:solidFill>
                  <a:schemeClr val="tx2"/>
                </a:solidFill>
                <a:latin typeface="Times New Roman" pitchFamily="18" charset="0"/>
              </a:rPr>
              <a:t>在加法下构成交换群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24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24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24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24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2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24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24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24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24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52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524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524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24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24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24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24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52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524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524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524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4036" grpId="0" animBg="1"/>
      <p:bldP spid="4524037" grpId="0" animBg="1"/>
      <p:bldP spid="4524038" grpId="0" animBg="1"/>
      <p:bldP spid="4524050" grpId="0" animBg="1"/>
      <p:bldP spid="452405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205038"/>
            <a:ext cx="8229600" cy="3960812"/>
          </a:xfrm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定理</a:t>
            </a:r>
            <a:r>
              <a:rPr lang="en-US" altLang="zh-CN" sz="3600" b="1" smtClean="0">
                <a:latin typeface="Times New Roman" pitchFamily="18" charset="0"/>
              </a:rPr>
              <a:t>:  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smtClean="0">
                <a:latin typeface="Times New Roman" pitchFamily="18" charset="0"/>
              </a:rPr>
              <a:t>+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3600" b="1" smtClean="0">
                <a:latin typeface="Times New Roman" pitchFamily="18" charset="0"/>
              </a:rPr>
              <a:t> + … + V</a:t>
            </a:r>
            <a:r>
              <a:rPr lang="en-US" altLang="zh-CN" sz="4000" b="1" baseline="-30000" smtClean="0">
                <a:solidFill>
                  <a:srgbClr val="000000"/>
                </a:solidFill>
                <a:latin typeface="Times New Roman" pitchFamily="18" charset="0"/>
              </a:rPr>
              <a:t>s  </a:t>
            </a:r>
            <a:r>
              <a:rPr lang="zh-CN" altLang="en-US" sz="3600" b="1" smtClean="0">
                <a:latin typeface="Times New Roman" pitchFamily="18" charset="0"/>
              </a:rPr>
              <a:t>是直和</a:t>
            </a:r>
            <a:endParaRPr lang="en-US" altLang="zh-CN" sz="3600" b="1" smtClean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en-US" altLang="zh-CN" sz="3600" b="1" smtClean="0">
                <a:latin typeface="Times New Roman" pitchFamily="18" charset="0"/>
              </a:rPr>
              <a:t> </a:t>
            </a:r>
            <a:r>
              <a:rPr lang="zh-CN" altLang="en-US" sz="3600" b="1" smtClean="0">
                <a:latin typeface="Times New Roman" pitchFamily="18" charset="0"/>
              </a:rPr>
              <a:t>当且仅当对每个  </a:t>
            </a:r>
            <a:r>
              <a:rPr lang="en-US" altLang="zh-CN" sz="3600" b="1" smtClean="0">
                <a:latin typeface="Times New Roman" pitchFamily="18" charset="0"/>
              </a:rPr>
              <a:t>k</a:t>
            </a:r>
            <a:r>
              <a:rPr lang="zh-CN" altLang="en-US" sz="3600" b="1" smtClean="0">
                <a:latin typeface="Times New Roman" pitchFamily="18" charset="0"/>
              </a:rPr>
              <a:t>  </a:t>
            </a:r>
            <a:r>
              <a:rPr lang="en-US" altLang="zh-CN" sz="3600" b="1" smtClean="0">
                <a:latin typeface="Times New Roman" pitchFamily="18" charset="0"/>
              </a:rPr>
              <a:t>= 2 , 3 , … , s ,  </a:t>
            </a:r>
            <a:r>
              <a:rPr lang="zh-CN" altLang="en-US" sz="3600" b="1" smtClean="0">
                <a:latin typeface="Times New Roman" pitchFamily="18" charset="0"/>
              </a:rPr>
              <a:t>有</a:t>
            </a:r>
          </a:p>
          <a:p>
            <a:pPr marL="609600" indent="-609600" eaLnBrk="1" hangingPunct="1">
              <a:lnSpc>
                <a:spcPct val="15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     </a:t>
            </a:r>
            <a:r>
              <a:rPr lang="en-US" altLang="zh-CN" sz="3600" b="1" smtClean="0">
                <a:latin typeface="Times New Roman" pitchFamily="18" charset="0"/>
              </a:rPr>
              <a:t>( V</a:t>
            </a:r>
            <a:r>
              <a:rPr lang="en-US" altLang="zh-CN" sz="3600" b="1" baseline="-3000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smtClean="0">
                <a:latin typeface="Times New Roman" pitchFamily="18" charset="0"/>
              </a:rPr>
              <a:t>+ … + V</a:t>
            </a:r>
            <a:r>
              <a:rPr lang="en-US" altLang="zh-CN" sz="4000" b="1" baseline="-30000" smtClean="0">
                <a:solidFill>
                  <a:srgbClr val="000000"/>
                </a:solidFill>
                <a:latin typeface="Times New Roman" pitchFamily="18" charset="0"/>
              </a:rPr>
              <a:t>k-1 </a:t>
            </a:r>
            <a:r>
              <a:rPr lang="en-US" altLang="zh-CN" sz="3600" b="1" smtClean="0">
                <a:latin typeface="Times New Roman" pitchFamily="18" charset="0"/>
              </a:rPr>
              <a:t>) </a:t>
            </a:r>
            <a:r>
              <a:rPr lang="en-US" altLang="zh-CN" sz="3600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sz="3600" b="1" smtClean="0">
                <a:latin typeface="Times New Roman" pitchFamily="18" charset="0"/>
              </a:rPr>
              <a:t> V</a:t>
            </a:r>
            <a:r>
              <a:rPr lang="en-US" altLang="zh-CN" sz="4000" b="1" baseline="-30000" smtClean="0">
                <a:solidFill>
                  <a:srgbClr val="000000"/>
                </a:solidFill>
                <a:latin typeface="Times New Roman" pitchFamily="18" charset="0"/>
              </a:rPr>
              <a:t>k </a:t>
            </a:r>
            <a:r>
              <a:rPr lang="en-US" altLang="zh-CN" sz="3600" b="1" smtClean="0">
                <a:latin typeface="Times New Roman" pitchFamily="18" charset="0"/>
              </a:rPr>
              <a:t>= { 0 } </a:t>
            </a:r>
          </a:p>
        </p:txBody>
      </p:sp>
      <p:pic>
        <p:nvPicPr>
          <p:cNvPr id="173059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0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bg1"/>
                </a:solidFill>
              </a:rPr>
              <a:t>直和的几何意义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76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765175"/>
            <a:ext cx="8229600" cy="54721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 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V = M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</a:rPr>
              <a:t>( 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5</a:t>
            </a:r>
            <a:r>
              <a:rPr lang="en-US" altLang="zh-CN" b="1" smtClean="0">
                <a:latin typeface="Times New Roman" pitchFamily="18" charset="0"/>
              </a:rPr>
              <a:t> ) .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= { A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V |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 = A } , 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= { A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V | </a:t>
            </a:r>
            <a:r>
              <a:rPr lang="en-US" altLang="zh-CN" b="1" smtClean="0">
                <a:latin typeface="Times New Roman" pitchFamily="18" charset="0"/>
              </a:rPr>
              <a:t>A</a:t>
            </a:r>
            <a:r>
              <a:rPr lang="en-US" altLang="zh-CN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smtClean="0">
                <a:latin typeface="Times New Roman" pitchFamily="18" charset="0"/>
              </a:rPr>
              <a:t> =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</a:rPr>
              <a:t>A }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则有    </a:t>
            </a:r>
            <a:r>
              <a:rPr lang="en-US" altLang="zh-CN" b="1" smtClean="0">
                <a:latin typeface="Times New Roman" pitchFamily="18" charset="0"/>
              </a:rPr>
              <a:t>V =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证</a:t>
            </a:r>
            <a:r>
              <a:rPr lang="en-US" altLang="zh-CN" b="1" smtClean="0">
                <a:latin typeface="Times New Roman" pitchFamily="18" charset="0"/>
              </a:rPr>
              <a:t>:  1) 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 =  V ;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2) 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</a:t>
            </a:r>
            <a:r>
              <a:rPr lang="en-US" altLang="zh-CN" b="1" smtClean="0">
                <a:latin typeface="Times New Roman" pitchFamily="18" charset="0"/>
              </a:rPr>
              <a:t> V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</a:rPr>
              <a:t>  = { 0 } . </a:t>
            </a:r>
          </a:p>
        </p:txBody>
      </p:sp>
      <p:graphicFrame>
        <p:nvGraphicFramePr>
          <p:cNvPr id="5487619" name="Object 3"/>
          <p:cNvGraphicFramePr>
            <a:graphicFrameLocks noChangeAspect="1"/>
          </p:cNvGraphicFramePr>
          <p:nvPr/>
        </p:nvGraphicFramePr>
        <p:xfrm>
          <a:off x="5219700" y="4941888"/>
          <a:ext cx="3324225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5" name="公式" r:id="rId3" imgW="1358310" imgH="431613" progId="Equation.3">
                  <p:embed/>
                </p:oleObj>
              </mc:Choice>
              <mc:Fallback>
                <p:oleObj name="公式" r:id="rId3" imgW="1358310" imgH="43161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4941888"/>
                        <a:ext cx="3324225" cy="1049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87620" name="Object 4"/>
          <p:cNvGraphicFramePr>
            <a:graphicFrameLocks noChangeAspect="1"/>
          </p:cNvGraphicFramePr>
          <p:nvPr/>
        </p:nvGraphicFramePr>
        <p:xfrm>
          <a:off x="5148263" y="3213100"/>
          <a:ext cx="3603625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6" name="公式" r:id="rId5" imgW="1473200" imgH="431800" progId="Equation.3">
                  <p:embed/>
                </p:oleObj>
              </mc:Choice>
              <mc:Fallback>
                <p:oleObj name="公式" r:id="rId5" imgW="14732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3213100"/>
                        <a:ext cx="3603625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7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87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87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87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876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87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87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7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87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87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87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7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487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87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87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50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229600" cy="53276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定理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: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设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,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,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是方阵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A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的特征子空间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, 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则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+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+ 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是直和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.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只需证明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:   0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的表法唯一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即由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         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…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= 0 ,     </a:t>
            </a:r>
            <a:r>
              <a:rPr lang="en-US" altLang="zh-CN" sz="3600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可推出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    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… =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= 0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6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86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8650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5173" name="Rectangle 5"/>
          <p:cNvSpPr>
            <a:spLocks noChangeArrowheads="1"/>
          </p:cNvSpPr>
          <p:nvPr/>
        </p:nvSpPr>
        <p:spPr bwMode="auto">
          <a:xfrm>
            <a:off x="2339975" y="2492375"/>
            <a:ext cx="4679950" cy="720725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615180" name="Rectangle 12"/>
          <p:cNvSpPr>
            <a:spLocks noChangeArrowheads="1"/>
          </p:cNvSpPr>
          <p:nvPr/>
        </p:nvSpPr>
        <p:spPr bwMode="auto">
          <a:xfrm>
            <a:off x="1835150" y="3284538"/>
            <a:ext cx="6119813" cy="720725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615181" name="Rectangle 13"/>
          <p:cNvSpPr>
            <a:spLocks noChangeArrowheads="1"/>
          </p:cNvSpPr>
          <p:nvPr/>
        </p:nvSpPr>
        <p:spPr bwMode="auto">
          <a:xfrm>
            <a:off x="1547813" y="4076700"/>
            <a:ext cx="6480175" cy="720725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615182" name="Rectangle 14"/>
          <p:cNvSpPr>
            <a:spLocks noChangeArrowheads="1"/>
          </p:cNvSpPr>
          <p:nvPr/>
        </p:nvSpPr>
        <p:spPr bwMode="auto">
          <a:xfrm>
            <a:off x="1187450" y="5589588"/>
            <a:ext cx="7272338" cy="720725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615183" name="AutoShape 15"/>
          <p:cNvSpPr>
            <a:spLocks noChangeArrowheads="1"/>
          </p:cNvSpPr>
          <p:nvPr/>
        </p:nvSpPr>
        <p:spPr bwMode="auto">
          <a:xfrm>
            <a:off x="468313" y="1773238"/>
            <a:ext cx="2159000" cy="647700"/>
          </a:xfrm>
          <a:prstGeom prst="roundRect">
            <a:avLst>
              <a:gd name="adj" fmla="val 16667"/>
            </a:avLst>
          </a:prstGeom>
          <a:solidFill>
            <a:srgbClr val="FF9900">
              <a:alpha val="3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cxnSp>
        <p:nvCxnSpPr>
          <p:cNvPr id="4615184" name="AutoShape 16"/>
          <p:cNvCxnSpPr>
            <a:cxnSpLocks noChangeShapeType="1"/>
            <a:stCxn id="4615183" idx="2"/>
            <a:endCxn id="4615173" idx="1"/>
          </p:cNvCxnSpPr>
          <p:nvPr/>
        </p:nvCxnSpPr>
        <p:spPr bwMode="auto">
          <a:xfrm rot="16200000" flipH="1">
            <a:off x="1727994" y="2240757"/>
            <a:ext cx="431800" cy="792162"/>
          </a:xfrm>
          <a:prstGeom prst="curvedConnector2">
            <a:avLst/>
          </a:prstGeom>
          <a:noFill/>
          <a:ln w="6350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5186" name="AutoShape 18"/>
          <p:cNvCxnSpPr>
            <a:cxnSpLocks noChangeShapeType="1"/>
            <a:endCxn id="4615180" idx="1"/>
          </p:cNvCxnSpPr>
          <p:nvPr/>
        </p:nvCxnSpPr>
        <p:spPr bwMode="auto">
          <a:xfrm rot="16200000" flipH="1">
            <a:off x="935038" y="2744788"/>
            <a:ext cx="1223962" cy="576262"/>
          </a:xfrm>
          <a:prstGeom prst="curvedConnector2">
            <a:avLst/>
          </a:prstGeom>
          <a:noFill/>
          <a:ln w="6350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5187" name="AutoShape 19"/>
          <p:cNvCxnSpPr>
            <a:cxnSpLocks noChangeShapeType="1"/>
            <a:endCxn id="4615181" idx="1"/>
          </p:cNvCxnSpPr>
          <p:nvPr/>
        </p:nvCxnSpPr>
        <p:spPr bwMode="auto">
          <a:xfrm rot="16200000" flipH="1">
            <a:off x="215900" y="3105151"/>
            <a:ext cx="2016125" cy="647700"/>
          </a:xfrm>
          <a:prstGeom prst="curvedConnector2">
            <a:avLst/>
          </a:prstGeom>
          <a:noFill/>
          <a:ln w="6350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15193" name="Rectangle 25"/>
          <p:cNvSpPr>
            <a:spLocks noGrp="1" noChangeArrowheads="1"/>
          </p:cNvSpPr>
          <p:nvPr>
            <p:ph type="body" idx="1"/>
          </p:nvPr>
        </p:nvSpPr>
        <p:spPr>
          <a:xfrm>
            <a:off x="457200" y="908050"/>
            <a:ext cx="8229600" cy="5400675"/>
          </a:xfrm>
          <a:noFill/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设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,V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,V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的特征值为 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,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endParaRPr lang="en-US" altLang="zh-CN" sz="3600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用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</a:rPr>
              <a:t>左乘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                 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= 0 ,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   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     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= 0 ,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  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    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= 0 ,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                        …           …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     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s-1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s-1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</a:rPr>
              <a:t>+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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sz="40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s-1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sz="3600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= 0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15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15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15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15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4615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61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15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15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15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4615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615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615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15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15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4615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61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615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615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615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615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615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615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615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615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15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5173" grpId="0" animBg="1"/>
      <p:bldP spid="4615180" grpId="0" animBg="1"/>
      <p:bldP spid="4615181" grpId="0" animBg="1"/>
      <p:bldP spid="4615182" grpId="0" animBg="1"/>
      <p:bldP spid="461518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48680"/>
                <a:ext cx="8229600" cy="557748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b="1" i="1" smtClean="0">
                                  <a:latin typeface="Cambria Math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b="1" i="1" smtClean="0">
                                  <a:latin typeface="Cambria Math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 ⋯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zh-CN" altLang="en-US" b="1" i="1" smtClean="0">
                                  <a:latin typeface="Cambria Math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𝒔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 smtClean="0">
                                        <a:latin typeface="Cambria Math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 smtClean="0">
                                            <a:latin typeface="Cambria Math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 smtClean="0">
                                        <a:latin typeface="Cambria Math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 smtClean="0">
                                            <a:latin typeface="Cambria Math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 smtClean="0">
                                        <a:latin typeface="Cambria Math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 smtClean="0">
                                            <a:latin typeface="Cambria Math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  <m:r>
                            <a:rPr lang="en-US" altLang="zh-CN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 =</m:t>
                      </m:r>
                      <m:r>
                        <a:rPr lang="en-US" altLang="zh-CN" b="1" i="1" smtClean="0">
                          <a:latin typeface="Cambria Math"/>
                        </a:rPr>
                        <m:t> </m:t>
                      </m:r>
                      <m:r>
                        <a:rPr lang="en-US" altLang="zh-CN" b="1" i="1" smtClean="0">
                          <a:latin typeface="Cambria Math"/>
                        </a:rPr>
                        <m:t>𝟎</m:t>
                      </m:r>
                      <m:r>
                        <a:rPr lang="en-US" altLang="zh-CN" b="0" i="1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 smtClean="0"/>
                  <a:t> 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</a:t>
                </a:r>
                <a:r>
                  <a:rPr lang="en-US" altLang="zh-CN" dirty="0" smtClean="0">
                    <a:sym typeface="Symbol"/>
                  </a:rPr>
                  <a:t></a:t>
                </a:r>
                <a:r>
                  <a:rPr lang="en-US" altLang="zh-CN" dirty="0" smtClean="0"/>
                  <a:t>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/>
                          </a:rPr>
                          <m:t>   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/>
                          </a:rPr>
                          <m:t> ⋯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zh-CN" altLang="en-US" b="1" i="1">
                                <a:latin typeface="Cambria Math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𝒔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 </a:t>
                </a:r>
                <a:r>
                  <a:rPr lang="en-US" altLang="zh-CN" b="1" dirty="0" smtClean="0"/>
                  <a:t>0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48680"/>
                <a:ext cx="8229600" cy="5577483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8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852936"/>
            <a:ext cx="3672408" cy="272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918102" y="3125387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3600" kern="0" dirty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可逆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064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定理 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</a:t>
            </a:r>
            <a:r>
              <a:rPr lang="zh-CN" altLang="en-US" b="1" dirty="0" smtClean="0">
                <a:latin typeface="Times New Roman" pitchFamily="18" charset="0"/>
              </a:rPr>
              <a:t>设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dirty="0" smtClean="0">
                <a:latin typeface="Times New Roman" pitchFamily="18" charset="0"/>
              </a:rPr>
              <a:t> 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= 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… </a:t>
            </a:r>
            <a:r>
              <a:rPr lang="en-US" altLang="zh-CN" b="1" i="1" dirty="0" smtClean="0">
                <a:latin typeface="Times New Roman" pitchFamily="18" charset="0"/>
              </a:rPr>
              <a:t>f</a:t>
            </a:r>
            <a:r>
              <a:rPr lang="en-US" altLang="zh-CN" b="1" baseline="-30000" dirty="0" smtClean="0">
                <a:latin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,  </a:t>
            </a:r>
            <a:r>
              <a:rPr lang="zh-CN" altLang="en-US" b="1" dirty="0" smtClean="0">
                <a:latin typeface="Times New Roman" pitchFamily="18" charset="0"/>
              </a:rPr>
              <a:t>其中 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</a:t>
            </a:r>
            <a:r>
              <a:rPr lang="en-US" altLang="zh-CN" b="1" i="1" dirty="0" smtClean="0">
                <a:latin typeface="Times New Roman" pitchFamily="18" charset="0"/>
              </a:rPr>
              <a:t>f </a:t>
            </a:r>
            <a:r>
              <a:rPr lang="en-US" altLang="zh-CN" b="1" baseline="-30000" dirty="0" err="1" smtClean="0">
                <a:latin typeface="Times New Roman" pitchFamily="18" charset="0"/>
              </a:rPr>
              <a:t>i</a:t>
            </a:r>
            <a:r>
              <a:rPr lang="en-US" altLang="zh-CN" b="1" baseline="-30000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(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)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smtClean="0">
                <a:latin typeface="Times New Roman" pitchFamily="18" charset="0"/>
              </a:rPr>
              <a:t>K[ </a:t>
            </a:r>
            <a:r>
              <a:rPr lang="en-US" altLang="zh-CN" b="1" i="1" dirty="0" smtClean="0">
                <a:latin typeface="Times New Roman" pitchFamily="18" charset="0"/>
              </a:rPr>
              <a:t>x</a:t>
            </a:r>
            <a:r>
              <a:rPr lang="en-US" altLang="zh-CN" b="1" dirty="0" smtClean="0">
                <a:latin typeface="Times New Roman" pitchFamily="18" charset="0"/>
              </a:rPr>
              <a:t> ] </a:t>
            </a:r>
            <a:r>
              <a:rPr lang="zh-CN" altLang="en-US" b="1" dirty="0" smtClean="0">
                <a:latin typeface="Times New Roman" pitchFamily="18" charset="0"/>
              </a:rPr>
              <a:t>两两互素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  <a:r>
              <a:rPr lang="zh-CN" altLang="en-US" b="1" dirty="0" smtClean="0">
                <a:latin typeface="Times New Roman" pitchFamily="18" charset="0"/>
              </a:rPr>
              <a:t>设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A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b="1" dirty="0" err="1" smtClean="0">
                <a:latin typeface="Times New Roman" pitchFamily="18" charset="0"/>
                <a:sym typeface="Symbol" pitchFamily="18" charset="2"/>
              </a:rPr>
              <a:t>M</a:t>
            </a:r>
            <a:r>
              <a:rPr lang="en-US" altLang="zh-CN" b="1" baseline="-30000" dirty="0" err="1" smtClean="0">
                <a:latin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K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 .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则有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Ker 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( A ) = Ker 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baseline="-3000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( A )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 …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Ker 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baseline="-30000" dirty="0" smtClean="0"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( A 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50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14375"/>
            <a:ext cx="8229600" cy="55943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由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, 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) = 1   ( i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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j )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可推出</a:t>
            </a:r>
            <a:endParaRPr lang="zh-CN" altLang="en-US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       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,  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… 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 ) = 1 .</a:t>
            </a:r>
            <a:endParaRPr lang="en-US" altLang="zh-CN" b="1" baseline="-3000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于是存在 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, 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v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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K[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] , 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使得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   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+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v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…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x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 = 1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将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带入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,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得</a:t>
            </a:r>
            <a:endParaRPr lang="en-US" altLang="zh-CN" b="1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  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+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v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… 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=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endParaRPr lang="zh-CN" altLang="en-US" b="1" smtClean="0"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3" name="AutoShape 7"/>
          <p:cNvSpPr>
            <a:spLocks/>
          </p:cNvSpPr>
          <p:nvPr/>
        </p:nvSpPr>
        <p:spPr bwMode="auto">
          <a:xfrm rot="-5400000">
            <a:off x="5312569" y="3767931"/>
            <a:ext cx="285750" cy="4071938"/>
          </a:xfrm>
          <a:prstGeom prst="leftBrace">
            <a:avLst>
              <a:gd name="adj1" fmla="val 54361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233478" name="Rectangle 6"/>
          <p:cNvSpPr>
            <a:spLocks noChangeArrowheads="1"/>
          </p:cNvSpPr>
          <p:nvPr/>
        </p:nvSpPr>
        <p:spPr bwMode="auto">
          <a:xfrm>
            <a:off x="5219700" y="5949950"/>
            <a:ext cx="571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baseline="-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kumimoji="0" lang="zh-CN" altLang="en-US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65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86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86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8650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34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347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04813"/>
            <a:ext cx="8229600" cy="59039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=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v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… 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=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 –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若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Ker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A ) ,  i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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1 ,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则有</a:t>
            </a:r>
            <a:endParaRPr lang="en-US" altLang="zh-CN" b="1" baseline="-30000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   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=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 v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 … 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)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i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= 0  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若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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Ker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A ) , 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则</a:t>
            </a:r>
            <a:endParaRPr lang="en-US" altLang="zh-CN" b="1" baseline="-30000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 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 = ( I </a:t>
            </a:r>
            <a:r>
              <a:rPr lang="en-US" altLang="zh-CN" smtClean="0">
                <a:latin typeface="Times New Roman" pitchFamily="18" charset="0"/>
                <a:ea typeface="华文楷体" pitchFamily="2" charset="-122"/>
                <a:sym typeface="MT Extra" pitchFamily="18" charset="2"/>
              </a:rPr>
              <a:t>–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A )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( A )  )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</a:rPr>
              <a:t>=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</a:rPr>
              <a:t>1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ea typeface="华文楷体" pitchFamily="2" charset="-122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50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04813"/>
            <a:ext cx="8229600" cy="59039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先证  </a:t>
            </a:r>
            <a:r>
              <a:rPr lang="en-US" altLang="zh-CN" b="1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Ker</a:t>
            </a:r>
            <a:r>
              <a:rPr lang="en-US" altLang="zh-CN" b="1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i="1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</a:t>
            </a:r>
            <a:r>
              <a:rPr lang="en-US" altLang="zh-CN" b="1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A )</a:t>
            </a:r>
            <a:r>
              <a:rPr lang="zh-CN" altLang="en-US" b="1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+ …</a:t>
            </a:r>
            <a:r>
              <a:rPr lang="en-US" altLang="zh-CN" b="1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+ Ker</a:t>
            </a:r>
            <a:r>
              <a:rPr lang="en-US" altLang="zh-CN" b="1" i="1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f</a:t>
            </a:r>
            <a:r>
              <a:rPr lang="en-US" altLang="zh-CN" b="1" baseline="-3000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 </a:t>
            </a:r>
            <a:r>
              <a:rPr lang="en-US" altLang="zh-CN" b="1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A )</a:t>
            </a:r>
            <a:r>
              <a:rPr lang="zh-CN" altLang="en-US" b="1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是直和 </a:t>
            </a:r>
            <a:r>
              <a:rPr lang="en-US" altLang="zh-CN" b="1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: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若有 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…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=  0 ,   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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Ker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A ) </a:t>
            </a:r>
            <a:endParaRPr lang="en-US" altLang="zh-CN" b="1" baseline="-30000" smtClean="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0   =   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…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en-US" altLang="zh-CN" b="1" smtClean="0">
              <a:latin typeface="Times New Roman" pitchFamily="18" charset="0"/>
              <a:ea typeface="华文楷体" pitchFamily="2" charset="-122"/>
              <a:cs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      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= 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  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…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  P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     =  ( I </a:t>
            </a:r>
            <a:r>
              <a:rPr lang="en-US" altLang="zh-CN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MT Extra" pitchFamily="18" charset="2"/>
              </a:rPr>
              <a:t>–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u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A )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A )  )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+ 0 +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…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+ 0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     =  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endParaRPr lang="en-US" altLang="zh-CN" b="1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用类似的方法可证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=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… =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 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= 0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65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65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6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6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6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6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6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6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650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650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8650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650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650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50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7594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zh-CN" altLang="en-US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其次证明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endParaRPr lang="zh-CN" altLang="en-US" b="1" dirty="0" smtClean="0">
              <a:solidFill>
                <a:srgbClr val="1015D2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Ker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1015D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 )</a:t>
            </a:r>
            <a:r>
              <a:rPr lang="zh-CN" altLang="en-US" b="1" dirty="0" smtClean="0">
                <a:solidFill>
                  <a:srgbClr val="1015D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= 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Ker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1015D2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 )</a:t>
            </a:r>
            <a:r>
              <a:rPr lang="zh-CN" altLang="en-US" b="1" dirty="0" smtClean="0">
                <a:solidFill>
                  <a:srgbClr val="1015D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+ …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+ Ker</a:t>
            </a:r>
            <a:r>
              <a:rPr lang="en-US" altLang="zh-CN" b="1" i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 f</a:t>
            </a:r>
            <a:r>
              <a:rPr lang="en-US" altLang="zh-CN" b="1" baseline="-30000" dirty="0" smtClean="0">
                <a:solidFill>
                  <a:srgbClr val="1015D2"/>
                </a:solidFill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dirty="0" smtClean="0">
                <a:solidFill>
                  <a:srgbClr val="1015D2"/>
                </a:solidFill>
                <a:latin typeface="Times New Roman" pitchFamily="18" charset="0"/>
                <a:ea typeface="华文楷体" pitchFamily="2" charset="-122"/>
              </a:rPr>
              <a:t> )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</a:t>
            </a:r>
            <a:endParaRPr lang="zh-CN" altLang="en-US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  任意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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Ker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…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 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 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</a:rPr>
              <a:t>都能写成</a:t>
            </a:r>
            <a:endParaRPr lang="en-US" altLang="zh-CN" b="1" dirty="0" smtClean="0">
              <a:latin typeface="Times New Roman" pitchFamily="18" charset="0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</a:rPr>
              <a:t>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u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</a:t>
            </a:r>
            <a:r>
              <a:rPr lang="zh-CN" altLang="en-US" b="1" dirty="0" smtClean="0">
                <a:latin typeface="Times New Roman" pitchFamily="18" charset="0"/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+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v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…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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     Ker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 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… 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+  Ker</a:t>
            </a:r>
            <a:r>
              <a:rPr lang="en-US" altLang="zh-CN" b="1" i="1" dirty="0" smtClean="0">
                <a:latin typeface="Times New Roman" pitchFamily="18" charset="0"/>
                <a:ea typeface="华文楷体" pitchFamily="2" charset="-122"/>
              </a:rPr>
              <a:t> f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(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dirty="0" smtClean="0">
                <a:latin typeface="Times New Roman" pitchFamily="18" charset="0"/>
                <a:ea typeface="华文楷体" pitchFamily="2" charset="-122"/>
              </a:rPr>
              <a:t> ) </a:t>
            </a:r>
            <a:endParaRPr lang="zh-CN" altLang="en-US" b="1" dirty="0" smtClean="0">
              <a:latin typeface="Times New Roman" pitchFamily="18" charset="0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65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86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86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8650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71500"/>
            <a:ext cx="8229600" cy="555466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1) </a:t>
            </a:r>
            <a:r>
              <a:rPr lang="zh-CN" altLang="en-US" b="1" smtClean="0"/>
              <a:t>交换律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endParaRPr lang="en-US" altLang="zh-CN" b="1" i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2) </a:t>
            </a:r>
            <a:r>
              <a:rPr lang="zh-CN" altLang="en-US" b="1" smtClean="0">
                <a:latin typeface="Times New Roman" pitchFamily="18" charset="0"/>
              </a:rPr>
              <a:t>结合</a:t>
            </a:r>
            <a:r>
              <a:rPr lang="zh-CN" altLang="en-US" b="1" smtClean="0"/>
              <a:t>律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 )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=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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 )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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3) </a:t>
            </a: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存在元素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0       0 +  =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0 =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   V</a:t>
            </a:r>
            <a:r>
              <a:rPr lang="en-US" altLang="zh-CN" b="1" smtClean="0"/>
              <a:t> </a:t>
            </a:r>
            <a:endParaRPr lang="en-US" altLang="zh-CN" b="1" i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4)</a:t>
            </a:r>
            <a:r>
              <a:rPr lang="en-US" altLang="zh-CN" b="1" smtClean="0"/>
              <a:t> </a:t>
            </a:r>
            <a:r>
              <a:rPr lang="zh-CN" altLang="en-US" b="1" smtClean="0"/>
              <a:t>任何元素都有负元素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/>
              <a:t>                     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 = ( </a:t>
            </a:r>
            <a:r>
              <a:rPr lang="en-US" altLang="zh-CN" smtClean="0"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+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 = 0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        </a:t>
            </a:r>
            <a:r>
              <a:rPr lang="zh-CN" altLang="en-US" b="1" smtClean="0">
                <a:latin typeface="Times New Roman" pitchFamily="18" charset="0"/>
              </a:rPr>
              <a:t>（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在加法下构成交换群）</a:t>
            </a:r>
            <a:endParaRPr lang="en-US" altLang="zh-CN" b="1" smtClean="0"/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50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00063"/>
            <a:ext cx="8229600" cy="580866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于是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Ker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A ) … 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A )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endParaRPr lang="en-US" altLang="zh-CN" b="1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 =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 Ker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A )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+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Ker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A ) …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A )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</a:t>
            </a:r>
            <a:endParaRPr lang="en-US" altLang="zh-CN" b="1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 =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 Ker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A )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         +  Ker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A )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+ Ker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A ) … 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A )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 </a:t>
            </a:r>
            <a:endParaRPr lang="en-US" altLang="zh-CN" b="1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 =            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…           …            </a:t>
            </a:r>
            <a:endParaRPr lang="en-US" altLang="zh-CN" b="1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Ker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A )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+ Ker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A )</a:t>
            </a:r>
            <a:r>
              <a:rPr lang="zh-CN" altLang="en-US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+ …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+ Ker</a:t>
            </a:r>
            <a:r>
              <a:rPr lang="en-US" altLang="zh-CN" b="1" i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f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 A )</a:t>
            </a:r>
            <a:endParaRPr lang="zh-CN" altLang="en-US" b="1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b="1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65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86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86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50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8650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99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229600" cy="42814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 M</a:t>
            </a:r>
            <a:r>
              <a:rPr lang="en-US" altLang="zh-CN" b="1" baseline="-3000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. 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若有 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(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)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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K[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] 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使得 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( A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)  =  0 ,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则称 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(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)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的</a:t>
            </a:r>
            <a:endParaRPr lang="en-US" altLang="zh-CN" b="1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一个零化多项式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 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x </a:t>
            </a:r>
            <a:r>
              <a:rPr lang="en-US" altLang="zh-CN" sz="4000" b="1" baseline="30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MT Extra" pitchFamily="18" charset="2"/>
              </a:rPr>
              <a:t>–  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是幂等</a:t>
            </a:r>
            <a:r>
              <a:rPr lang="en-US" altLang="zh-CN" b="1" smtClean="0">
                <a:latin typeface="Times New Roman" pitchFamily="18" charset="0"/>
              </a:rPr>
              <a:t>(</a:t>
            </a:r>
            <a:r>
              <a:rPr lang="zh-CN" altLang="en-US" b="1" smtClean="0">
                <a:latin typeface="Times New Roman" pitchFamily="18" charset="0"/>
              </a:rPr>
              <a:t>投影</a:t>
            </a:r>
            <a:r>
              <a:rPr lang="en-US" altLang="zh-CN" b="1" smtClean="0">
                <a:latin typeface="Times New Roman" pitchFamily="18" charset="0"/>
              </a:rPr>
              <a:t>)</a:t>
            </a:r>
            <a:r>
              <a:rPr lang="zh-CN" altLang="en-US" b="1" smtClean="0">
                <a:latin typeface="Times New Roman" pitchFamily="18" charset="0"/>
              </a:rPr>
              <a:t>变换的零化多项式</a:t>
            </a:r>
          </a:p>
        </p:txBody>
      </p:sp>
      <p:pic>
        <p:nvPicPr>
          <p:cNvPr id="184323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4" name="Rectangle 5"/>
          <p:cNvSpPr>
            <a:spLocks noChangeArrowheads="1"/>
          </p:cNvSpPr>
          <p:nvPr/>
        </p:nvSpPr>
        <p:spPr bwMode="auto">
          <a:xfrm>
            <a:off x="1835150" y="188913"/>
            <a:ext cx="561657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buFontTx/>
              <a:buNone/>
            </a:pPr>
            <a:r>
              <a:rPr kumimoji="0" lang="zh-CN" altLang="en-US" sz="4000">
                <a:solidFill>
                  <a:srgbClr val="FFFFFF"/>
                </a:solidFill>
                <a:latin typeface="Times New Roman" pitchFamily="18" charset="0"/>
              </a:rPr>
              <a:t>线性变换的零化多项式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99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2699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699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2699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1773238"/>
            <a:ext cx="8229600" cy="449738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    若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 M</a:t>
            </a:r>
            <a:r>
              <a:rPr lang="en-US" altLang="zh-CN" b="1" baseline="-3000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 </a:t>
            </a:r>
            <a:r>
              <a:rPr lang="en-US" altLang="zh-CN" b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的零化多项式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(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)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在域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上有分解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(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) =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) …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) ,   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) 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两两互素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 则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有直和分解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 = Ker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 A )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 …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Ker </a:t>
            </a:r>
            <a:r>
              <a:rPr lang="en-US" altLang="zh-CN" b="1" i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baseline="-3000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 A ) </a:t>
            </a:r>
          </a:p>
        </p:txBody>
      </p:sp>
      <p:pic>
        <p:nvPicPr>
          <p:cNvPr id="185347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48" name="Rectangle 4"/>
          <p:cNvSpPr>
            <a:spLocks noChangeArrowheads="1"/>
          </p:cNvSpPr>
          <p:nvPr/>
        </p:nvSpPr>
        <p:spPr bwMode="auto">
          <a:xfrm>
            <a:off x="642938" y="214313"/>
            <a:ext cx="8135937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buFontTx/>
              <a:buNone/>
            </a:pPr>
            <a:r>
              <a:rPr kumimoji="0" lang="zh-CN" altLang="en-US" sz="4000">
                <a:solidFill>
                  <a:srgbClr val="FFFFFF"/>
                </a:solidFill>
                <a:latin typeface="Times New Roman" pitchFamily="18" charset="0"/>
              </a:rPr>
              <a:t>零化多项式的分解给出空间的分解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90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916113"/>
            <a:ext cx="8229600" cy="42100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/>
              <a:t> 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可对角化 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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A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有一个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零化多项式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,</a:t>
            </a:r>
            <a:endParaRPr lang="zh-CN" altLang="en-US" b="1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   能在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上分解成</a:t>
            </a:r>
            <a:r>
              <a:rPr lang="zh-CN" altLang="en-US" b="1" smtClean="0">
                <a:solidFill>
                  <a:srgbClr val="4C07A9"/>
                </a:solidFill>
                <a:latin typeface="Times New Roman" pitchFamily="18" charset="0"/>
                <a:cs typeface="Times New Roman" pitchFamily="18" charset="0"/>
              </a:rPr>
              <a:t>互异的一次因式的乘积</a:t>
            </a:r>
            <a:endParaRPr lang="zh-CN" altLang="en-US" b="1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  V =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Ker( A 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I )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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…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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Ker( A 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  <a:sym typeface="MT Extra" pitchFamily="18" charset="2"/>
              </a:rPr>
              <a:t>–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I )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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="1" i="1" baseline="-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(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) =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)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…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x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MT Extra" pitchFamily="18" charset="2"/>
              </a:rPr>
              <a:t>–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  <a:sym typeface="MT Extra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altLang="zh-CN" b="1" baseline="-30000" smtClean="0"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)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是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  <a:sym typeface="Euclid Math One" pitchFamily="18" charset="2"/>
              </a:rPr>
              <a:t>的零化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                  </a:t>
            </a:r>
          </a:p>
        </p:txBody>
      </p:sp>
      <p:pic>
        <p:nvPicPr>
          <p:cNvPr id="186371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2" name="Rectangle 4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4000" b="1" smtClean="0">
                <a:solidFill>
                  <a:schemeClr val="bg1"/>
                </a:solidFill>
              </a:rPr>
              <a:t>A </a:t>
            </a:r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–</a:t>
            </a:r>
            <a:r>
              <a:rPr lang="zh-CN" altLang="en-US" sz="4000" b="1" smtClean="0">
                <a:solidFill>
                  <a:schemeClr val="bg1"/>
                </a:solidFill>
                <a:latin typeface="Times New Roman" pitchFamily="18" charset="0"/>
              </a:rPr>
              <a:t>可对角化的条件</a:t>
            </a:r>
            <a:endParaRPr lang="en-US" altLang="zh-CN" sz="4000" b="1" smtClean="0">
              <a:solidFill>
                <a:schemeClr val="bg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9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89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89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89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9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89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89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89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109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844675"/>
            <a:ext cx="8229600" cy="43211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设 </a:t>
            </a:r>
            <a:r>
              <a:rPr lang="en-US" altLang="zh-CN" b="1" smtClean="0">
                <a:latin typeface="Times New Roman" pitchFamily="18" charset="0"/>
              </a:rPr>
              <a:t>W, W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是 </a:t>
            </a:r>
            <a:r>
              <a:rPr lang="en-US" altLang="zh-CN" b="1" smtClean="0">
                <a:latin typeface="Times New Roman" pitchFamily="18" charset="0"/>
              </a:rPr>
              <a:t>V </a:t>
            </a:r>
            <a:r>
              <a:rPr lang="zh-CN" altLang="en-US" b="1" smtClean="0">
                <a:latin typeface="Times New Roman" pitchFamily="18" charset="0"/>
              </a:rPr>
              <a:t>的子空间</a:t>
            </a:r>
            <a:r>
              <a:rPr lang="en-US" altLang="zh-CN" b="1" smtClean="0">
                <a:latin typeface="Times New Roman" pitchFamily="18" charset="0"/>
              </a:rPr>
              <a:t>.  </a:t>
            </a:r>
            <a:r>
              <a:rPr lang="zh-CN" altLang="en-US" b="1" smtClean="0">
                <a:latin typeface="Times New Roman" pitchFamily="18" charset="0"/>
              </a:rPr>
              <a:t>若  </a:t>
            </a:r>
            <a:r>
              <a:rPr lang="en-US" altLang="zh-CN" b="1" smtClean="0">
                <a:latin typeface="Times New Roman" pitchFamily="18" charset="0"/>
              </a:rPr>
              <a:t>V = W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</a:t>
            </a:r>
            <a:r>
              <a:rPr lang="en-US" altLang="zh-CN" b="1" smtClean="0">
                <a:latin typeface="Times New Roman" pitchFamily="18" charset="0"/>
              </a:rPr>
              <a:t> W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smtClean="0">
                <a:latin typeface="Times New Roman" pitchFamily="18" charset="0"/>
              </a:rPr>
              <a:t> 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则称  </a:t>
            </a:r>
            <a:r>
              <a:rPr lang="en-US" altLang="zh-CN" b="1" smtClean="0">
                <a:latin typeface="Times New Roman" pitchFamily="18" charset="0"/>
              </a:rPr>
              <a:t>W </a:t>
            </a:r>
            <a:r>
              <a:rPr lang="zh-CN" altLang="en-US" b="1" smtClean="0">
                <a:latin typeface="Times New Roman" pitchFamily="18" charset="0"/>
              </a:rPr>
              <a:t>与 </a:t>
            </a:r>
            <a:r>
              <a:rPr lang="en-US" altLang="zh-CN" b="1" smtClean="0">
                <a:latin typeface="Times New Roman" pitchFamily="18" charset="0"/>
              </a:rPr>
              <a:t>W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</a:rPr>
              <a:t>互为补空间</a:t>
            </a:r>
            <a:r>
              <a:rPr lang="en-US" altLang="zh-CN" b="1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注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子空间 </a:t>
            </a:r>
            <a:r>
              <a:rPr lang="en-US" altLang="zh-CN" b="1" smtClean="0">
                <a:latin typeface="Times New Roman" pitchFamily="18" charset="0"/>
              </a:rPr>
              <a:t>W </a:t>
            </a:r>
            <a:r>
              <a:rPr lang="zh-CN" altLang="en-US" b="1" smtClean="0">
                <a:latin typeface="Times New Roman" pitchFamily="18" charset="0"/>
              </a:rPr>
              <a:t>的补空间 </a:t>
            </a:r>
            <a:r>
              <a:rPr lang="en-US" altLang="zh-CN" b="1" smtClean="0">
                <a:latin typeface="Times New Roman" pitchFamily="18" charset="0"/>
              </a:rPr>
              <a:t>W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</a:t>
            </a:r>
            <a:r>
              <a:rPr lang="zh-CN" altLang="en-US" b="1" smtClean="0">
                <a:latin typeface="Times New Roman" pitchFamily="18" charset="0"/>
              </a:rPr>
              <a:t>不唯一</a:t>
            </a:r>
            <a:r>
              <a:rPr lang="en-US" altLang="zh-CN" b="1" smtClean="0">
                <a:latin typeface="Times New Roman" pitchFamily="18" charset="0"/>
              </a:rPr>
              <a:t>. </a:t>
            </a:r>
          </a:p>
        </p:txBody>
      </p:sp>
      <p:pic>
        <p:nvPicPr>
          <p:cNvPr id="187395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补空间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1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81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476250"/>
            <a:ext cx="8229600" cy="547052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定理</a:t>
            </a:r>
            <a:r>
              <a:rPr lang="en-US" altLang="zh-CN" b="1" smtClean="0">
                <a:latin typeface="Times New Roman" pitchFamily="18" charset="0"/>
              </a:rPr>
              <a:t>: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  </a:t>
            </a:r>
            <a:r>
              <a:rPr lang="zh-CN" altLang="en-US" b="1" smtClean="0">
                <a:latin typeface="Times New Roman" pitchFamily="18" charset="0"/>
              </a:rPr>
              <a:t>任何线性子空间都有补空间</a:t>
            </a:r>
            <a:r>
              <a:rPr lang="en-US" altLang="zh-CN" b="1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证</a:t>
            </a:r>
            <a:r>
              <a:rPr lang="en-US" altLang="zh-CN" b="1" smtClean="0">
                <a:latin typeface="Times New Roman" pitchFamily="18" charset="0"/>
              </a:rPr>
              <a:t>: </a:t>
            </a:r>
          </a:p>
        </p:txBody>
      </p:sp>
      <p:graphicFrame>
        <p:nvGraphicFramePr>
          <p:cNvPr id="5227523" name="Object 3"/>
          <p:cNvGraphicFramePr>
            <a:graphicFrameLocks noChangeAspect="1"/>
          </p:cNvGraphicFramePr>
          <p:nvPr/>
        </p:nvGraphicFramePr>
        <p:xfrm>
          <a:off x="971550" y="4005263"/>
          <a:ext cx="759936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29" name="公式" r:id="rId3" imgW="2108200" imgH="215900" progId="Equation.3">
                  <p:embed/>
                </p:oleObj>
              </mc:Choice>
              <mc:Fallback>
                <p:oleObj name="公式" r:id="rId3" imgW="21082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005263"/>
                        <a:ext cx="7599363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7524" name="AutoShape 4"/>
          <p:cNvSpPr>
            <a:spLocks/>
          </p:cNvSpPr>
          <p:nvPr/>
        </p:nvSpPr>
        <p:spPr bwMode="auto">
          <a:xfrm rot="-5400000">
            <a:off x="2371725" y="3540126"/>
            <a:ext cx="295275" cy="2952750"/>
          </a:xfrm>
          <a:prstGeom prst="leftBrace">
            <a:avLst>
              <a:gd name="adj1" fmla="val 83333"/>
              <a:gd name="adj2" fmla="val 50000"/>
            </a:avLst>
          </a:prstGeom>
          <a:noFill/>
          <a:ln w="603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5227525" name="Object 5"/>
          <p:cNvGraphicFramePr>
            <a:graphicFrameLocks noChangeAspect="1"/>
          </p:cNvGraphicFramePr>
          <p:nvPr/>
        </p:nvGraphicFramePr>
        <p:xfrm>
          <a:off x="1200150" y="5373688"/>
          <a:ext cx="2747963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30" name="公式" r:id="rId5" imgW="875920" imgH="215806" progId="Equation.3">
                  <p:embed/>
                </p:oleObj>
              </mc:Choice>
              <mc:Fallback>
                <p:oleObj name="公式" r:id="rId5" imgW="875920" imgH="21580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5373688"/>
                        <a:ext cx="2747963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7526" name="Rectangle 6"/>
          <p:cNvSpPr>
            <a:spLocks noChangeArrowheads="1"/>
          </p:cNvSpPr>
          <p:nvPr/>
        </p:nvSpPr>
        <p:spPr bwMode="auto">
          <a:xfrm>
            <a:off x="4140200" y="3860800"/>
            <a:ext cx="1368425" cy="1079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227527" name="Rectangle 7"/>
          <p:cNvSpPr>
            <a:spLocks noChangeArrowheads="1"/>
          </p:cNvSpPr>
          <p:nvPr/>
        </p:nvSpPr>
        <p:spPr bwMode="auto">
          <a:xfrm>
            <a:off x="5508625" y="3860800"/>
            <a:ext cx="1223963" cy="1079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227528" name="Rectangle 8"/>
          <p:cNvSpPr>
            <a:spLocks noChangeArrowheads="1"/>
          </p:cNvSpPr>
          <p:nvPr/>
        </p:nvSpPr>
        <p:spPr bwMode="auto">
          <a:xfrm>
            <a:off x="6732588" y="3860800"/>
            <a:ext cx="1871662" cy="1079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227529" name="AutoShape 9"/>
          <p:cNvSpPr>
            <a:spLocks/>
          </p:cNvSpPr>
          <p:nvPr/>
        </p:nvSpPr>
        <p:spPr bwMode="auto">
          <a:xfrm rot="5400000">
            <a:off x="4499769" y="188119"/>
            <a:ext cx="433387" cy="7058025"/>
          </a:xfrm>
          <a:prstGeom prst="leftBrace">
            <a:avLst>
              <a:gd name="adj1" fmla="val 135714"/>
              <a:gd name="adj2" fmla="val 50000"/>
            </a:avLst>
          </a:prstGeom>
          <a:noFill/>
          <a:ln w="603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5227530" name="Object 10"/>
          <p:cNvGraphicFramePr>
            <a:graphicFrameLocks noChangeAspect="1"/>
          </p:cNvGraphicFramePr>
          <p:nvPr/>
        </p:nvGraphicFramePr>
        <p:xfrm>
          <a:off x="3492500" y="2852738"/>
          <a:ext cx="2478088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31" name="公式" r:id="rId7" imgW="812447" imgH="215806" progId="Equation.3">
                  <p:embed/>
                </p:oleObj>
              </mc:Choice>
              <mc:Fallback>
                <p:oleObj name="公式" r:id="rId7" imgW="812447" imgH="21580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2852738"/>
                        <a:ext cx="2478088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utoShape 4"/>
          <p:cNvSpPr>
            <a:spLocks/>
          </p:cNvSpPr>
          <p:nvPr/>
        </p:nvSpPr>
        <p:spPr bwMode="auto">
          <a:xfrm rot="-5400000">
            <a:off x="6080919" y="3144044"/>
            <a:ext cx="366712" cy="3816350"/>
          </a:xfrm>
          <a:prstGeom prst="leftBrace">
            <a:avLst>
              <a:gd name="adj1" fmla="val 86725"/>
              <a:gd name="adj2" fmla="val 50000"/>
            </a:avLst>
          </a:prstGeom>
          <a:noFill/>
          <a:ln w="603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4211638" y="5373688"/>
          <a:ext cx="4699000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32" name="公式" r:id="rId9" imgW="1497950" imgH="215806" progId="Equation.3">
                  <p:embed/>
                </p:oleObj>
              </mc:Choice>
              <mc:Fallback>
                <p:oleObj name="公式" r:id="rId9" imgW="1497950" imgH="21580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5373688"/>
                        <a:ext cx="4699000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3803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27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227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27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27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27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2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23" dur="500"/>
                                        <p:tgtEl>
                                          <p:spTgt spid="52275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28" dur="500"/>
                                        <p:tgtEl>
                                          <p:spTgt spid="52275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33" dur="500"/>
                                        <p:tgtEl>
                                          <p:spTgt spid="52275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227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227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227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227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227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7524" grpId="0" animBg="1"/>
      <p:bldP spid="5227526" grpId="0" animBg="1"/>
      <p:bldP spid="5227527" grpId="0" animBg="1"/>
      <p:bldP spid="5227528" grpId="0" animBg="1"/>
      <p:bldP spid="5227529" grpId="0" animBg="1"/>
      <p:bldP spid="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smtClean="0"/>
              <a:t>第八章 </a:t>
            </a:r>
            <a:r>
              <a:rPr lang="zh-CN" altLang="en-US" b="1" smtClean="0">
                <a:solidFill>
                  <a:schemeClr val="hlink"/>
                </a:solidFill>
                <a:latin typeface="Times New Roman" pitchFamily="18" charset="0"/>
              </a:rPr>
              <a:t>线性空间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467225"/>
          </a:xfrm>
        </p:spPr>
        <p:txBody>
          <a:bodyPr/>
          <a:lstStyle/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en-US" altLang="zh-CN" sz="2800" smtClean="0"/>
              <a:t>   </a:t>
            </a:r>
            <a:r>
              <a:rPr lang="en-US" altLang="zh-CN" sz="3600" b="1" smtClean="0">
                <a:latin typeface="Times New Roman" pitchFamily="18" charset="0"/>
              </a:rPr>
              <a:t>1  </a:t>
            </a:r>
            <a:r>
              <a:rPr lang="zh-CN" altLang="en-US" sz="3600" b="1" smtClean="0">
                <a:latin typeface="Times New Roman" pitchFamily="18" charset="0"/>
              </a:rPr>
              <a:t>线性空间的结构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2  </a:t>
            </a:r>
            <a:r>
              <a:rPr lang="zh-CN" altLang="en-US" sz="3600" b="1" smtClean="0">
                <a:latin typeface="Times New Roman" pitchFamily="18" charset="0"/>
              </a:rPr>
              <a:t>子空间的运算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latin typeface="Times New Roman" pitchFamily="18" charset="0"/>
              </a:rPr>
              <a:t>3  </a:t>
            </a:r>
            <a:r>
              <a:rPr lang="zh-CN" altLang="en-US" sz="3600" b="1" smtClean="0">
                <a:latin typeface="Times New Roman" pitchFamily="18" charset="0"/>
              </a:rPr>
              <a:t>线性空间的同构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</a:pPr>
            <a:r>
              <a:rPr lang="zh-CN" altLang="en-US" sz="3600" b="1" smtClean="0">
                <a:latin typeface="Times New Roman" pitchFamily="18" charset="0"/>
              </a:rPr>
              <a:t>   </a:t>
            </a:r>
            <a:r>
              <a:rPr lang="en-US" altLang="zh-CN" sz="3600" b="1" smtClean="0">
                <a:solidFill>
                  <a:srgbClr val="FFFF00"/>
                </a:solidFill>
                <a:latin typeface="Times New Roman" pitchFamily="18" charset="0"/>
              </a:rPr>
              <a:t>4  </a:t>
            </a:r>
            <a:r>
              <a:rPr lang="zh-CN" altLang="en-US" sz="3600" b="1" smtClean="0">
                <a:solidFill>
                  <a:srgbClr val="FFFF00"/>
                </a:solidFill>
                <a:latin typeface="Times New Roman" pitchFamily="18" charset="0"/>
              </a:rPr>
              <a:t>商空间</a:t>
            </a:r>
            <a:endParaRPr lang="zh-CN" altLang="en-US" b="1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b="1" smtClean="0">
              <a:latin typeface="Times New Roman" pitchFamily="18" charset="0"/>
            </a:endParaRPr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916113"/>
            <a:ext cx="8229600" cy="410527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4000" b="1" dirty="0" smtClean="0">
                <a:latin typeface="Times New Roman" pitchFamily="18" charset="0"/>
              </a:rPr>
              <a:t>   </a:t>
            </a:r>
            <a:r>
              <a:rPr lang="zh-CN" altLang="en-US" b="1" dirty="0" smtClean="0">
                <a:latin typeface="Times New Roman" pitchFamily="18" charset="0"/>
              </a:rPr>
              <a:t>在许多情况下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我们只对事物的某个层面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感兴趣</a:t>
            </a:r>
            <a:r>
              <a:rPr lang="en-US" altLang="zh-CN" b="1" dirty="0" smtClean="0">
                <a:latin typeface="Times New Roman" pitchFamily="18" charset="0"/>
              </a:rPr>
              <a:t>.   </a:t>
            </a:r>
            <a:r>
              <a:rPr lang="zh-CN" altLang="en-US" b="1" dirty="0" smtClean="0">
                <a:latin typeface="Times New Roman" pitchFamily="18" charset="0"/>
              </a:rPr>
              <a:t>我们希望有一种</a:t>
            </a:r>
            <a:r>
              <a:rPr lang="zh-CN" altLang="en-US" b="1" dirty="0" smtClean="0">
                <a:solidFill>
                  <a:srgbClr val="000099"/>
                </a:solidFill>
                <a:latin typeface="Times New Roman" pitchFamily="18" charset="0"/>
              </a:rPr>
              <a:t>工具</a:t>
            </a:r>
            <a:r>
              <a:rPr lang="zh-CN" altLang="en-US" b="1" dirty="0" smtClean="0">
                <a:latin typeface="Times New Roman" pitchFamily="18" charset="0"/>
              </a:rPr>
              <a:t>能帮助我们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淡化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>
                <a:latin typeface="Times New Roman" pitchFamily="18" charset="0"/>
              </a:rPr>
              <a:t>消除</a:t>
            </a:r>
            <a:r>
              <a:rPr lang="zh-CN" altLang="en-US" b="1" dirty="0" smtClean="0">
                <a:latin typeface="Times New Roman" pitchFamily="18" charset="0"/>
              </a:rPr>
              <a:t>不感兴趣的方面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把注意力聚焦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在值得关注的地方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836712"/>
            <a:ext cx="8229600" cy="5184676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任给 </a:t>
            </a:r>
            <a:r>
              <a:rPr lang="en-US" altLang="zh-CN" b="1" dirty="0" smtClean="0">
                <a:latin typeface="Times New Roman" pitchFamily="18" charset="0"/>
              </a:rPr>
              <a:t>2n + 1 </a:t>
            </a:r>
            <a:r>
              <a:rPr lang="zh-CN" altLang="en-US" b="1" dirty="0" smtClean="0">
                <a:latin typeface="Times New Roman" pitchFamily="18" charset="0"/>
              </a:rPr>
              <a:t>个无理数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zh-CN" altLang="en-US" b="1" dirty="0" smtClean="0">
                <a:latin typeface="Times New Roman" pitchFamily="18" charset="0"/>
              </a:rPr>
              <a:t>必能从中选出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</a:rPr>
              <a:t>n + 1 </a:t>
            </a:r>
            <a:r>
              <a:rPr lang="zh-CN" altLang="en-US" b="1" dirty="0" smtClean="0">
                <a:latin typeface="Times New Roman" pitchFamily="18" charset="0"/>
              </a:rPr>
              <a:t>个数组成集合  </a:t>
            </a:r>
            <a:r>
              <a:rPr lang="en-US" altLang="zh-CN" b="1" dirty="0" smtClean="0">
                <a:latin typeface="Times New Roman" pitchFamily="18" charset="0"/>
              </a:rPr>
              <a:t>S ,  </a:t>
            </a:r>
            <a:r>
              <a:rPr lang="zh-CN" altLang="en-US" b="1" dirty="0" smtClean="0">
                <a:latin typeface="Times New Roman" pitchFamily="18" charset="0"/>
              </a:rPr>
              <a:t>使得 </a:t>
            </a:r>
            <a:r>
              <a:rPr lang="en-US" altLang="zh-CN" b="1" dirty="0" smtClean="0">
                <a:latin typeface="Times New Roman" pitchFamily="18" charset="0"/>
              </a:rPr>
              <a:t>S </a:t>
            </a:r>
            <a:r>
              <a:rPr lang="zh-CN" altLang="en-US" b="1" dirty="0" smtClean="0">
                <a:latin typeface="Times New Roman" pitchFamily="18" charset="0"/>
              </a:rPr>
              <a:t>中数作加法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(</a:t>
            </a:r>
            <a:r>
              <a:rPr lang="zh-CN" altLang="en-US" b="1" dirty="0" smtClean="0">
                <a:latin typeface="Times New Roman" pitchFamily="18" charset="0"/>
              </a:rPr>
              <a:t>不管怎么加</a:t>
            </a:r>
            <a:r>
              <a:rPr lang="en-US" altLang="zh-CN" b="1" dirty="0" smtClean="0">
                <a:latin typeface="Times New Roman" pitchFamily="18" charset="0"/>
              </a:rPr>
              <a:t>) </a:t>
            </a:r>
            <a:r>
              <a:rPr lang="zh-CN" altLang="en-US" b="1" dirty="0" smtClean="0">
                <a:latin typeface="Times New Roman" pitchFamily="18" charset="0"/>
              </a:rPr>
              <a:t>都是无理数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引入等价关系 </a:t>
            </a:r>
            <a:r>
              <a:rPr lang="zh-CN" altLang="en-US" b="1" dirty="0" smtClean="0">
                <a:latin typeface="Times New Roman" pitchFamily="18" charset="0"/>
                <a:sym typeface="Symbol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/>
              </a:rPr>
              <a:t>:     </a:t>
            </a:r>
            <a:r>
              <a:rPr lang="en-US" altLang="zh-CN" b="1" i="1" dirty="0" smtClean="0">
                <a:latin typeface="Times New Roman" pitchFamily="18" charset="0"/>
                <a:sym typeface="Symbol"/>
              </a:rPr>
              <a:t>a</a:t>
            </a:r>
            <a:r>
              <a:rPr lang="en-US" altLang="zh-CN" b="1" dirty="0" smtClean="0">
                <a:latin typeface="Times New Roman" pitchFamily="18" charset="0"/>
                <a:sym typeface="Symbol"/>
              </a:rPr>
              <a:t> </a:t>
            </a:r>
            <a:r>
              <a:rPr lang="zh-CN" altLang="en-US" b="1" dirty="0">
                <a:latin typeface="Times New Roman" pitchFamily="18" charset="0"/>
                <a:sym typeface="Symbol"/>
              </a:rPr>
              <a:t> </a:t>
            </a:r>
            <a:r>
              <a:rPr lang="en-US" altLang="zh-CN" b="1" i="1" dirty="0" smtClean="0">
                <a:latin typeface="Times New Roman" pitchFamily="18" charset="0"/>
                <a:sym typeface="Symbol"/>
              </a:rPr>
              <a:t>b</a:t>
            </a:r>
            <a:r>
              <a:rPr lang="en-US" altLang="zh-CN" b="1" dirty="0" smtClean="0">
                <a:latin typeface="Times New Roman" pitchFamily="18" charset="0"/>
                <a:sym typeface="Symbol"/>
              </a:rPr>
              <a:t>    </a:t>
            </a:r>
            <a:r>
              <a:rPr lang="en-US" altLang="zh-CN" b="1" i="1" dirty="0" smtClean="0">
                <a:latin typeface="Times New Roman" pitchFamily="18" charset="0"/>
                <a:sym typeface="Symbol"/>
              </a:rPr>
              <a:t>a</a:t>
            </a:r>
            <a:r>
              <a:rPr lang="en-US" altLang="zh-CN" b="1" dirty="0" smtClean="0">
                <a:latin typeface="Times New Roman" pitchFamily="18" charset="0"/>
                <a:sym typeface="Symbol"/>
              </a:rPr>
              <a:t> –</a:t>
            </a:r>
            <a:r>
              <a:rPr lang="zh-CN" altLang="en-US" b="1" dirty="0" smtClean="0">
                <a:latin typeface="Times New Roman" pitchFamily="18" charset="0"/>
                <a:sym typeface="Symbol"/>
              </a:rPr>
              <a:t> </a:t>
            </a:r>
            <a:r>
              <a:rPr lang="en-US" altLang="zh-CN" b="1" i="1" dirty="0" smtClean="0">
                <a:latin typeface="Times New Roman" pitchFamily="18" charset="0"/>
                <a:sym typeface="Symbol"/>
              </a:rPr>
              <a:t>b </a:t>
            </a:r>
            <a:r>
              <a:rPr lang="en-US" altLang="zh-CN" b="1" dirty="0" smtClean="0">
                <a:latin typeface="Times New Roman" pitchFamily="18" charset="0"/>
                <a:sym typeface="Symbol"/>
              </a:rPr>
              <a:t> Q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sym typeface="Symbol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/>
              </a:rPr>
              <a:t>  </a:t>
            </a:r>
            <a:r>
              <a:rPr lang="zh-CN" altLang="en-US" b="1" dirty="0" smtClean="0">
                <a:latin typeface="Times New Roman" pitchFamily="18" charset="0"/>
                <a:sym typeface="Symbol"/>
              </a:rPr>
              <a:t>考察 </a:t>
            </a:r>
            <a:r>
              <a:rPr lang="en-US" altLang="zh-CN" b="1" dirty="0" smtClean="0">
                <a:latin typeface="Times New Roman" pitchFamily="18" charset="0"/>
                <a:sym typeface="Symbol"/>
              </a:rPr>
              <a:t>Q-</a:t>
            </a:r>
            <a:r>
              <a:rPr lang="zh-CN" altLang="en-US" b="1" dirty="0" smtClean="0">
                <a:latin typeface="Times New Roman" pitchFamily="18" charset="0"/>
                <a:sym typeface="Symbol"/>
              </a:rPr>
              <a:t>线性空间     </a:t>
            </a:r>
            <a:r>
              <a:rPr lang="en-US" altLang="zh-CN" b="1" dirty="0" smtClean="0">
                <a:latin typeface="Times New Roman" pitchFamily="18" charset="0"/>
                <a:sym typeface="Symbol"/>
              </a:rPr>
              <a:t>R /</a:t>
            </a:r>
            <a:r>
              <a:rPr lang="zh-CN" altLang="en-US" b="1" dirty="0">
                <a:latin typeface="Times New Roman" pitchFamily="18" charset="0"/>
                <a:sym typeface="Symbol"/>
              </a:rPr>
              <a:t> </a:t>
            </a:r>
            <a:r>
              <a:rPr lang="en-US" altLang="zh-CN" b="1" dirty="0" smtClean="0">
                <a:latin typeface="Times New Roman" pitchFamily="18" charset="0"/>
                <a:sym typeface="Symbol"/>
              </a:rPr>
              <a:t> </a:t>
            </a:r>
            <a:endParaRPr lang="en-US" altLang="zh-CN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7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37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37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37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37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37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692150"/>
            <a:ext cx="8229600" cy="532923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</a:rPr>
              <a:t>例</a:t>
            </a:r>
            <a:r>
              <a:rPr lang="en-US" altLang="zh-CN" b="1" smtClean="0">
                <a:latin typeface="Times New Roman" pitchFamily="18" charset="0"/>
              </a:rPr>
              <a:t>:  </a:t>
            </a:r>
            <a:r>
              <a:rPr lang="zh-CN" altLang="en-US" b="1" smtClean="0">
                <a:latin typeface="Times New Roman" pitchFamily="18" charset="0"/>
              </a:rPr>
              <a:t>在有限维 </a:t>
            </a:r>
            <a:r>
              <a:rPr lang="en-US" altLang="zh-CN" b="1" smtClean="0">
                <a:latin typeface="Times New Roman" pitchFamily="18" charset="0"/>
              </a:rPr>
              <a:t>Q-</a:t>
            </a:r>
            <a:r>
              <a:rPr lang="zh-CN" altLang="en-US" b="1" smtClean="0">
                <a:latin typeface="Times New Roman" pitchFamily="18" charset="0"/>
              </a:rPr>
              <a:t>线性空间中任给  </a:t>
            </a:r>
            <a:r>
              <a:rPr lang="en-US" altLang="zh-CN" b="1" smtClean="0">
                <a:latin typeface="Times New Roman" pitchFamily="18" charset="0"/>
              </a:rPr>
              <a:t>2n + 1 </a:t>
            </a:r>
            <a:r>
              <a:rPr lang="zh-CN" altLang="en-US" b="1" smtClean="0">
                <a:latin typeface="Times New Roman" pitchFamily="18" charset="0"/>
              </a:rPr>
              <a:t>个</a:t>
            </a:r>
            <a:endParaRPr lang="en-US" altLang="zh-CN" b="1" smtClean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非零向量</a:t>
            </a:r>
            <a:r>
              <a:rPr lang="en-US" altLang="zh-CN" b="1" smtClean="0">
                <a:latin typeface="Times New Roman" pitchFamily="18" charset="0"/>
              </a:rPr>
              <a:t>,  </a:t>
            </a:r>
            <a:r>
              <a:rPr lang="zh-CN" altLang="en-US" b="1" smtClean="0">
                <a:latin typeface="Times New Roman" pitchFamily="18" charset="0"/>
              </a:rPr>
              <a:t>必能从中选出 </a:t>
            </a:r>
            <a:r>
              <a:rPr lang="en-US" altLang="zh-CN" b="1" smtClean="0">
                <a:latin typeface="Times New Roman" pitchFamily="18" charset="0"/>
              </a:rPr>
              <a:t>n + 1 </a:t>
            </a:r>
            <a:r>
              <a:rPr lang="zh-CN" altLang="en-US" b="1" smtClean="0">
                <a:latin typeface="Times New Roman" pitchFamily="18" charset="0"/>
              </a:rPr>
              <a:t>个</a:t>
            </a:r>
            <a:r>
              <a:rPr lang="en-US" altLang="zh-CN" b="1" smtClean="0">
                <a:latin typeface="Times New Roman" pitchFamily="18" charset="0"/>
              </a:rPr>
              <a:t>, </a:t>
            </a:r>
            <a:r>
              <a:rPr lang="zh-CN" altLang="en-US" b="1" smtClean="0">
                <a:latin typeface="Times New Roman" pitchFamily="18" charset="0"/>
              </a:rPr>
              <a:t>这 </a:t>
            </a:r>
            <a:r>
              <a:rPr lang="en-US" altLang="zh-CN" b="1" smtClean="0">
                <a:latin typeface="Times New Roman" pitchFamily="18" charset="0"/>
              </a:rPr>
              <a:t>n + 1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</a:rPr>
              <a:t>  </a:t>
            </a:r>
            <a:r>
              <a:rPr lang="zh-CN" altLang="en-US" b="1" smtClean="0">
                <a:latin typeface="Times New Roman" pitchFamily="18" charset="0"/>
              </a:rPr>
              <a:t>个向量无论怎么相加都不是零向量</a:t>
            </a:r>
            <a:r>
              <a:rPr lang="en-US" altLang="zh-CN" b="1" smtClean="0">
                <a:latin typeface="Times New Roman" pitchFamily="18" charset="0"/>
              </a:rPr>
              <a:t>. </a:t>
            </a:r>
          </a:p>
        </p:txBody>
      </p:sp>
      <p:sp>
        <p:nvSpPr>
          <p:cNvPr id="4885508" name="Line 4"/>
          <p:cNvSpPr>
            <a:spLocks noChangeShapeType="1"/>
          </p:cNvSpPr>
          <p:nvPr/>
        </p:nvSpPr>
        <p:spPr bwMode="auto">
          <a:xfrm flipV="1">
            <a:off x="4284663" y="4365625"/>
            <a:ext cx="1582737" cy="71913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85509" name="AutoShape 5"/>
          <p:cNvSpPr>
            <a:spLocks noChangeArrowheads="1"/>
          </p:cNvSpPr>
          <p:nvPr/>
        </p:nvSpPr>
        <p:spPr bwMode="auto">
          <a:xfrm>
            <a:off x="4211638" y="5013325"/>
            <a:ext cx="142875" cy="144463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885510" name="Rectangle 6"/>
          <p:cNvSpPr>
            <a:spLocks noChangeArrowheads="1"/>
          </p:cNvSpPr>
          <p:nvPr/>
        </p:nvSpPr>
        <p:spPr bwMode="auto">
          <a:xfrm>
            <a:off x="3779838" y="4868863"/>
            <a:ext cx="409575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buFontTx/>
              <a:buNone/>
            </a:pPr>
            <a:r>
              <a:rPr kumimoji="0" lang="en-US" altLang="zh-CN">
                <a:latin typeface="Times New Roman" pitchFamily="18" charset="0"/>
              </a:rPr>
              <a:t>0</a:t>
            </a:r>
          </a:p>
        </p:txBody>
      </p:sp>
      <p:sp>
        <p:nvSpPr>
          <p:cNvPr id="4885511" name="Line 7"/>
          <p:cNvSpPr>
            <a:spLocks noChangeShapeType="1"/>
          </p:cNvSpPr>
          <p:nvPr/>
        </p:nvSpPr>
        <p:spPr bwMode="auto">
          <a:xfrm>
            <a:off x="4284663" y="5084763"/>
            <a:ext cx="1366837" cy="72072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85512" name="Line 8"/>
          <p:cNvSpPr>
            <a:spLocks noChangeShapeType="1"/>
          </p:cNvSpPr>
          <p:nvPr/>
        </p:nvSpPr>
        <p:spPr bwMode="auto">
          <a:xfrm flipH="1" flipV="1">
            <a:off x="3419475" y="4437063"/>
            <a:ext cx="865188" cy="6477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85513" name="Line 9"/>
          <p:cNvSpPr>
            <a:spLocks noChangeShapeType="1"/>
          </p:cNvSpPr>
          <p:nvPr/>
        </p:nvSpPr>
        <p:spPr bwMode="auto">
          <a:xfrm flipH="1">
            <a:off x="3779838" y="5084763"/>
            <a:ext cx="504825" cy="10810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85514" name="Line 10"/>
          <p:cNvSpPr>
            <a:spLocks noChangeShapeType="1"/>
          </p:cNvSpPr>
          <p:nvPr/>
        </p:nvSpPr>
        <p:spPr bwMode="auto">
          <a:xfrm flipH="1">
            <a:off x="2700338" y="5084763"/>
            <a:ext cx="1584325" cy="14446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85515" name="Line 11"/>
          <p:cNvSpPr>
            <a:spLocks noChangeShapeType="1"/>
          </p:cNvSpPr>
          <p:nvPr/>
        </p:nvSpPr>
        <p:spPr bwMode="auto">
          <a:xfrm flipV="1">
            <a:off x="1835150" y="4292600"/>
            <a:ext cx="5257800" cy="1441450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59757" name="Rectangle 2"/>
          <p:cNvSpPr>
            <a:spLocks noChangeArrowheads="1"/>
          </p:cNvSpPr>
          <p:nvPr/>
        </p:nvSpPr>
        <p:spPr bwMode="auto">
          <a:xfrm>
            <a:off x="1835150" y="3213100"/>
            <a:ext cx="49688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>
                <a:solidFill>
                  <a:srgbClr val="000099"/>
                </a:solidFill>
                <a:latin typeface="Times New Roman" pitchFamily="18" charset="0"/>
              </a:rPr>
              <a:t>问题的本质</a:t>
            </a:r>
          </a:p>
        </p:txBody>
      </p:sp>
      <p:sp>
        <p:nvSpPr>
          <p:cNvPr id="13" name="矩形 12"/>
          <p:cNvSpPr/>
          <p:nvPr/>
        </p:nvSpPr>
        <p:spPr>
          <a:xfrm>
            <a:off x="6804025" y="3933825"/>
            <a:ext cx="1655763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kern="0" dirty="0">
                <a:solidFill>
                  <a:srgbClr val="FF0000"/>
                </a:solidFill>
                <a:latin typeface="Times New Roman" pitchFamily="18" charset="0"/>
                <a:ea typeface="宋体"/>
              </a:rPr>
              <a:t>超平面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7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9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85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85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85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85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85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85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85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885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885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885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4885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5508" grpId="0" animBg="1"/>
      <p:bldP spid="4885509" grpId="0" animBg="1"/>
      <p:bldP spid="4885510" grpId="0"/>
      <p:bldP spid="4885511" grpId="0" animBg="1"/>
      <p:bldP spid="4885512" grpId="0" animBg="1"/>
      <p:bldP spid="4885513" grpId="0" animBg="1"/>
      <p:bldP spid="4885514" grpId="0" animBg="1"/>
      <p:bldP spid="4885515" grpId="0" animBg="1"/>
      <p:bldP spid="159757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Freeform 3"/>
          <p:cNvSpPr>
            <a:spLocks/>
          </p:cNvSpPr>
          <p:nvPr/>
        </p:nvSpPr>
        <p:spPr bwMode="auto">
          <a:xfrm>
            <a:off x="1079500" y="1928813"/>
            <a:ext cx="6361113" cy="3505200"/>
          </a:xfrm>
          <a:custGeom>
            <a:avLst/>
            <a:gdLst>
              <a:gd name="T0" fmla="*/ 2147483647 w 4007"/>
              <a:gd name="T1" fmla="*/ 2147483647 h 2208"/>
              <a:gd name="T2" fmla="*/ 2147483647 w 4007"/>
              <a:gd name="T3" fmla="*/ 2147483647 h 2208"/>
              <a:gd name="T4" fmla="*/ 2147483647 w 4007"/>
              <a:gd name="T5" fmla="*/ 2147483647 h 2208"/>
              <a:gd name="T6" fmla="*/ 2147483647 w 4007"/>
              <a:gd name="T7" fmla="*/ 2147483647 h 2208"/>
              <a:gd name="T8" fmla="*/ 2147483647 w 4007"/>
              <a:gd name="T9" fmla="*/ 2147483647 h 2208"/>
              <a:gd name="T10" fmla="*/ 2147483647 w 4007"/>
              <a:gd name="T11" fmla="*/ 2147483647 h 2208"/>
              <a:gd name="T12" fmla="*/ 2147483647 w 4007"/>
              <a:gd name="T13" fmla="*/ 2147483647 h 2208"/>
              <a:gd name="T14" fmla="*/ 2147483647 w 4007"/>
              <a:gd name="T15" fmla="*/ 2147483647 h 2208"/>
              <a:gd name="T16" fmla="*/ 2147483647 w 4007"/>
              <a:gd name="T17" fmla="*/ 2147483647 h 2208"/>
              <a:gd name="T18" fmla="*/ 2147483647 w 4007"/>
              <a:gd name="T19" fmla="*/ 2147483647 h 2208"/>
              <a:gd name="T20" fmla="*/ 2147483647 w 4007"/>
              <a:gd name="T21" fmla="*/ 2147483647 h 2208"/>
              <a:gd name="T22" fmla="*/ 2147483647 w 4007"/>
              <a:gd name="T23" fmla="*/ 2147483647 h 2208"/>
              <a:gd name="T24" fmla="*/ 2147483647 w 4007"/>
              <a:gd name="T25" fmla="*/ 2147483647 h 2208"/>
              <a:gd name="T26" fmla="*/ 2147483647 w 4007"/>
              <a:gd name="T27" fmla="*/ 2147483647 h 2208"/>
              <a:gd name="T28" fmla="*/ 2147483647 w 4007"/>
              <a:gd name="T29" fmla="*/ 2147483647 h 220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007"/>
              <a:gd name="T46" fmla="*/ 0 h 2208"/>
              <a:gd name="T47" fmla="*/ 4007 w 4007"/>
              <a:gd name="T48" fmla="*/ 2208 h 220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007" h="2208">
                <a:moveTo>
                  <a:pt x="612" y="1852"/>
                </a:moveTo>
                <a:cubicBezTo>
                  <a:pt x="945" y="1958"/>
                  <a:pt x="1769" y="2208"/>
                  <a:pt x="2064" y="2170"/>
                </a:cubicBezTo>
                <a:cubicBezTo>
                  <a:pt x="2359" y="2132"/>
                  <a:pt x="2222" y="1716"/>
                  <a:pt x="2381" y="1625"/>
                </a:cubicBezTo>
                <a:cubicBezTo>
                  <a:pt x="2540" y="1534"/>
                  <a:pt x="2789" y="1693"/>
                  <a:pt x="3016" y="1625"/>
                </a:cubicBezTo>
                <a:cubicBezTo>
                  <a:pt x="3243" y="1557"/>
                  <a:pt x="3682" y="1345"/>
                  <a:pt x="3742" y="1217"/>
                </a:cubicBezTo>
                <a:cubicBezTo>
                  <a:pt x="3802" y="1089"/>
                  <a:pt x="3349" y="990"/>
                  <a:pt x="3379" y="854"/>
                </a:cubicBezTo>
                <a:cubicBezTo>
                  <a:pt x="3409" y="718"/>
                  <a:pt x="4007" y="537"/>
                  <a:pt x="3924" y="401"/>
                </a:cubicBezTo>
                <a:cubicBezTo>
                  <a:pt x="3841" y="265"/>
                  <a:pt x="3122" y="0"/>
                  <a:pt x="2880" y="38"/>
                </a:cubicBezTo>
                <a:cubicBezTo>
                  <a:pt x="2638" y="76"/>
                  <a:pt x="2646" y="589"/>
                  <a:pt x="2472" y="627"/>
                </a:cubicBezTo>
                <a:cubicBezTo>
                  <a:pt x="2298" y="665"/>
                  <a:pt x="2086" y="310"/>
                  <a:pt x="1837" y="265"/>
                </a:cubicBezTo>
                <a:cubicBezTo>
                  <a:pt x="1588" y="220"/>
                  <a:pt x="1104" y="242"/>
                  <a:pt x="975" y="355"/>
                </a:cubicBezTo>
                <a:cubicBezTo>
                  <a:pt x="846" y="468"/>
                  <a:pt x="1194" y="801"/>
                  <a:pt x="1066" y="945"/>
                </a:cubicBezTo>
                <a:cubicBezTo>
                  <a:pt x="938" y="1089"/>
                  <a:pt x="370" y="1119"/>
                  <a:pt x="204" y="1217"/>
                </a:cubicBezTo>
                <a:cubicBezTo>
                  <a:pt x="38" y="1315"/>
                  <a:pt x="0" y="1429"/>
                  <a:pt x="68" y="1535"/>
                </a:cubicBezTo>
                <a:cubicBezTo>
                  <a:pt x="136" y="1641"/>
                  <a:pt x="279" y="1746"/>
                  <a:pt x="612" y="1852"/>
                </a:cubicBezTo>
                <a:close/>
              </a:path>
            </a:pathLst>
          </a:custGeom>
          <a:solidFill>
            <a:srgbClr val="00FF00">
              <a:alpha val="70195"/>
            </a:srgbClr>
          </a:solidFill>
          <a:ln w="476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24042" name="Oval 10"/>
          <p:cNvSpPr>
            <a:spLocks noChangeArrowheads="1"/>
          </p:cNvSpPr>
          <p:nvPr/>
        </p:nvSpPr>
        <p:spPr bwMode="auto">
          <a:xfrm>
            <a:off x="3708400" y="3213100"/>
            <a:ext cx="193675" cy="1952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4524043" name="Object 11"/>
          <p:cNvGraphicFramePr>
            <a:graphicFrameLocks noChangeAspect="1"/>
          </p:cNvGraphicFramePr>
          <p:nvPr/>
        </p:nvGraphicFramePr>
        <p:xfrm>
          <a:off x="3708400" y="2565400"/>
          <a:ext cx="6365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05" name="公式" r:id="rId3" imgW="215713" imgH="203024" progId="Equation.3">
                  <p:embed/>
                </p:oleObj>
              </mc:Choice>
              <mc:Fallback>
                <p:oleObj name="公式" r:id="rId3" imgW="215713" imgH="20302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2565400"/>
                        <a:ext cx="636588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24045" name="Object 13"/>
          <p:cNvGraphicFramePr>
            <a:graphicFrameLocks noChangeAspect="1"/>
          </p:cNvGraphicFramePr>
          <p:nvPr/>
        </p:nvGraphicFramePr>
        <p:xfrm>
          <a:off x="5148263" y="4868863"/>
          <a:ext cx="2808287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06" name="公式" r:id="rId5" imgW="812447" imgH="431613" progId="Equation.3">
                  <p:embed/>
                </p:oleObj>
              </mc:Choice>
              <mc:Fallback>
                <p:oleObj name="公式" r:id="rId5" imgW="812447" imgH="43161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4868863"/>
                        <a:ext cx="2808287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8" name="Rectangle 14" descr="花束"/>
          <p:cNvSpPr>
            <a:spLocks noChangeArrowheads="1"/>
          </p:cNvSpPr>
          <p:nvPr/>
        </p:nvSpPr>
        <p:spPr bwMode="auto">
          <a:xfrm>
            <a:off x="4572000" y="2060575"/>
            <a:ext cx="5476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chemeClr val="tx2"/>
                </a:solidFill>
                <a:latin typeface="Times New Roman" pitchFamily="18" charset="0"/>
              </a:rPr>
              <a:t>V</a:t>
            </a:r>
          </a:p>
        </p:txBody>
      </p:sp>
      <p:graphicFrame>
        <p:nvGraphicFramePr>
          <p:cNvPr id="4524047" name="Object 15"/>
          <p:cNvGraphicFramePr>
            <a:graphicFrameLocks noChangeAspect="1"/>
          </p:cNvGraphicFramePr>
          <p:nvPr/>
        </p:nvGraphicFramePr>
        <p:xfrm>
          <a:off x="3419475" y="4508500"/>
          <a:ext cx="41275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07" name="公式" r:id="rId7" imgW="139579" imgH="164957" progId="Equation.3">
                  <p:embed/>
                </p:oleObj>
              </mc:Choice>
              <mc:Fallback>
                <p:oleObj name="公式" r:id="rId7" imgW="139579" imgH="164957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508500"/>
                        <a:ext cx="41275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24048" name="Oval 16"/>
          <p:cNvSpPr>
            <a:spLocks noChangeArrowheads="1"/>
          </p:cNvSpPr>
          <p:nvPr/>
        </p:nvSpPr>
        <p:spPr bwMode="auto">
          <a:xfrm>
            <a:off x="3995738" y="4581525"/>
            <a:ext cx="193675" cy="1952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graphicFrame>
        <p:nvGraphicFramePr>
          <p:cNvPr id="4524049" name="Object 17"/>
          <p:cNvGraphicFramePr>
            <a:graphicFrameLocks noChangeAspect="1"/>
          </p:cNvGraphicFramePr>
          <p:nvPr/>
        </p:nvGraphicFramePr>
        <p:xfrm>
          <a:off x="971550" y="2852738"/>
          <a:ext cx="114141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08" name="公式" r:id="rId9" imgW="393359" imgH="177646" progId="Equation.3">
                  <p:embed/>
                </p:oleObj>
              </mc:Choice>
              <mc:Fallback>
                <p:oleObj name="公式" r:id="rId9" imgW="393359" imgH="177646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852738"/>
                        <a:ext cx="1141413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>
                                <a:alpha val="67058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 algn="ctr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24055" name="Line 23"/>
          <p:cNvSpPr>
            <a:spLocks noChangeShapeType="1"/>
          </p:cNvSpPr>
          <p:nvPr/>
        </p:nvSpPr>
        <p:spPr bwMode="auto">
          <a:xfrm flipH="1" flipV="1">
            <a:off x="3851275" y="3500438"/>
            <a:ext cx="215900" cy="1081087"/>
          </a:xfrm>
          <a:prstGeom prst="line">
            <a:avLst/>
          </a:pr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524056" name="Line 24"/>
          <p:cNvSpPr>
            <a:spLocks noChangeShapeType="1"/>
          </p:cNvSpPr>
          <p:nvPr/>
        </p:nvSpPr>
        <p:spPr bwMode="auto">
          <a:xfrm>
            <a:off x="2195513" y="3141663"/>
            <a:ext cx="1368425" cy="142875"/>
          </a:xfrm>
          <a:prstGeom prst="line">
            <a:avLst/>
          </a:prstGeom>
          <a:noFill/>
          <a:ln w="476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10604" name="Rectangle 25"/>
          <p:cNvSpPr>
            <a:spLocks noChangeArrowheads="1"/>
          </p:cNvSpPr>
          <p:nvPr/>
        </p:nvSpPr>
        <p:spPr bwMode="auto">
          <a:xfrm>
            <a:off x="468313" y="333375"/>
            <a:ext cx="8229600" cy="11430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chemeClr val="tx2"/>
                </a:solidFill>
                <a:latin typeface="Times New Roman" pitchFamily="18" charset="0"/>
              </a:rPr>
              <a:t> V </a:t>
            </a:r>
            <a:r>
              <a:rPr kumimoji="0" lang="zh-CN" altLang="en-US" sz="4000">
                <a:solidFill>
                  <a:schemeClr val="tx2"/>
                </a:solidFill>
                <a:latin typeface="Times New Roman" pitchFamily="18" charset="0"/>
              </a:rPr>
              <a:t>上的数乘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24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24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24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24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24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24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24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4524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524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24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24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24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24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24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5240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24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524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4042" grpId="0" animBg="1"/>
      <p:bldP spid="4524048" grpId="0" animBg="1"/>
      <p:bldP spid="4524055" grpId="0" animBg="1"/>
      <p:bldP spid="452405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 dirty="0" smtClean="0">
                <a:latin typeface="Times New Roman" pitchFamily="18" charset="0"/>
              </a:rPr>
              <a:t> </a:t>
            </a:r>
            <a:r>
              <a:rPr lang="zh-CN" altLang="en-US" sz="4000" b="1" dirty="0" smtClean="0">
                <a:latin typeface="Times New Roman" pitchFamily="18" charset="0"/>
              </a:rPr>
              <a:t>对子空间  </a:t>
            </a:r>
            <a:r>
              <a:rPr lang="en-US" altLang="zh-CN" sz="4000" b="1" dirty="0" smtClean="0">
                <a:latin typeface="Times New Roman" pitchFamily="18" charset="0"/>
                <a:sym typeface="Symbol" pitchFamily="18" charset="2"/>
              </a:rPr>
              <a:t>W =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4000" b="1" i="1" dirty="0" smtClean="0">
                <a:latin typeface="Times New Roman" pitchFamily="18" charset="0"/>
              </a:rPr>
              <a:t>x</a:t>
            </a:r>
            <a:r>
              <a:rPr lang="en-US" altLang="zh-CN" sz="4000" b="1" dirty="0" smtClean="0">
                <a:latin typeface="Times New Roman" pitchFamily="18" charset="0"/>
              </a:rPr>
              <a:t>-</a:t>
            </a:r>
            <a:r>
              <a:rPr lang="zh-CN" altLang="en-US" sz="4000" b="1" dirty="0" smtClean="0">
                <a:latin typeface="Times New Roman" pitchFamily="18" charset="0"/>
              </a:rPr>
              <a:t>轴 不感兴趣</a:t>
            </a:r>
          </a:p>
        </p:txBody>
      </p:sp>
      <p:sp>
        <p:nvSpPr>
          <p:cNvPr id="205827" name="Line 3"/>
          <p:cNvSpPr>
            <a:spLocks noChangeShapeType="1"/>
          </p:cNvSpPr>
          <p:nvPr/>
        </p:nvSpPr>
        <p:spPr bwMode="auto">
          <a:xfrm>
            <a:off x="827088" y="4076700"/>
            <a:ext cx="7489825" cy="0"/>
          </a:xfrm>
          <a:prstGeom prst="line">
            <a:avLst/>
          </a:prstGeom>
          <a:noFill/>
          <a:ln w="50800">
            <a:solidFill>
              <a:srgbClr val="6666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473284" name="Line 4"/>
          <p:cNvSpPr>
            <a:spLocks noChangeShapeType="1"/>
          </p:cNvSpPr>
          <p:nvPr/>
        </p:nvSpPr>
        <p:spPr bwMode="auto">
          <a:xfrm>
            <a:off x="827088" y="2205038"/>
            <a:ext cx="7489825" cy="0"/>
          </a:xfrm>
          <a:prstGeom prst="line">
            <a:avLst/>
          </a:prstGeom>
          <a:noFill/>
          <a:ln w="38100">
            <a:solidFill>
              <a:srgbClr val="666699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473286" name="Line 6"/>
          <p:cNvSpPr>
            <a:spLocks noChangeShapeType="1"/>
          </p:cNvSpPr>
          <p:nvPr/>
        </p:nvSpPr>
        <p:spPr bwMode="auto">
          <a:xfrm>
            <a:off x="827088" y="3141663"/>
            <a:ext cx="7489825" cy="0"/>
          </a:xfrm>
          <a:prstGeom prst="line">
            <a:avLst/>
          </a:prstGeom>
          <a:noFill/>
          <a:ln w="38100">
            <a:solidFill>
              <a:srgbClr val="666699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473287" name="Line 7"/>
          <p:cNvSpPr>
            <a:spLocks noChangeShapeType="1"/>
          </p:cNvSpPr>
          <p:nvPr/>
        </p:nvSpPr>
        <p:spPr bwMode="auto">
          <a:xfrm>
            <a:off x="827088" y="3644900"/>
            <a:ext cx="7489825" cy="0"/>
          </a:xfrm>
          <a:prstGeom prst="line">
            <a:avLst/>
          </a:prstGeom>
          <a:noFill/>
          <a:ln w="38100">
            <a:solidFill>
              <a:srgbClr val="666699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473288" name="Line 8"/>
          <p:cNvSpPr>
            <a:spLocks noChangeShapeType="1"/>
          </p:cNvSpPr>
          <p:nvPr/>
        </p:nvSpPr>
        <p:spPr bwMode="auto">
          <a:xfrm>
            <a:off x="827088" y="4581525"/>
            <a:ext cx="7489825" cy="0"/>
          </a:xfrm>
          <a:prstGeom prst="line">
            <a:avLst/>
          </a:prstGeom>
          <a:noFill/>
          <a:ln w="38100">
            <a:solidFill>
              <a:srgbClr val="666699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473289" name="Line 9"/>
          <p:cNvSpPr>
            <a:spLocks noChangeShapeType="1"/>
          </p:cNvSpPr>
          <p:nvPr/>
        </p:nvSpPr>
        <p:spPr bwMode="auto">
          <a:xfrm>
            <a:off x="827088" y="5013325"/>
            <a:ext cx="7489825" cy="0"/>
          </a:xfrm>
          <a:prstGeom prst="line">
            <a:avLst/>
          </a:prstGeom>
          <a:noFill/>
          <a:ln w="38100">
            <a:solidFill>
              <a:srgbClr val="666699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473290" name="Line 10"/>
          <p:cNvSpPr>
            <a:spLocks noChangeShapeType="1"/>
          </p:cNvSpPr>
          <p:nvPr/>
        </p:nvSpPr>
        <p:spPr bwMode="auto">
          <a:xfrm>
            <a:off x="827088" y="5805488"/>
            <a:ext cx="7489825" cy="0"/>
          </a:xfrm>
          <a:prstGeom prst="line">
            <a:avLst/>
          </a:prstGeom>
          <a:noFill/>
          <a:ln w="38100">
            <a:solidFill>
              <a:srgbClr val="666699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05834" name="Rectangle 11"/>
          <p:cNvSpPr>
            <a:spLocks noChangeArrowheads="1"/>
          </p:cNvSpPr>
          <p:nvPr/>
        </p:nvSpPr>
        <p:spPr bwMode="auto">
          <a:xfrm>
            <a:off x="4284663" y="3933825"/>
            <a:ext cx="409575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buFontTx/>
              <a:buNone/>
            </a:pPr>
            <a:r>
              <a:rPr kumimoji="0" lang="en-US" altLang="zh-CN">
                <a:latin typeface="Times New Roman" pitchFamily="18" charset="0"/>
              </a:rPr>
              <a:t>0</a:t>
            </a:r>
          </a:p>
        </p:txBody>
      </p:sp>
      <p:sp>
        <p:nvSpPr>
          <p:cNvPr id="205835" name="Rectangle 12"/>
          <p:cNvSpPr>
            <a:spLocks noChangeArrowheads="1"/>
          </p:cNvSpPr>
          <p:nvPr/>
        </p:nvSpPr>
        <p:spPr bwMode="auto">
          <a:xfrm>
            <a:off x="8459788" y="3500438"/>
            <a:ext cx="409575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buFontTx/>
              <a:buNone/>
            </a:pPr>
            <a:r>
              <a:rPr kumimoji="0" lang="en-US" altLang="zh-CN" i="1">
                <a:latin typeface="Times New Roman" pitchFamily="18" charset="0"/>
              </a:rPr>
              <a:t>x</a:t>
            </a:r>
          </a:p>
        </p:txBody>
      </p:sp>
      <p:sp>
        <p:nvSpPr>
          <p:cNvPr id="205836" name="Rectangle 13"/>
          <p:cNvSpPr>
            <a:spLocks noChangeArrowheads="1"/>
          </p:cNvSpPr>
          <p:nvPr/>
        </p:nvSpPr>
        <p:spPr bwMode="auto">
          <a:xfrm>
            <a:off x="4859338" y="1341438"/>
            <a:ext cx="409575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buFontTx/>
              <a:buNone/>
            </a:pPr>
            <a:r>
              <a:rPr kumimoji="0" lang="en-US" altLang="zh-CN" i="1">
                <a:latin typeface="Times New Roman" pitchFamily="18" charset="0"/>
              </a:rPr>
              <a:t>y</a:t>
            </a:r>
          </a:p>
        </p:txBody>
      </p:sp>
      <p:sp>
        <p:nvSpPr>
          <p:cNvPr id="205837" name="AutoShape 14"/>
          <p:cNvSpPr>
            <a:spLocks noChangeArrowheads="1"/>
          </p:cNvSpPr>
          <p:nvPr/>
        </p:nvSpPr>
        <p:spPr bwMode="auto">
          <a:xfrm>
            <a:off x="6084888" y="3068638"/>
            <a:ext cx="142875" cy="144462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05838" name="AutoShape 17"/>
          <p:cNvSpPr>
            <a:spLocks noChangeArrowheads="1"/>
          </p:cNvSpPr>
          <p:nvPr/>
        </p:nvSpPr>
        <p:spPr bwMode="auto">
          <a:xfrm>
            <a:off x="3203575" y="3068638"/>
            <a:ext cx="142875" cy="144462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05839" name="AutoShape 19"/>
          <p:cNvSpPr>
            <a:spLocks noChangeArrowheads="1"/>
          </p:cNvSpPr>
          <p:nvPr/>
        </p:nvSpPr>
        <p:spPr bwMode="auto">
          <a:xfrm>
            <a:off x="4643438" y="4005263"/>
            <a:ext cx="142875" cy="144462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473314" name="Line 34"/>
          <p:cNvSpPr>
            <a:spLocks noChangeShapeType="1"/>
          </p:cNvSpPr>
          <p:nvPr/>
        </p:nvSpPr>
        <p:spPr bwMode="auto">
          <a:xfrm>
            <a:off x="827088" y="4076700"/>
            <a:ext cx="756126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473315" name="Rectangle 35"/>
          <p:cNvSpPr>
            <a:spLocks noChangeArrowheads="1"/>
          </p:cNvSpPr>
          <p:nvPr/>
        </p:nvSpPr>
        <p:spPr bwMode="auto">
          <a:xfrm>
            <a:off x="239713" y="3792538"/>
            <a:ext cx="5873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W</a:t>
            </a:r>
          </a:p>
        </p:txBody>
      </p:sp>
      <p:sp>
        <p:nvSpPr>
          <p:cNvPr id="205842" name="AutoShape 36"/>
          <p:cNvSpPr>
            <a:spLocks noChangeArrowheads="1"/>
          </p:cNvSpPr>
          <p:nvPr/>
        </p:nvSpPr>
        <p:spPr bwMode="auto">
          <a:xfrm>
            <a:off x="6659563" y="2133600"/>
            <a:ext cx="142875" cy="144463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205843" name="AutoShape 37"/>
          <p:cNvSpPr>
            <a:spLocks noChangeArrowheads="1"/>
          </p:cNvSpPr>
          <p:nvPr/>
        </p:nvSpPr>
        <p:spPr bwMode="auto">
          <a:xfrm>
            <a:off x="3924300" y="4941888"/>
            <a:ext cx="142875" cy="144462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473318" name="Line 38"/>
          <p:cNvSpPr>
            <a:spLocks noChangeShapeType="1"/>
          </p:cNvSpPr>
          <p:nvPr/>
        </p:nvSpPr>
        <p:spPr bwMode="auto">
          <a:xfrm>
            <a:off x="684213" y="2708275"/>
            <a:ext cx="7489825" cy="0"/>
          </a:xfrm>
          <a:prstGeom prst="line">
            <a:avLst/>
          </a:prstGeom>
          <a:noFill/>
          <a:ln w="38100">
            <a:solidFill>
              <a:srgbClr val="666699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473319" name="Line 39"/>
          <p:cNvSpPr>
            <a:spLocks noChangeShapeType="1"/>
          </p:cNvSpPr>
          <p:nvPr/>
        </p:nvSpPr>
        <p:spPr bwMode="auto">
          <a:xfrm>
            <a:off x="684213" y="5445125"/>
            <a:ext cx="7489825" cy="0"/>
          </a:xfrm>
          <a:prstGeom prst="line">
            <a:avLst/>
          </a:prstGeom>
          <a:noFill/>
          <a:ln w="38100">
            <a:solidFill>
              <a:srgbClr val="666699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7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7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47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5473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5473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5473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5473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547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5473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547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547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3284" grpId="0" animBg="1"/>
      <p:bldP spid="5473286" grpId="0" animBg="1"/>
      <p:bldP spid="5473287" grpId="0" animBg="1"/>
      <p:bldP spid="5473288" grpId="0" animBg="1"/>
      <p:bldP spid="5473289" grpId="0" animBg="1"/>
      <p:bldP spid="5473290" grpId="0" animBg="1"/>
      <p:bldP spid="5473314" grpId="0" animBg="1"/>
      <p:bldP spid="5473315" grpId="0"/>
      <p:bldP spid="5473318" grpId="0" animBg="1"/>
      <p:bldP spid="547331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6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65650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</a:rPr>
              <a:t>设 </a:t>
            </a:r>
            <a:r>
              <a:rPr lang="en-US" altLang="zh-CN" sz="2800" b="1" dirty="0" smtClean="0">
                <a:latin typeface="Times New Roman" pitchFamily="18" charset="0"/>
              </a:rPr>
              <a:t>W </a:t>
            </a:r>
            <a:r>
              <a:rPr lang="zh-CN" altLang="en-US" sz="2800" b="1" dirty="0" smtClean="0">
                <a:latin typeface="Times New Roman" pitchFamily="18" charset="0"/>
              </a:rPr>
              <a:t>是 </a:t>
            </a:r>
            <a:r>
              <a:rPr lang="en-US" altLang="zh-CN" sz="2800" b="1" dirty="0" smtClean="0">
                <a:latin typeface="Times New Roman" pitchFamily="18" charset="0"/>
              </a:rPr>
              <a:t>V </a:t>
            </a:r>
            <a:r>
              <a:rPr lang="zh-CN" altLang="en-US" sz="2800" b="1" dirty="0" smtClean="0">
                <a:latin typeface="Times New Roman" pitchFamily="18" charset="0"/>
              </a:rPr>
              <a:t>的子空间</a:t>
            </a:r>
            <a:r>
              <a:rPr lang="en-US" altLang="zh-CN" sz="2800" b="1" dirty="0" smtClean="0">
                <a:latin typeface="Times New Roman" pitchFamily="18" charset="0"/>
              </a:rPr>
              <a:t>.   </a:t>
            </a:r>
            <a:r>
              <a:rPr lang="zh-CN" altLang="en-US" sz="2800" b="1" dirty="0" smtClean="0">
                <a:latin typeface="Times New Roman" pitchFamily="18" charset="0"/>
              </a:rPr>
              <a:t>在 </a:t>
            </a:r>
            <a:r>
              <a:rPr lang="en-US" altLang="zh-CN" sz="2800" b="1" dirty="0" smtClean="0">
                <a:latin typeface="Times New Roman" pitchFamily="18" charset="0"/>
              </a:rPr>
              <a:t>V </a:t>
            </a:r>
            <a:r>
              <a:rPr lang="zh-CN" altLang="en-US" sz="2800" b="1" dirty="0" smtClean="0">
                <a:latin typeface="Times New Roman" pitchFamily="18" charset="0"/>
              </a:rPr>
              <a:t>上定义等价关系</a:t>
            </a:r>
            <a:r>
              <a:rPr lang="en-US" altLang="zh-CN" sz="2800" b="1" dirty="0" smtClean="0">
                <a:latin typeface="Times New Roman" pitchFamily="18" charset="0"/>
              </a:rPr>
              <a:t>:                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                   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              </a:t>
            </a:r>
            <a:r>
              <a:rPr lang="en-US" altLang="zh-CN" sz="2800" dirty="0" smtClean="0">
                <a:sym typeface="MT Extra" pitchFamily="18" charset="2"/>
              </a:rPr>
              <a:t>–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 </a:t>
            </a:r>
            <a:r>
              <a:rPr lang="en-US" altLang="zh-CN" sz="2800" b="1" dirty="0" smtClean="0"/>
              <a:t>∈ </a:t>
            </a:r>
            <a:r>
              <a:rPr lang="en-US" altLang="zh-CN" sz="2800" b="1" dirty="0" smtClean="0">
                <a:latin typeface="Times New Roman" pitchFamily="18" charset="0"/>
              </a:rPr>
              <a:t>W  .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V </a:t>
            </a:r>
            <a:r>
              <a:rPr lang="zh-CN" altLang="en-US" sz="2800" b="1" dirty="0" smtClean="0">
                <a:latin typeface="Times New Roman" pitchFamily="18" charset="0"/>
              </a:rPr>
              <a:t>被划分为一个个等价类 </a:t>
            </a:r>
            <a:r>
              <a:rPr lang="en-US" altLang="zh-CN" sz="2800" b="1" dirty="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 </a:t>
            </a: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所在的等价类为  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sz="2800" b="1" dirty="0" smtClean="0">
                <a:latin typeface="Times New Roman" pitchFamily="18" charset="0"/>
              </a:rPr>
              <a:t>W = </a:t>
            </a:r>
            <a:r>
              <a:rPr lang="en-US" altLang="zh-CN" b="1" dirty="0" smtClean="0">
                <a:latin typeface="Times New Roman" pitchFamily="18" charset="0"/>
              </a:rPr>
              <a:t>{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 smtClean="0">
                <a:latin typeface="Times New Roman" pitchFamily="18" charset="0"/>
              </a:rPr>
              <a:t> +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 |   </a:t>
            </a:r>
            <a:r>
              <a:rPr lang="en-US" altLang="zh-CN" sz="2800" b="1" dirty="0" smtClean="0"/>
              <a:t>∈ </a:t>
            </a:r>
            <a:r>
              <a:rPr lang="en-US" altLang="zh-CN" sz="2800" b="1" dirty="0" smtClean="0">
                <a:latin typeface="Times New Roman" pitchFamily="18" charset="0"/>
              </a:rPr>
              <a:t>W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}</a:t>
            </a:r>
            <a:r>
              <a:rPr lang="en-US" altLang="zh-CN" sz="2800" b="1" dirty="0" smtClean="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</a:rPr>
              <a:t> 称为 </a:t>
            </a: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 的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W-</a:t>
            </a: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陪集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,   </a:t>
            </a: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为该陪集的一个代表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由全体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W-</a:t>
            </a: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陪集组成的集合记为  </a:t>
            </a:r>
            <a:r>
              <a:rPr lang="en-US" altLang="zh-CN" sz="2800" b="1" dirty="0" smtClean="0">
                <a:latin typeface="Times New Roman" pitchFamily="18" charset="0"/>
                <a:sym typeface="Symbol" pitchFamily="18" charset="2"/>
              </a:rPr>
              <a:t>V / W .</a:t>
            </a:r>
          </a:p>
        </p:txBody>
      </p:sp>
      <p:pic>
        <p:nvPicPr>
          <p:cNvPr id="206851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2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b="1" smtClean="0">
                <a:solidFill>
                  <a:schemeClr val="bg1"/>
                </a:solidFill>
                <a:latin typeface="Times New Roman" pitchFamily="18" charset="0"/>
              </a:rPr>
              <a:t>W- </a:t>
            </a:r>
            <a:r>
              <a:rPr lang="zh-CN" altLang="en-US" sz="4000" b="1" smtClean="0">
                <a:solidFill>
                  <a:schemeClr val="bg1"/>
                </a:solidFill>
              </a:rPr>
              <a:t>陪集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6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056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56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056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6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056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6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056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6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056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6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056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 smtClean="0">
                <a:latin typeface="Times New Roman" pitchFamily="18" charset="0"/>
              </a:rPr>
              <a:t> V /</a:t>
            </a:r>
            <a:r>
              <a:rPr lang="en-US" altLang="zh-CN" sz="4000" b="1" i="1" smtClean="0">
                <a:latin typeface="Times New Roman" pitchFamily="18" charset="0"/>
              </a:rPr>
              <a:t>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W, </a:t>
            </a:r>
            <a:r>
              <a:rPr lang="en-US" altLang="zh-CN" sz="4000" b="1" smtClean="0">
                <a:latin typeface="Times New Roman" pitchFamily="18" charset="0"/>
              </a:rPr>
              <a:t> V = R</a:t>
            </a:r>
            <a:r>
              <a:rPr lang="en-US" altLang="zh-CN" sz="4800" b="1" baseline="30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4000" b="1" smtClean="0">
                <a:latin typeface="Times New Roman" pitchFamily="18" charset="0"/>
              </a:rPr>
              <a:t>,</a:t>
            </a:r>
            <a:r>
              <a:rPr lang="en-US" altLang="zh-CN" sz="4000" b="1" i="1" smtClean="0">
                <a:latin typeface="Times New Roman" pitchFamily="18" charset="0"/>
              </a:rPr>
              <a:t>  </a:t>
            </a:r>
            <a:r>
              <a:rPr lang="en-US" altLang="zh-CN" sz="4000" b="1" smtClean="0">
                <a:latin typeface="Times New Roman" pitchFamily="18" charset="0"/>
                <a:sym typeface="Symbol" pitchFamily="18" charset="2"/>
              </a:rPr>
              <a:t>W =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4000" b="1" i="1" smtClean="0">
                <a:latin typeface="Times New Roman" pitchFamily="18" charset="0"/>
              </a:rPr>
              <a:t>x</a:t>
            </a:r>
            <a:r>
              <a:rPr lang="en-US" altLang="zh-CN" sz="4000" b="1" smtClean="0">
                <a:latin typeface="Times New Roman" pitchFamily="18" charset="0"/>
              </a:rPr>
              <a:t>-</a:t>
            </a:r>
            <a:r>
              <a:rPr lang="zh-CN" altLang="en-US" sz="4000" b="1" smtClean="0">
                <a:latin typeface="Times New Roman" pitchFamily="18" charset="0"/>
              </a:rPr>
              <a:t>轴</a:t>
            </a:r>
          </a:p>
        </p:txBody>
      </p:sp>
      <p:sp>
        <p:nvSpPr>
          <p:cNvPr id="207875" name="Line 3"/>
          <p:cNvSpPr>
            <a:spLocks noChangeShapeType="1"/>
          </p:cNvSpPr>
          <p:nvPr/>
        </p:nvSpPr>
        <p:spPr bwMode="auto">
          <a:xfrm>
            <a:off x="827088" y="4076700"/>
            <a:ext cx="7489825" cy="0"/>
          </a:xfrm>
          <a:prstGeom prst="line">
            <a:avLst/>
          </a:prstGeom>
          <a:noFill/>
          <a:ln w="50800">
            <a:solidFill>
              <a:srgbClr val="6666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73220" name="Line 4"/>
          <p:cNvSpPr>
            <a:spLocks noChangeShapeType="1"/>
          </p:cNvSpPr>
          <p:nvPr/>
        </p:nvSpPr>
        <p:spPr bwMode="auto">
          <a:xfrm>
            <a:off x="827088" y="2205038"/>
            <a:ext cx="7489825" cy="0"/>
          </a:xfrm>
          <a:prstGeom prst="line">
            <a:avLst/>
          </a:prstGeom>
          <a:noFill/>
          <a:ln w="38100">
            <a:solidFill>
              <a:srgbClr val="666699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73224" name="Line 8"/>
          <p:cNvSpPr>
            <a:spLocks noChangeShapeType="1"/>
          </p:cNvSpPr>
          <p:nvPr/>
        </p:nvSpPr>
        <p:spPr bwMode="auto">
          <a:xfrm>
            <a:off x="827088" y="3141663"/>
            <a:ext cx="7489825" cy="0"/>
          </a:xfrm>
          <a:prstGeom prst="line">
            <a:avLst/>
          </a:prstGeom>
          <a:noFill/>
          <a:ln w="38100">
            <a:solidFill>
              <a:srgbClr val="666699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73225" name="Line 9"/>
          <p:cNvSpPr>
            <a:spLocks noChangeShapeType="1"/>
          </p:cNvSpPr>
          <p:nvPr/>
        </p:nvSpPr>
        <p:spPr bwMode="auto">
          <a:xfrm>
            <a:off x="827088" y="3644900"/>
            <a:ext cx="7489825" cy="0"/>
          </a:xfrm>
          <a:prstGeom prst="line">
            <a:avLst/>
          </a:prstGeom>
          <a:noFill/>
          <a:ln w="38100">
            <a:solidFill>
              <a:srgbClr val="666699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73226" name="Line 10"/>
          <p:cNvSpPr>
            <a:spLocks noChangeShapeType="1"/>
          </p:cNvSpPr>
          <p:nvPr/>
        </p:nvSpPr>
        <p:spPr bwMode="auto">
          <a:xfrm>
            <a:off x="827088" y="4581525"/>
            <a:ext cx="7489825" cy="0"/>
          </a:xfrm>
          <a:prstGeom prst="line">
            <a:avLst/>
          </a:prstGeom>
          <a:noFill/>
          <a:ln w="38100">
            <a:solidFill>
              <a:srgbClr val="666699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73227" name="Line 11"/>
          <p:cNvSpPr>
            <a:spLocks noChangeShapeType="1"/>
          </p:cNvSpPr>
          <p:nvPr/>
        </p:nvSpPr>
        <p:spPr bwMode="auto">
          <a:xfrm>
            <a:off x="827088" y="5013325"/>
            <a:ext cx="7489825" cy="0"/>
          </a:xfrm>
          <a:prstGeom prst="line">
            <a:avLst/>
          </a:prstGeom>
          <a:noFill/>
          <a:ln w="38100">
            <a:solidFill>
              <a:srgbClr val="666699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73228" name="Line 12"/>
          <p:cNvSpPr>
            <a:spLocks noChangeShapeType="1"/>
          </p:cNvSpPr>
          <p:nvPr/>
        </p:nvSpPr>
        <p:spPr bwMode="auto">
          <a:xfrm>
            <a:off x="827088" y="5805488"/>
            <a:ext cx="7489825" cy="0"/>
          </a:xfrm>
          <a:prstGeom prst="line">
            <a:avLst/>
          </a:prstGeom>
          <a:noFill/>
          <a:ln w="38100">
            <a:solidFill>
              <a:srgbClr val="666699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07882" name="Rectangle 13"/>
          <p:cNvSpPr>
            <a:spLocks noChangeArrowheads="1"/>
          </p:cNvSpPr>
          <p:nvPr/>
        </p:nvSpPr>
        <p:spPr bwMode="auto">
          <a:xfrm>
            <a:off x="4284663" y="3933825"/>
            <a:ext cx="409575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buFontTx/>
              <a:buNone/>
            </a:pPr>
            <a:r>
              <a:rPr kumimoji="0" lang="en-US" altLang="zh-CN">
                <a:latin typeface="Times New Roman" pitchFamily="18" charset="0"/>
              </a:rPr>
              <a:t>0</a:t>
            </a:r>
          </a:p>
        </p:txBody>
      </p:sp>
      <p:sp>
        <p:nvSpPr>
          <p:cNvPr id="207883" name="Rectangle 14"/>
          <p:cNvSpPr>
            <a:spLocks noChangeArrowheads="1"/>
          </p:cNvSpPr>
          <p:nvPr/>
        </p:nvSpPr>
        <p:spPr bwMode="auto">
          <a:xfrm>
            <a:off x="8459788" y="3500438"/>
            <a:ext cx="409575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buFontTx/>
              <a:buNone/>
            </a:pPr>
            <a:r>
              <a:rPr kumimoji="0" lang="en-US" altLang="zh-CN" i="1">
                <a:latin typeface="Times New Roman" pitchFamily="18" charset="0"/>
              </a:rPr>
              <a:t>x</a:t>
            </a:r>
          </a:p>
        </p:txBody>
      </p:sp>
      <p:sp>
        <p:nvSpPr>
          <p:cNvPr id="4873232" name="AutoShape 16"/>
          <p:cNvSpPr>
            <a:spLocks noChangeArrowheads="1"/>
          </p:cNvSpPr>
          <p:nvPr/>
        </p:nvSpPr>
        <p:spPr bwMode="auto">
          <a:xfrm>
            <a:off x="6084888" y="3068638"/>
            <a:ext cx="142875" cy="144462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873234" name="Rectangle 18"/>
          <p:cNvSpPr>
            <a:spLocks noChangeArrowheads="1"/>
          </p:cNvSpPr>
          <p:nvPr/>
        </p:nvSpPr>
        <p:spPr bwMode="auto">
          <a:xfrm>
            <a:off x="5364163" y="2492375"/>
            <a:ext cx="28797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solidFill>
                  <a:schemeClr val="tx2"/>
                </a:solidFill>
                <a:latin typeface="Times New Roman" pitchFamily="18" charset="0"/>
              </a:rPr>
              <a:t>( 3 , 2</a:t>
            </a:r>
            <a:r>
              <a:rPr kumimoji="0" lang="en-US" altLang="zh-CN" sz="2800" i="1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kumimoji="0" lang="en-US" altLang="zh-CN" sz="2800">
                <a:solidFill>
                  <a:schemeClr val="tx2"/>
                </a:solidFill>
                <a:latin typeface="Times New Roman" pitchFamily="18" charset="0"/>
              </a:rPr>
              <a:t>) </a:t>
            </a:r>
            <a:r>
              <a:rPr kumimoji="0" lang="zh-CN" altLang="en-US" sz="2800">
                <a:solidFill>
                  <a:schemeClr val="tx2"/>
                </a:solidFill>
                <a:latin typeface="Times New Roman" pitchFamily="18" charset="0"/>
              </a:rPr>
              <a:t>的陪集</a:t>
            </a:r>
          </a:p>
        </p:txBody>
      </p:sp>
      <p:sp>
        <p:nvSpPr>
          <p:cNvPr id="4873236" name="AutoShape 20"/>
          <p:cNvSpPr>
            <a:spLocks noChangeArrowheads="1"/>
          </p:cNvSpPr>
          <p:nvPr/>
        </p:nvSpPr>
        <p:spPr bwMode="auto">
          <a:xfrm>
            <a:off x="6804025" y="3573463"/>
            <a:ext cx="142875" cy="144462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873239" name="AutoShape 23"/>
          <p:cNvSpPr>
            <a:spLocks noChangeArrowheads="1"/>
          </p:cNvSpPr>
          <p:nvPr/>
        </p:nvSpPr>
        <p:spPr bwMode="auto">
          <a:xfrm>
            <a:off x="3203575" y="3068638"/>
            <a:ext cx="142875" cy="144462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873241" name="Rectangle 25"/>
          <p:cNvSpPr>
            <a:spLocks noChangeArrowheads="1"/>
          </p:cNvSpPr>
          <p:nvPr/>
        </p:nvSpPr>
        <p:spPr bwMode="auto">
          <a:xfrm>
            <a:off x="2411413" y="2492375"/>
            <a:ext cx="2449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solidFill>
                  <a:schemeClr val="tx2"/>
                </a:solidFill>
                <a:latin typeface="Times New Roman" pitchFamily="18" charset="0"/>
              </a:rPr>
              <a:t>( -3 , 2</a:t>
            </a:r>
            <a:r>
              <a:rPr kumimoji="0" lang="en-US" altLang="zh-CN" sz="2800" i="1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kumimoji="0" lang="en-US" altLang="zh-CN" sz="2800">
                <a:solidFill>
                  <a:schemeClr val="tx2"/>
                </a:solidFill>
                <a:latin typeface="Times New Roman" pitchFamily="18" charset="0"/>
              </a:rPr>
              <a:t>) + W</a:t>
            </a:r>
          </a:p>
        </p:txBody>
      </p:sp>
      <p:sp>
        <p:nvSpPr>
          <p:cNvPr id="207889" name="AutoShape 27"/>
          <p:cNvSpPr>
            <a:spLocks noChangeArrowheads="1"/>
          </p:cNvSpPr>
          <p:nvPr/>
        </p:nvSpPr>
        <p:spPr bwMode="auto">
          <a:xfrm>
            <a:off x="4643438" y="4005263"/>
            <a:ext cx="142875" cy="144462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873244" name="AutoShape 28"/>
          <p:cNvSpPr>
            <a:spLocks noChangeArrowheads="1"/>
          </p:cNvSpPr>
          <p:nvPr/>
        </p:nvSpPr>
        <p:spPr bwMode="auto">
          <a:xfrm>
            <a:off x="5435600" y="4508500"/>
            <a:ext cx="142875" cy="144463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873245" name="Line 29"/>
          <p:cNvSpPr>
            <a:spLocks noChangeShapeType="1"/>
          </p:cNvSpPr>
          <p:nvPr/>
        </p:nvSpPr>
        <p:spPr bwMode="auto">
          <a:xfrm flipV="1">
            <a:off x="4716463" y="3141663"/>
            <a:ext cx="1439862" cy="935037"/>
          </a:xfrm>
          <a:prstGeom prst="line">
            <a:avLst/>
          </a:prstGeom>
          <a:noFill/>
          <a:ln w="476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73246" name="Line 30"/>
          <p:cNvSpPr>
            <a:spLocks noChangeShapeType="1"/>
          </p:cNvSpPr>
          <p:nvPr/>
        </p:nvSpPr>
        <p:spPr bwMode="auto">
          <a:xfrm>
            <a:off x="4716463" y="4076700"/>
            <a:ext cx="792162" cy="504825"/>
          </a:xfrm>
          <a:prstGeom prst="line">
            <a:avLst/>
          </a:prstGeom>
          <a:noFill/>
          <a:ln w="476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73247" name="Line 31"/>
          <p:cNvSpPr>
            <a:spLocks noChangeShapeType="1"/>
          </p:cNvSpPr>
          <p:nvPr/>
        </p:nvSpPr>
        <p:spPr bwMode="auto">
          <a:xfrm>
            <a:off x="6156325" y="3141663"/>
            <a:ext cx="719138" cy="431800"/>
          </a:xfrm>
          <a:prstGeom prst="line">
            <a:avLst/>
          </a:prstGeom>
          <a:noFill/>
          <a:ln w="3492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73248" name="Line 32"/>
          <p:cNvSpPr>
            <a:spLocks noChangeShapeType="1"/>
          </p:cNvSpPr>
          <p:nvPr/>
        </p:nvSpPr>
        <p:spPr bwMode="auto">
          <a:xfrm flipV="1">
            <a:off x="5580063" y="3644900"/>
            <a:ext cx="1296987" cy="8636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73250" name="Rectangle 34"/>
          <p:cNvSpPr>
            <a:spLocks noChangeArrowheads="1"/>
          </p:cNvSpPr>
          <p:nvPr/>
        </p:nvSpPr>
        <p:spPr bwMode="auto">
          <a:xfrm>
            <a:off x="5508625" y="4508500"/>
            <a:ext cx="12493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>
                <a:solidFill>
                  <a:schemeClr val="tx2"/>
                </a:solidFill>
                <a:latin typeface="Times New Roman" pitchFamily="18" charset="0"/>
              </a:rPr>
              <a:t>( 1, -1</a:t>
            </a:r>
            <a:r>
              <a:rPr kumimoji="0" lang="en-US" altLang="zh-CN" sz="2800" i="1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kumimoji="0" lang="en-US" altLang="zh-CN" sz="2800">
                <a:solidFill>
                  <a:schemeClr val="tx2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4873252" name="Line 36"/>
          <p:cNvSpPr>
            <a:spLocks noChangeShapeType="1"/>
          </p:cNvSpPr>
          <p:nvPr/>
        </p:nvSpPr>
        <p:spPr bwMode="auto">
          <a:xfrm flipH="1" flipV="1">
            <a:off x="3276600" y="3141663"/>
            <a:ext cx="1439863" cy="935037"/>
          </a:xfrm>
          <a:prstGeom prst="line">
            <a:avLst/>
          </a:prstGeom>
          <a:noFill/>
          <a:ln w="476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73253" name="Line 37"/>
          <p:cNvSpPr>
            <a:spLocks noChangeShapeType="1"/>
          </p:cNvSpPr>
          <p:nvPr/>
        </p:nvSpPr>
        <p:spPr bwMode="auto">
          <a:xfrm flipH="1">
            <a:off x="2916238" y="4076700"/>
            <a:ext cx="1800225" cy="504825"/>
          </a:xfrm>
          <a:prstGeom prst="line">
            <a:avLst/>
          </a:prstGeom>
          <a:noFill/>
          <a:ln w="476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73254" name="AutoShape 38"/>
          <p:cNvSpPr>
            <a:spLocks noChangeArrowheads="1"/>
          </p:cNvSpPr>
          <p:nvPr/>
        </p:nvSpPr>
        <p:spPr bwMode="auto">
          <a:xfrm>
            <a:off x="2843213" y="4508500"/>
            <a:ext cx="142875" cy="144463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873255" name="Line 39"/>
          <p:cNvSpPr>
            <a:spLocks noChangeShapeType="1"/>
          </p:cNvSpPr>
          <p:nvPr/>
        </p:nvSpPr>
        <p:spPr bwMode="auto">
          <a:xfrm flipH="1">
            <a:off x="1476375" y="3141663"/>
            <a:ext cx="1800225" cy="504825"/>
          </a:xfrm>
          <a:prstGeom prst="line">
            <a:avLst/>
          </a:prstGeom>
          <a:noFill/>
          <a:ln w="476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73256" name="Line 40"/>
          <p:cNvSpPr>
            <a:spLocks noChangeShapeType="1"/>
          </p:cNvSpPr>
          <p:nvPr/>
        </p:nvSpPr>
        <p:spPr bwMode="auto">
          <a:xfrm flipH="1" flipV="1">
            <a:off x="1476375" y="3644900"/>
            <a:ext cx="1439863" cy="935038"/>
          </a:xfrm>
          <a:prstGeom prst="line">
            <a:avLst/>
          </a:prstGeom>
          <a:noFill/>
          <a:ln w="476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73257" name="AutoShape 41"/>
          <p:cNvSpPr>
            <a:spLocks noChangeArrowheads="1"/>
          </p:cNvSpPr>
          <p:nvPr/>
        </p:nvSpPr>
        <p:spPr bwMode="auto">
          <a:xfrm>
            <a:off x="1476375" y="3573463"/>
            <a:ext cx="142875" cy="144462"/>
          </a:xfrm>
          <a:prstGeom prst="octagon">
            <a:avLst>
              <a:gd name="adj" fmla="val 29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4873259" name="Rectangle 43"/>
          <p:cNvSpPr>
            <a:spLocks noChangeArrowheads="1"/>
          </p:cNvSpPr>
          <p:nvPr/>
        </p:nvSpPr>
        <p:spPr bwMode="auto">
          <a:xfrm>
            <a:off x="1116013" y="5949950"/>
            <a:ext cx="35417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陪集的运算</a:t>
            </a:r>
          </a:p>
        </p:txBody>
      </p:sp>
      <p:sp>
        <p:nvSpPr>
          <p:cNvPr id="4873260" name="Line 44"/>
          <p:cNvSpPr>
            <a:spLocks noChangeShapeType="1"/>
          </p:cNvSpPr>
          <p:nvPr/>
        </p:nvSpPr>
        <p:spPr bwMode="auto">
          <a:xfrm>
            <a:off x="827088" y="4076700"/>
            <a:ext cx="756126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4873261" name="Rectangle 45"/>
          <p:cNvSpPr>
            <a:spLocks noChangeArrowheads="1"/>
          </p:cNvSpPr>
          <p:nvPr/>
        </p:nvSpPr>
        <p:spPr bwMode="auto">
          <a:xfrm>
            <a:off x="239713" y="3792538"/>
            <a:ext cx="5873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73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73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87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73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73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73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73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73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4873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73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73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7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73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73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487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4873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4873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487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487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73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73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000"/>
                                        <p:tgtEl>
                                          <p:spTgt spid="4873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000"/>
                                        <p:tgtEl>
                                          <p:spTgt spid="4873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873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873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873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873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73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4873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1000"/>
                                        <p:tgtEl>
                                          <p:spTgt spid="4873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873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873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87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2000"/>
                                        <p:tgtEl>
                                          <p:spTgt spid="487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2000"/>
                                        <p:tgtEl>
                                          <p:spTgt spid="487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873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873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87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2000"/>
                                        <p:tgtEl>
                                          <p:spTgt spid="487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2000"/>
                                        <p:tgtEl>
                                          <p:spTgt spid="487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873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873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87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3220" grpId="0" animBg="1"/>
      <p:bldP spid="4873224" grpId="0" animBg="1"/>
      <p:bldP spid="4873225" grpId="0" animBg="1"/>
      <p:bldP spid="4873226" grpId="0" animBg="1"/>
      <p:bldP spid="4873227" grpId="0" animBg="1"/>
      <p:bldP spid="4873228" grpId="0" animBg="1"/>
      <p:bldP spid="4873232" grpId="0" animBg="1"/>
      <p:bldP spid="4873234" grpId="0"/>
      <p:bldP spid="4873236" grpId="0" animBg="1"/>
      <p:bldP spid="4873239" grpId="0" animBg="1"/>
      <p:bldP spid="4873241" grpId="0"/>
      <p:bldP spid="4873244" grpId="0" animBg="1"/>
      <p:bldP spid="4873245" grpId="0" animBg="1"/>
      <p:bldP spid="4873246" grpId="0" animBg="1"/>
      <p:bldP spid="4873247" grpId="0" animBg="1"/>
      <p:bldP spid="4873248" grpId="0" animBg="1"/>
      <p:bldP spid="4873250" grpId="0"/>
      <p:bldP spid="4873252" grpId="0" animBg="1"/>
      <p:bldP spid="4873253" grpId="0" animBg="1"/>
      <p:bldP spid="4873254" grpId="0" animBg="1"/>
      <p:bldP spid="4873255" grpId="0" animBg="1"/>
      <p:bldP spid="4873256" grpId="0" animBg="1"/>
      <p:bldP spid="4873257" grpId="0" animBg="1"/>
      <p:bldP spid="4873259" grpId="0"/>
      <p:bldP spid="4873260" grpId="0" animBg="1"/>
      <p:bldP spid="487326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8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899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商空间 </a:t>
            </a:r>
          </a:p>
        </p:txBody>
      </p:sp>
      <p:sp>
        <p:nvSpPr>
          <p:cNvPr id="5075973" name="AutoShape 5" descr="花束"/>
          <p:cNvSpPr>
            <a:spLocks noChangeArrowheads="1"/>
          </p:cNvSpPr>
          <p:nvPr/>
        </p:nvSpPr>
        <p:spPr bwMode="auto">
          <a:xfrm>
            <a:off x="827088" y="2420938"/>
            <a:ext cx="7129462" cy="1512887"/>
          </a:xfrm>
          <a:prstGeom prst="roundRect">
            <a:avLst>
              <a:gd name="adj" fmla="val 16667"/>
            </a:avLst>
          </a:prstGeom>
          <a:blipFill dpi="0" rotWithShape="1">
            <a:blip r:embed="rId3">
              <a:alphaModFix amt="75000"/>
            </a:blip>
            <a:srcRect/>
            <a:tile tx="0" ty="0" sx="100000" sy="100000" flip="none" algn="tl"/>
          </a:blipFill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075976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65650"/>
          </a:xfrm>
          <a:noFill/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在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V / W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上引入加法和数乘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 + </a:t>
            </a:r>
            <a:r>
              <a:rPr lang="en-US" altLang="zh-CN" b="1" dirty="0" smtClean="0">
                <a:latin typeface="Times New Roman" pitchFamily="18" charset="0"/>
              </a:rPr>
              <a:t>W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 + (  + </a:t>
            </a:r>
            <a:r>
              <a:rPr lang="en-US" altLang="zh-CN" b="1" dirty="0" smtClean="0">
                <a:latin typeface="Times New Roman" pitchFamily="18" charset="0"/>
              </a:rPr>
              <a:t>W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 =  (  </a:t>
            </a:r>
            <a:r>
              <a:rPr lang="en-US" altLang="zh-CN" dirty="0" smtClean="0">
                <a:sym typeface="MT Extra" pitchFamily="18" charset="2"/>
              </a:rPr>
              <a:t>+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 ) </a:t>
            </a:r>
            <a:r>
              <a:rPr lang="en-US" altLang="zh-CN" dirty="0" smtClean="0">
                <a:sym typeface="MT Extra" pitchFamily="18" charset="2"/>
              </a:rPr>
              <a:t>+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latin typeface="Times New Roman" pitchFamily="18" charset="0"/>
              </a:rPr>
              <a:t>W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        k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(  + </a:t>
            </a:r>
            <a:r>
              <a:rPr lang="en-US" altLang="zh-CN" b="1" dirty="0" smtClean="0">
                <a:latin typeface="Times New Roman" pitchFamily="18" charset="0"/>
              </a:rPr>
              <a:t>W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  =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 + </a:t>
            </a:r>
            <a:r>
              <a:rPr lang="en-US" altLang="zh-CN" b="1" dirty="0" smtClean="0">
                <a:latin typeface="Times New Roman" pitchFamily="18" charset="0"/>
              </a:rPr>
              <a:t>W , 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   K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W-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陪集的运算不依赖于代表元的选取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.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V / W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在这两种运算下构成线性空间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            </a:t>
            </a:r>
            <a:r>
              <a:rPr lang="zh-CN" altLang="en-US" b="1" dirty="0" smtClean="0">
                <a:latin typeface="Times New Roman" pitchFamily="18" charset="0"/>
              </a:rPr>
              <a:t>称为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V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对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W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的商空间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75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75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5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075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5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075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5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075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5973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6565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定理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将子空间 </a:t>
            </a:r>
            <a:r>
              <a:rPr lang="en-US" altLang="zh-CN" b="1" dirty="0" smtClean="0">
                <a:latin typeface="Times New Roman" pitchFamily="18" charset="0"/>
              </a:rPr>
              <a:t>W </a:t>
            </a:r>
            <a:r>
              <a:rPr lang="zh-CN" altLang="en-US" b="1" dirty="0" smtClean="0">
                <a:latin typeface="Times New Roman" pitchFamily="18" charset="0"/>
              </a:rPr>
              <a:t>的基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b="1" dirty="0" smtClean="0"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扩充成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V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的基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         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b="1" dirty="0" smtClean="0"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…</a:t>
            </a:r>
            <a:r>
              <a:rPr lang="en-US" altLang="zh-CN" b="1" dirty="0" smtClean="0"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.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则 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W , …</a:t>
            </a:r>
            <a:r>
              <a:rPr lang="en-US" altLang="zh-CN" b="1" dirty="0" smtClean="0"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W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构成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V / W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的基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推论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:     dim V / W  = dim V </a:t>
            </a:r>
            <a:r>
              <a:rPr lang="en-US" altLang="zh-CN" dirty="0" smtClean="0">
                <a:sym typeface="MT Extra" pitchFamily="18" charset="2"/>
              </a:rPr>
              <a:t>–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dim W .</a:t>
            </a:r>
          </a:p>
        </p:txBody>
      </p:sp>
      <p:pic>
        <p:nvPicPr>
          <p:cNvPr id="209923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4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chemeClr val="bg1"/>
                </a:solidFill>
              </a:rPr>
              <a:t>商空间的基底与维数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69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769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8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b="1" dirty="0" smtClean="0">
                <a:solidFill>
                  <a:srgbClr val="000099"/>
                </a:solidFill>
              </a:rPr>
              <a:t>先证</a:t>
            </a:r>
            <a:r>
              <a:rPr lang="zh-CN" altLang="en-US" b="1" dirty="0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b="1" baseline="-30000" dirty="0" smtClean="0">
                <a:solidFill>
                  <a:srgbClr val="000099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+ W , …</a:t>
            </a:r>
            <a:r>
              <a:rPr lang="en-US" altLang="zh-CN" b="1" dirty="0" smtClean="0">
                <a:solidFill>
                  <a:srgbClr val="000099"/>
                </a:solidFill>
                <a:sym typeface="Symbol" pitchFamily="18" charset="2"/>
              </a:rPr>
              <a:t>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solidFill>
                  <a:srgbClr val="000099"/>
                </a:solidFill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99"/>
                </a:solidFill>
                <a:latin typeface="Times New Roman" pitchFamily="18" charset="0"/>
              </a:rPr>
              <a:t>r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+ W </a:t>
            </a:r>
            <a:r>
              <a:rPr lang="zh-CN" altLang="en-US" b="1" dirty="0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能表出</a:t>
            </a:r>
            <a:r>
              <a:rPr lang="zh-CN" altLang="en-US" b="1" dirty="0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V / W :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任取 </a:t>
            </a:r>
            <a:r>
              <a:rPr lang="zh-CN" altLang="en-US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W 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V / W ,    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V .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设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i="1" dirty="0" smtClean="0">
                <a:latin typeface="Times New Roman" pitchFamily="18" charset="0"/>
                <a:sym typeface="Symbol" pitchFamily="18" charset="2"/>
              </a:rPr>
              <a:t>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b="1" dirty="0" smtClean="0"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dirty="0" err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l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+ …</a:t>
            </a:r>
            <a:r>
              <a:rPr lang="en-US" altLang="zh-CN" b="1" dirty="0" smtClean="0"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i="1" dirty="0" err="1" smtClean="0">
                <a:latin typeface="Times New Roman" pitchFamily="18" charset="0"/>
                <a:sym typeface="Symbol" pitchFamily="18" charset="2"/>
              </a:rPr>
              <a:t>l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则 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     </a:t>
            </a:r>
            <a:r>
              <a:rPr lang="zh-CN" altLang="en-US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W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=  (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l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+ …</a:t>
            </a:r>
            <a:r>
              <a:rPr lang="en-US" altLang="zh-CN" b="1" dirty="0" smtClean="0"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i="1" dirty="0" err="1" smtClean="0">
                <a:latin typeface="Times New Roman" pitchFamily="18" charset="0"/>
                <a:sym typeface="Symbol" pitchFamily="18" charset="2"/>
              </a:rPr>
              <a:t>l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dirty="0" smtClean="0">
                <a:latin typeface="Times New Roman" pitchFamily="18" charset="0"/>
              </a:rPr>
              <a:t>W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              =  </a:t>
            </a:r>
            <a:r>
              <a:rPr lang="en-US" altLang="zh-CN" b="1" i="1" dirty="0" smtClean="0">
                <a:latin typeface="Times New Roman" pitchFamily="18" charset="0"/>
                <a:sym typeface="Symbol" pitchFamily="18" charset="2"/>
              </a:rPr>
              <a:t>l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(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+ W ) + … + </a:t>
            </a:r>
            <a:r>
              <a:rPr lang="en-US" altLang="zh-CN" b="1" i="1" dirty="0" err="1" smtClean="0">
                <a:latin typeface="Times New Roman" pitchFamily="18" charset="0"/>
                <a:sym typeface="Symbol" pitchFamily="18" charset="2"/>
              </a:rPr>
              <a:t>l</a:t>
            </a:r>
            <a:r>
              <a:rPr lang="en-US" altLang="zh-CN" b="1" baseline="-30000" dirty="0" err="1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(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W )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于是 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+ W , …</a:t>
            </a:r>
            <a:r>
              <a:rPr lang="en-US" altLang="zh-CN" b="1" dirty="0" smtClean="0"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W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能表出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V / W .</a:t>
            </a:r>
          </a:p>
        </p:txBody>
      </p:sp>
      <p:sp>
        <p:nvSpPr>
          <p:cNvPr id="5078020" name="AutoShape 4"/>
          <p:cNvSpPr>
            <a:spLocks/>
          </p:cNvSpPr>
          <p:nvPr/>
        </p:nvSpPr>
        <p:spPr bwMode="auto">
          <a:xfrm rot="-5400000">
            <a:off x="2901157" y="1499394"/>
            <a:ext cx="246062" cy="2952750"/>
          </a:xfrm>
          <a:prstGeom prst="leftBrace">
            <a:avLst>
              <a:gd name="adj1" fmla="val 100000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078022" name="Rectangle 6"/>
          <p:cNvSpPr>
            <a:spLocks noChangeArrowheads="1"/>
          </p:cNvSpPr>
          <p:nvPr/>
        </p:nvSpPr>
        <p:spPr bwMode="auto">
          <a:xfrm>
            <a:off x="2771775" y="3068638"/>
            <a:ext cx="5873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>
                <a:latin typeface="Times New Roman" pitchFamily="18" charset="0"/>
              </a:rPr>
              <a:t>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8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78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780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780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8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780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780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8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078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8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078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8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078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8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78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078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078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8020" grpId="0" animBg="1"/>
      <p:bldP spid="507802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00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76888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b="1" smtClean="0">
                <a:solidFill>
                  <a:srgbClr val="000099"/>
                </a:solidFill>
              </a:rPr>
              <a:t>再证</a:t>
            </a:r>
            <a:r>
              <a:rPr lang="zh-CN" altLang="en-US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1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+ W , …</a:t>
            </a:r>
            <a:r>
              <a:rPr lang="en-US" altLang="zh-CN" b="1" smtClean="0">
                <a:solidFill>
                  <a:srgbClr val="000099"/>
                </a:solidFill>
                <a:sym typeface="Symbol" pitchFamily="18" charset="2"/>
              </a:rPr>
              <a:t>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smtClean="0">
                <a:solidFill>
                  <a:srgbClr val="000099"/>
                </a:solidFill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solidFill>
                  <a:srgbClr val="000099"/>
                </a:solidFill>
                <a:latin typeface="Times New Roman" pitchFamily="18" charset="0"/>
              </a:rPr>
              <a:t>r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+ W </a:t>
            </a:r>
            <a:r>
              <a:rPr lang="zh-CN" altLang="en-US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线性无关 </a:t>
            </a:r>
            <a:r>
              <a:rPr lang="en-US" altLang="zh-CN" b="1" smtClean="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: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若有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  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l</a:t>
            </a:r>
            <a:r>
              <a:rPr lang="en-US" altLang="zh-CN" b="1" baseline="-30000" smtClean="0"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( </a:t>
            </a:r>
            <a:r>
              <a:rPr lang="en-US" altLang="zh-CN" b="1" baseline="-30000" smtClean="0"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W ) + … +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l</a:t>
            </a:r>
            <a:r>
              <a:rPr lang="en-US" altLang="zh-CN" b="1" baseline="-30000" smtClean="0">
                <a:latin typeface="Times New Roman" pitchFamily="18" charset="0"/>
              </a:rPr>
              <a:t>r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( </a:t>
            </a:r>
            <a:r>
              <a:rPr lang="en-US" altLang="zh-CN" b="1" baseline="-30000" smtClean="0">
                <a:latin typeface="Times New Roman" pitchFamily="18" charset="0"/>
              </a:rPr>
              <a:t>r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W )  =  0</a:t>
            </a:r>
            <a:r>
              <a:rPr lang="en-US" altLang="zh-CN" b="1" baseline="-30000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W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即    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(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l</a:t>
            </a:r>
            <a:r>
              <a:rPr lang="en-US" altLang="zh-CN" b="1" baseline="-30000" smtClean="0"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b="1" baseline="-30000" smtClean="0"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+ 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l</a:t>
            </a:r>
            <a:r>
              <a:rPr lang="en-US" altLang="zh-CN" b="1" baseline="-30000" smtClean="0">
                <a:latin typeface="Times New Roman" pitchFamily="18" charset="0"/>
              </a:rPr>
              <a:t>r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latin typeface="Times New Roman" pitchFamily="18" charset="0"/>
              </a:rPr>
              <a:t>r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smtClean="0">
                <a:latin typeface="Times New Roman" pitchFamily="18" charset="0"/>
              </a:rPr>
              <a:t>W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 0</a:t>
            </a:r>
            <a:r>
              <a:rPr lang="en-US" altLang="zh-CN" b="1" baseline="-30000" smtClean="0">
                <a:latin typeface="Times New Roman" pitchFamily="18" charset="0"/>
              </a:rPr>
              <a:t> 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W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                     l</a:t>
            </a:r>
            <a:r>
              <a:rPr lang="en-US" altLang="zh-CN" b="1" baseline="-30000" smtClean="0"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b="1" baseline="-30000" smtClean="0"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+ 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l</a:t>
            </a:r>
            <a:r>
              <a:rPr lang="en-US" altLang="zh-CN" b="1" baseline="-30000" smtClean="0">
                <a:latin typeface="Times New Roman" pitchFamily="18" charset="0"/>
              </a:rPr>
              <a:t>r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latin typeface="Times New Roman" pitchFamily="18" charset="0"/>
              </a:rPr>
              <a:t>r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 W </a:t>
            </a:r>
            <a:endParaRPr lang="en-US" altLang="zh-CN" b="1" i="1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smtClean="0">
                <a:latin typeface="Times New Roman" pitchFamily="18" charset="0"/>
                <a:sym typeface="Symbol" pitchFamily="18" charset="2"/>
              </a:rPr>
              <a:t>则有  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l</a:t>
            </a:r>
            <a:r>
              <a:rPr lang="en-US" altLang="zh-CN" b="1" baseline="-30000" smtClean="0"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</a:t>
            </a:r>
            <a:r>
              <a:rPr lang="en-US" altLang="zh-CN" b="1" baseline="-30000" smtClean="0"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+ 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l</a:t>
            </a:r>
            <a:r>
              <a:rPr lang="en-US" altLang="zh-CN" b="1" baseline="-30000" smtClean="0">
                <a:latin typeface="Times New Roman" pitchFamily="18" charset="0"/>
              </a:rPr>
              <a:t>r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smtClean="0">
                <a:latin typeface="Times New Roman" pitchFamily="18" charset="0"/>
              </a:rPr>
              <a:t>r</a:t>
            </a:r>
            <a:r>
              <a:rPr lang="en-US" altLang="zh-CN" b="1" smtClean="0">
                <a:latin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baseline="-30000" smtClean="0">
                <a:latin typeface="Times New Roman" pitchFamily="18" charset="0"/>
              </a:rPr>
              <a:t>1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…</a:t>
            </a:r>
            <a:r>
              <a:rPr lang="en-US" altLang="zh-CN" b="1" smtClean="0">
                <a:sym typeface="Symbol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b="1" baseline="-30000" smtClean="0">
                <a:latin typeface="Times New Roman" pitchFamily="18" charset="0"/>
              </a:rPr>
              <a:t>s</a:t>
            </a:r>
            <a:r>
              <a:rPr lang="en-US" altLang="zh-CN" b="1" i="1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smtClean="0">
                <a:latin typeface="Times New Roman" pitchFamily="18" charset="0"/>
              </a:rPr>
              <a:t>s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                      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l</a:t>
            </a:r>
            <a:r>
              <a:rPr lang="en-US" altLang="zh-CN" b="1" baseline="-30000" smtClean="0">
                <a:latin typeface="Times New Roman" pitchFamily="18" charset="0"/>
              </a:rPr>
              <a:t>1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 = … =  </a:t>
            </a:r>
            <a:r>
              <a:rPr lang="en-US" altLang="zh-CN" b="1" i="1" smtClean="0">
                <a:latin typeface="Times New Roman" pitchFamily="18" charset="0"/>
                <a:sym typeface="Symbol" pitchFamily="18" charset="2"/>
              </a:rPr>
              <a:t>l</a:t>
            </a:r>
            <a:r>
              <a:rPr lang="en-US" altLang="zh-CN" b="1" baseline="-30000" smtClean="0">
                <a:latin typeface="Times New Roman" pitchFamily="18" charset="0"/>
              </a:rPr>
              <a:t>r </a:t>
            </a:r>
            <a:r>
              <a:rPr lang="en-US" altLang="zh-CN" b="1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smtClean="0">
                <a:latin typeface="Times New Roman" pitchFamily="18" charset="0"/>
                <a:sym typeface="Symbol" pitchFamily="18" charset="2"/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0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80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0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080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0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080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0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080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15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</a:rPr>
              <a:t>: </a:t>
            </a: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… 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  </a:t>
            </a:r>
            <a:r>
              <a:rPr lang="zh-CN" altLang="en-US" b="1" dirty="0" smtClean="0">
                <a:latin typeface="Times New Roman" pitchFamily="18" charset="0"/>
              </a:rPr>
              <a:t>是子空间 </a:t>
            </a:r>
            <a:r>
              <a:rPr lang="en-US" altLang="zh-CN" b="1" dirty="0" smtClean="0">
                <a:latin typeface="Times New Roman" pitchFamily="18" charset="0"/>
              </a:rPr>
              <a:t>W </a:t>
            </a:r>
            <a:r>
              <a:rPr lang="zh-CN" altLang="en-US" b="1" dirty="0" smtClean="0">
                <a:latin typeface="Times New Roman" pitchFamily="18" charset="0"/>
              </a:rPr>
              <a:t>的基</a:t>
            </a:r>
            <a:r>
              <a:rPr lang="en-US" altLang="zh-CN" b="1" dirty="0" smtClean="0">
                <a:latin typeface="Times New Roman" pitchFamily="18" charset="0"/>
              </a:rPr>
              <a:t>.  </a:t>
            </a:r>
            <a:r>
              <a:rPr lang="zh-CN" altLang="en-US" b="1" dirty="0" smtClean="0">
                <a:latin typeface="Times New Roman" pitchFamily="18" charset="0"/>
              </a:rPr>
              <a:t>则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1)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W , … 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W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线性无关   </a:t>
            </a:r>
            <a:endParaRPr lang="en-US" altLang="zh-CN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</a:t>
            </a:r>
            <a:r>
              <a:rPr lang="zh-CN" altLang="en-US" b="1" dirty="0" smtClean="0">
                <a:latin typeface="Times New Roman" pitchFamily="18" charset="0"/>
                <a:sym typeface="Symbol"/>
              </a:rPr>
              <a:t></a:t>
            </a:r>
            <a:r>
              <a:rPr lang="zh-CN" altLang="en-US" sz="3600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… 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线性无关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;</a:t>
            </a:r>
            <a:r>
              <a:rPr lang="en-US" altLang="zh-CN" sz="3600" b="1" dirty="0" smtClean="0">
                <a:latin typeface="Times New Roman" pitchFamily="18" charset="0"/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endParaRPr lang="en-US" altLang="zh-CN" sz="3600" b="1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</a:rPr>
              <a:t> 2)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W , … 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W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线性表出  </a:t>
            </a:r>
            <a:r>
              <a:rPr lang="zh-CN" altLang="en-US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+ W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  </a:t>
            </a:r>
            <a:r>
              <a:rPr lang="zh-CN" altLang="en-US" b="1" dirty="0" smtClean="0">
                <a:latin typeface="Times New Roman" pitchFamily="18" charset="0"/>
                <a:sym typeface="Symbol"/>
              </a:rPr>
              <a:t>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 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… 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… ,</a:t>
            </a:r>
            <a:r>
              <a:rPr lang="en-US" altLang="zh-CN" b="1" i="1" dirty="0" smtClean="0">
                <a:latin typeface="Times New Roman" pitchFamily="18" charset="0"/>
                <a:sym typeface="Euclid Math One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r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线性表出   </a:t>
            </a:r>
            <a:r>
              <a:rPr lang="zh-CN" altLang="en-US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1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01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15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1015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2995" name="Rectangle 4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4000" b="1" dirty="0" smtClean="0">
                <a:solidFill>
                  <a:schemeClr val="bg1"/>
                </a:solidFill>
              </a:rPr>
              <a:t>作商空间  </a:t>
            </a:r>
            <a:r>
              <a:rPr lang="zh-CN" altLang="en-US" sz="4000" b="1" dirty="0" smtClean="0">
                <a:solidFill>
                  <a:schemeClr val="bg1"/>
                </a:solidFill>
                <a:sym typeface="Symbol"/>
              </a:rPr>
              <a:t>  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基底扩张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1773238"/>
            <a:ext cx="8229600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 定理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:   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若 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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1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,</a:t>
            </a:r>
            <a:r>
              <a:rPr kumimoji="0" lang="en-US" altLang="zh-CN" i="1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Euclid Math One" pitchFamily="18" charset="2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… ,</a:t>
            </a:r>
            <a:r>
              <a:rPr kumimoji="0" lang="en-US" altLang="zh-CN" i="1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Euclid Math One" pitchFamily="18" charset="2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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s </a:t>
            </a:r>
            <a:r>
              <a:rPr kumimoji="0" lang="en-US" altLang="zh-CN" kern="0" baseline="-3000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是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子空间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W 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的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基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,  </a:t>
            </a:r>
            <a:endParaRPr kumimoji="0" lang="zh-CN" altLang="en-US" kern="0" dirty="0">
              <a:solidFill>
                <a:srgbClr val="000000"/>
              </a:solidFill>
              <a:latin typeface="Times New Roman" pitchFamily="18" charset="0"/>
              <a:ea typeface="宋体"/>
            </a:endParaRP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 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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1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+ W , … ,</a:t>
            </a:r>
            <a:r>
              <a:rPr kumimoji="0" lang="en-US" altLang="zh-CN" i="1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Euclid Math One" pitchFamily="18" charset="2"/>
              </a:rPr>
              <a:t> 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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r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+ W 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是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商空间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V / W 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的基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,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   则 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1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, … ,</a:t>
            </a:r>
            <a:r>
              <a:rPr kumimoji="0" lang="en-US" altLang="zh-CN" i="1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Euclid Math One" pitchFamily="18" charset="2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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s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,  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1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, … ,</a:t>
            </a:r>
            <a:r>
              <a:rPr kumimoji="0" lang="en-US" altLang="zh-CN" i="1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Euclid Math One" pitchFamily="18" charset="2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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ea typeface="宋体"/>
              </a:rPr>
              <a:t>r </a:t>
            </a:r>
            <a:r>
              <a:rPr kumimoji="0" lang="en-US" altLang="zh-CN" kern="0" baseline="-30000" dirty="0" smtClean="0">
                <a:solidFill>
                  <a:srgbClr val="000000"/>
                </a:solidFill>
                <a:latin typeface="Times New Roman" pitchFamily="18" charset="0"/>
                <a:ea typeface="宋体"/>
              </a:rPr>
              <a:t>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构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成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V </a:t>
            </a:r>
            <a:r>
              <a:rPr kumimoji="0" lang="zh-CN" altLang="en-US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的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基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.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endParaRPr kumimoji="0" lang="en-US" altLang="zh-CN" kern="0" dirty="0" smtClean="0">
              <a:solidFill>
                <a:srgbClr val="000000"/>
              </a:solidFill>
              <a:latin typeface="Times New Roman" pitchFamily="18" charset="0"/>
              <a:ea typeface="宋体"/>
              <a:sym typeface="Symbol" pitchFamily="18" charset="2"/>
            </a:endParaRP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sym typeface="Symbol" pitchFamily="18" charset="2"/>
              </a:rPr>
              <a:t>     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anose="02020603050405020304" pitchFamily="18" charset="0"/>
                <a:sym typeface="Symbol" pitchFamily="18" charset="2"/>
              </a:rPr>
              <a:t>&lt; </a:t>
            </a:r>
            <a:r>
              <a:rPr kumimoji="0" lang="zh-CN" altLang="en-US" kern="0" dirty="0" smtClean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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1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, … ,</a:t>
            </a:r>
            <a:r>
              <a:rPr kumimoji="0" lang="en-US" altLang="zh-CN" i="1" kern="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  <a:sym typeface="Euclid Math One" pitchFamily="18" charset="2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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anose="02020603050405020304" pitchFamily="18" charset="0"/>
                <a:sym typeface="Symbol" pitchFamily="18" charset="2"/>
              </a:rPr>
              <a:t>&gt; 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anose="02020603050405020304" pitchFamily="18" charset="0"/>
                <a:sym typeface="Symbol"/>
              </a:rPr>
              <a:t> 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anose="02020603050405020304" pitchFamily="18" charset="0"/>
                <a:sym typeface="Symbol" pitchFamily="18" charset="2"/>
              </a:rPr>
              <a:t>&lt;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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 , … ,</a:t>
            </a:r>
            <a:r>
              <a:rPr kumimoji="0" lang="en-US" altLang="zh-CN" i="1" kern="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  <a:sym typeface="Euclid Math One" pitchFamily="18" charset="2"/>
              </a:rPr>
              <a:t> </a:t>
            </a:r>
            <a:r>
              <a:rPr kumimoji="0" lang="en-US" altLang="zh-CN" kern="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  <a:sym typeface="Symbol" pitchFamily="18" charset="2"/>
              </a:rPr>
              <a:t></a:t>
            </a:r>
            <a:r>
              <a:rPr kumimoji="0" lang="en-US" altLang="zh-CN" kern="0" baseline="-3000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</a:rPr>
              <a:t>r </a:t>
            </a:r>
            <a:r>
              <a:rPr kumimoji="0" lang="en-US" altLang="zh-CN" kern="0" dirty="0" smtClean="0">
                <a:solidFill>
                  <a:srgbClr val="000000"/>
                </a:solidFill>
                <a:latin typeface="Times New Roman" pitchFamily="18" charset="0"/>
                <a:ea typeface="宋体"/>
                <a:cs typeface="Times New Roman" panose="02020603050405020304" pitchFamily="18" charset="0"/>
                <a:sym typeface="Symbol" pitchFamily="18" charset="2"/>
              </a:rPr>
              <a:t>&gt;  =  V </a:t>
            </a:r>
            <a:endParaRPr kumimoji="0" lang="en-US" altLang="zh-CN" sz="2800" kern="0" dirty="0">
              <a:solidFill>
                <a:srgbClr val="000000"/>
              </a:solidFill>
              <a:latin typeface="Times New Roman" pitchFamily="18" charset="0"/>
              <a:ea typeface="宋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12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229600" cy="5434013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例</a:t>
            </a:r>
            <a:r>
              <a:rPr lang="en-US" altLang="zh-CN" b="1" dirty="0" smtClean="0">
                <a:latin typeface="Times New Roman" pitchFamily="18" charset="0"/>
              </a:rPr>
              <a:t>:  </a:t>
            </a:r>
            <a:r>
              <a:rPr lang="zh-CN" altLang="en-US" b="1" dirty="0" smtClean="0">
                <a:latin typeface="Times New Roman" pitchFamily="18" charset="0"/>
              </a:rPr>
              <a:t>已知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[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,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] </a:t>
            </a:r>
            <a:r>
              <a:rPr lang="en-US" altLang="zh-CN" b="1" dirty="0" smtClean="0">
                <a:latin typeface="Times New Roman" pitchFamily="18" charset="0"/>
              </a:rPr>
              <a:t>=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设 </a:t>
            </a:r>
            <a:r>
              <a:rPr lang="en-US" altLang="zh-CN" b="1" dirty="0" smtClean="0">
                <a:latin typeface="Times New Roman" pitchFamily="18" charset="0"/>
              </a:rPr>
              <a:t>W = &lt;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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b="1" dirty="0" smtClean="0">
                <a:latin typeface="Times New Roman" pitchFamily="18" charset="0"/>
              </a:rPr>
              <a:t>&gt; </a:t>
            </a:r>
            <a:r>
              <a:rPr lang="zh-CN" altLang="en-US" b="1" dirty="0" smtClean="0">
                <a:latin typeface="Times New Roman" pitchFamily="18" charset="0"/>
              </a:rPr>
              <a:t>是 </a:t>
            </a:r>
            <a:r>
              <a:rPr lang="en-US" altLang="zh-CN" b="1" dirty="0" smtClean="0">
                <a:latin typeface="Times New Roman" pitchFamily="18" charset="0"/>
              </a:rPr>
              <a:t>K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</a:rPr>
              <a:t>的子空间</a:t>
            </a:r>
            <a:r>
              <a:rPr lang="en-US" altLang="zh-CN" b="1" dirty="0" smtClean="0">
                <a:latin typeface="Times New Roman" pitchFamily="18" charset="0"/>
              </a:rPr>
              <a:t>,   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求</a:t>
            </a:r>
            <a:r>
              <a:rPr lang="zh-CN" altLang="en-US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K</a:t>
            </a:r>
            <a:r>
              <a:rPr lang="en-US" altLang="zh-CN" sz="3600" b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b="1" dirty="0" smtClean="0">
                <a:latin typeface="Times New Roman" pitchFamily="18" charset="0"/>
              </a:rPr>
              <a:t> / W </a:t>
            </a:r>
            <a:r>
              <a:rPr lang="zh-CN" altLang="en-US" b="1" dirty="0" smtClean="0">
                <a:latin typeface="Times New Roman" pitchFamily="18" charset="0"/>
              </a:rPr>
              <a:t>中向量组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                   </a:t>
            </a:r>
            <a:r>
              <a:rPr lang="zh-CN" altLang="en-US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US" altLang="zh-CN" b="1" dirty="0" smtClean="0">
                <a:latin typeface="Times New Roman" pitchFamily="18" charset="0"/>
              </a:rPr>
              <a:t>+ W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,  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+ W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,  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baseline="-30000" dirty="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+ W</a:t>
            </a:r>
          </a:p>
          <a:p>
            <a:pPr eaLnBrk="1" hangingPunct="1">
              <a:lnSpc>
                <a:spcPct val="135000"/>
              </a:lnSpc>
              <a:buFontTx/>
              <a:buNone/>
            </a:pPr>
            <a:r>
              <a:rPr lang="zh-CN" altLang="en-US" b="1" dirty="0" smtClean="0">
                <a:latin typeface="Times New Roman" pitchFamily="18" charset="0"/>
              </a:rPr>
              <a:t>的极大无关组</a:t>
            </a:r>
            <a:r>
              <a:rPr lang="en-US" altLang="zh-CN" b="1" dirty="0" smtClean="0">
                <a:latin typeface="Times New Roman" pitchFamily="18" charset="0"/>
              </a:rPr>
              <a:t>.    </a:t>
            </a:r>
          </a:p>
        </p:txBody>
      </p:sp>
      <p:graphicFrame>
        <p:nvGraphicFramePr>
          <p:cNvPr id="215043" name="Object 3"/>
          <p:cNvGraphicFramePr>
            <a:graphicFrameLocks noChangeAspect="1"/>
          </p:cNvGraphicFramePr>
          <p:nvPr/>
        </p:nvGraphicFramePr>
        <p:xfrm>
          <a:off x="4572000" y="404813"/>
          <a:ext cx="4016375" cy="261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9" name="公式" r:id="rId3" imgW="1181100" imgH="914400" progId="Equation.3">
                  <p:embed/>
                </p:oleObj>
              </mc:Choice>
              <mc:Fallback>
                <p:oleObj name="公式" r:id="rId3" imgW="1181100" imgH="914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04813"/>
                        <a:ext cx="4016375" cy="261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74308" name="Rectangle 4"/>
          <p:cNvSpPr>
            <a:spLocks noChangeArrowheads="1"/>
          </p:cNvSpPr>
          <p:nvPr/>
        </p:nvSpPr>
        <p:spPr bwMode="auto">
          <a:xfrm>
            <a:off x="4787900" y="333375"/>
            <a:ext cx="1296988" cy="2663825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  <p:sp>
        <p:nvSpPr>
          <p:cNvPr id="5474309" name="Rectangle 5"/>
          <p:cNvSpPr>
            <a:spLocks noChangeArrowheads="1"/>
          </p:cNvSpPr>
          <p:nvPr/>
        </p:nvSpPr>
        <p:spPr bwMode="auto">
          <a:xfrm>
            <a:off x="684213" y="1628775"/>
            <a:ext cx="1295400" cy="649288"/>
          </a:xfrm>
          <a:prstGeom prst="rect">
            <a:avLst/>
          </a:prstGeom>
          <a:solidFill>
            <a:srgbClr val="FFCC99">
              <a:alpha val="36862"/>
            </a:srgbClr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Frenc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74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74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74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74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4308" grpId="0" animBg="1"/>
      <p:bldP spid="5474309" grpId="0" animBg="1"/>
    </p:bldLst>
  </p:timing>
</p:sld>
</file>

<file path=ppt/theme/theme1.xml><?xml version="1.0" encoding="utf-8"?>
<a:theme xmlns:a="http://schemas.openxmlformats.org/drawingml/2006/main" name="Mountai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8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4_Mountai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0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5_Mountai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5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6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7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18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9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0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7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2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2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27_默认设计模板">
  <a:themeElements>
    <a:clrScheme name="6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默认设计模板">
  <a:themeElements>
    <a:clrScheme name="2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28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1_Mountai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2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2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29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30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6.xml><?xml version="1.0" encoding="utf-8"?>
<a:theme xmlns:a="http://schemas.openxmlformats.org/drawingml/2006/main" name="3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3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3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36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38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2_Pixel">
  <a:themeElements>
    <a:clrScheme name="2_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2_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3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3.xml><?xml version="1.0" encoding="utf-8"?>
<a:theme xmlns:a="http://schemas.openxmlformats.org/drawingml/2006/main" name="35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39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5.xml><?xml version="1.0" encoding="utf-8"?>
<a:theme xmlns:a="http://schemas.openxmlformats.org/drawingml/2006/main" name="26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6.xml><?xml version="1.0" encoding="utf-8"?>
<a:theme xmlns:a="http://schemas.openxmlformats.org/drawingml/2006/main" name="37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7.xml><?xml version="1.0" encoding="utf-8"?>
<a:theme xmlns:a="http://schemas.openxmlformats.org/drawingml/2006/main" name="3_Mountai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8.xml><?xml version="1.0" encoding="utf-8"?>
<a:theme xmlns:a="http://schemas.openxmlformats.org/drawingml/2006/main" name="4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9.xml><?xml version="1.0" encoding="utf-8"?>
<a:theme xmlns:a="http://schemas.openxmlformats.org/drawingml/2006/main" name="43_默认设计模板">
  <a:themeElements>
    <a:clrScheme name="22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2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默认设计模板">
  <a:themeElements>
    <a:clrScheme name="2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0.xml><?xml version="1.0" encoding="utf-8"?>
<a:theme xmlns:a="http://schemas.openxmlformats.org/drawingml/2006/main" name="4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1.xml><?xml version="1.0" encoding="utf-8"?>
<a:theme xmlns:a="http://schemas.openxmlformats.org/drawingml/2006/main" name="42_默认设计模板">
  <a:themeElements>
    <a:clrScheme name="20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0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0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2.xml><?xml version="1.0" encoding="utf-8"?>
<a:theme xmlns:a="http://schemas.openxmlformats.org/drawingml/2006/main" name="25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3.xml><?xml version="1.0" encoding="utf-8"?>
<a:theme xmlns:a="http://schemas.openxmlformats.org/drawingml/2006/main" name="40_默认设计模板">
  <a:themeElements>
    <a:clrScheme name="6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4.xml><?xml version="1.0" encoding="utf-8"?>
<a:theme xmlns:a="http://schemas.openxmlformats.org/drawingml/2006/main" name="46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5.xml><?xml version="1.0" encoding="utf-8"?>
<a:theme xmlns:a="http://schemas.openxmlformats.org/drawingml/2006/main" name="47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38100" cap="flat" cmpd="sng" algn="ctr">
          <a:solidFill>
            <a:srgbClr val="FF0000"/>
          </a:solidFill>
          <a:prstDash val="lgDashDot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6.xml><?xml version="1.0" encoding="utf-8"?>
<a:theme xmlns:a="http://schemas.openxmlformats.org/drawingml/2006/main" name="48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7.xml><?xml version="1.0" encoding="utf-8"?>
<a:theme xmlns:a="http://schemas.openxmlformats.org/drawingml/2006/main" name="50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8.xml><?xml version="1.0" encoding="utf-8"?>
<a:theme xmlns:a="http://schemas.openxmlformats.org/drawingml/2006/main" name="6_Mountai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9.xml><?xml version="1.0" encoding="utf-8"?>
<a:theme xmlns:a="http://schemas.openxmlformats.org/drawingml/2006/main" name="5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>
            <a:alpha val="37000"/>
          </a:srgbClr>
        </a:solidFill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ench Script MT" pitchFamily="66" charset="0"/>
            <a:ea typeface="宋体" pitchFamily="2" charset="-12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0.xml><?xml version="1.0" encoding="utf-8"?>
<a:theme xmlns:a="http://schemas.openxmlformats.org/drawingml/2006/main" name="53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1.xml><?xml version="1.0" encoding="utf-8"?>
<a:theme xmlns:a="http://schemas.openxmlformats.org/drawingml/2006/main" name="52_默认设计模板">
  <a:themeElements>
    <a:clrScheme name="5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默认设计模板">
  <a:themeElements>
    <a:clrScheme name="6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_Mountain Top">
  <a:themeElements>
    <a:clrScheme name="2_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2_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40049</TotalTime>
  <Words>30748</Words>
  <Application>Microsoft Office PowerPoint</Application>
  <PresentationFormat>全屏显示(4:3)</PresentationFormat>
  <Paragraphs>2495</Paragraphs>
  <Slides>430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61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430</vt:i4>
      </vt:variant>
    </vt:vector>
  </HeadingPairs>
  <TitlesOfParts>
    <vt:vector size="494" baseType="lpstr">
      <vt:lpstr>Mountain Top</vt:lpstr>
      <vt:lpstr>默认设计模板</vt:lpstr>
      <vt:lpstr>2_默认设计模板</vt:lpstr>
      <vt:lpstr>3_默认设计模板</vt:lpstr>
      <vt:lpstr>5_默认设计模板</vt:lpstr>
      <vt:lpstr>1_Pixel</vt:lpstr>
      <vt:lpstr>1_默认设计模板</vt:lpstr>
      <vt:lpstr>6_默认设计模板</vt:lpstr>
      <vt:lpstr>2_Mountain Top</vt:lpstr>
      <vt:lpstr>9_默认设计模板</vt:lpstr>
      <vt:lpstr>8_默认设计模板</vt:lpstr>
      <vt:lpstr>4_Mountain Top</vt:lpstr>
      <vt:lpstr>11_默认设计模板</vt:lpstr>
      <vt:lpstr>12_默认设计模板</vt:lpstr>
      <vt:lpstr>10_默认设计模板</vt:lpstr>
      <vt:lpstr>5_Mountain Top</vt:lpstr>
      <vt:lpstr>13_默认设计模板</vt:lpstr>
      <vt:lpstr>15_默认设计模板</vt:lpstr>
      <vt:lpstr>16_默认设计模板</vt:lpstr>
      <vt:lpstr>17_默认设计模板</vt:lpstr>
      <vt:lpstr>18_默认设计模板</vt:lpstr>
      <vt:lpstr>19_默认设计模板</vt:lpstr>
      <vt:lpstr>4_默认设计模板</vt:lpstr>
      <vt:lpstr>20_默认设计模板</vt:lpstr>
      <vt:lpstr>7_默认设计模板</vt:lpstr>
      <vt:lpstr>23_默认设计模板</vt:lpstr>
      <vt:lpstr>24_默认设计模板</vt:lpstr>
      <vt:lpstr>14_默认设计模板</vt:lpstr>
      <vt:lpstr>27_默认设计模板</vt:lpstr>
      <vt:lpstr>28_默认设计模板</vt:lpstr>
      <vt:lpstr>1_Mountain Top</vt:lpstr>
      <vt:lpstr>21_默认设计模板</vt:lpstr>
      <vt:lpstr>22_默认设计模板</vt:lpstr>
      <vt:lpstr>29_默认设计模板</vt:lpstr>
      <vt:lpstr>30_默认设计模板</vt:lpstr>
      <vt:lpstr>31_默认设计模板</vt:lpstr>
      <vt:lpstr>33_默认设计模板</vt:lpstr>
      <vt:lpstr>34_默认设计模板</vt:lpstr>
      <vt:lpstr>36_默认设计模板</vt:lpstr>
      <vt:lpstr>38_默认设计模板</vt:lpstr>
      <vt:lpstr>2_Pixel</vt:lpstr>
      <vt:lpstr>32_默认设计模板</vt:lpstr>
      <vt:lpstr>35_默认设计模板</vt:lpstr>
      <vt:lpstr>39_默认设计模板</vt:lpstr>
      <vt:lpstr>26_默认设计模板</vt:lpstr>
      <vt:lpstr>37_默认设计模板</vt:lpstr>
      <vt:lpstr>3_Mountain Top</vt:lpstr>
      <vt:lpstr>41_默认设计模板</vt:lpstr>
      <vt:lpstr>43_默认设计模板</vt:lpstr>
      <vt:lpstr>44_默认设计模板</vt:lpstr>
      <vt:lpstr>42_默认设计模板</vt:lpstr>
      <vt:lpstr>25_默认设计模板</vt:lpstr>
      <vt:lpstr>40_默认设计模板</vt:lpstr>
      <vt:lpstr>46_默认设计模板</vt:lpstr>
      <vt:lpstr>47_默认设计模板</vt:lpstr>
      <vt:lpstr>48_默认设计模板</vt:lpstr>
      <vt:lpstr>50_默认设计模板</vt:lpstr>
      <vt:lpstr>6_Mountain Top</vt:lpstr>
      <vt:lpstr>51_默认设计模板</vt:lpstr>
      <vt:lpstr>53_默认设计模板</vt:lpstr>
      <vt:lpstr>52_默认设计模板</vt:lpstr>
      <vt:lpstr>公式</vt:lpstr>
      <vt:lpstr>Equation</vt:lpstr>
      <vt:lpstr>Formula</vt:lpstr>
      <vt:lpstr>高等代数  II  主讲教师 :  高 峡  理科楼 1473   </vt:lpstr>
      <vt:lpstr>PowerPoint 演示文稿</vt:lpstr>
      <vt:lpstr>PowerPoint 演示文稿</vt:lpstr>
      <vt:lpstr>PowerPoint 演示文稿</vt:lpstr>
      <vt:lpstr>第八章 线性空间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公理的推论: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线性表出何时唯一 ? </vt:lpstr>
      <vt:lpstr>线性表出何时唯一 ? </vt:lpstr>
      <vt:lpstr>如果向量组能用个数更少的 向量表出,  向量组线性相关</vt:lpstr>
      <vt:lpstr>PowerPoint 演示文稿</vt:lpstr>
      <vt:lpstr>PowerPoint 演示文稿</vt:lpstr>
      <vt:lpstr>PowerPoint 演示文稿</vt:lpstr>
      <vt:lpstr>要表出线性无关组 , 所需向量 的个数不能比无关组少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第八章 线性空间</vt:lpstr>
      <vt:lpstr>线性子空间</vt:lpstr>
      <vt:lpstr>PowerPoint 演示文稿</vt:lpstr>
      <vt:lpstr>PowerPoint 演示文稿</vt:lpstr>
      <vt:lpstr>子空间的交</vt:lpstr>
      <vt:lpstr>子空间的和</vt:lpstr>
      <vt:lpstr>维数公式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线性无关</vt:lpstr>
      <vt:lpstr> 作业：4 月 19 日 交</vt:lpstr>
      <vt:lpstr>PowerPoint 演示文稿</vt:lpstr>
      <vt:lpstr>PowerPoint 演示文稿</vt:lpstr>
      <vt:lpstr>PowerPoint 演示文稿</vt:lpstr>
      <vt:lpstr>子空间的直和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直和的几何意义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 –可对角化的条件</vt:lpstr>
      <vt:lpstr>补空间 </vt:lpstr>
      <vt:lpstr>PowerPoint 演示文稿</vt:lpstr>
      <vt:lpstr>第八章 线性空间</vt:lpstr>
      <vt:lpstr>PowerPoint 演示文稿</vt:lpstr>
      <vt:lpstr>PowerPoint 演示文稿</vt:lpstr>
      <vt:lpstr>PowerPoint 演示文稿</vt:lpstr>
      <vt:lpstr> 对子空间  W = x-轴 不感兴趣</vt:lpstr>
      <vt:lpstr>W- 陪集</vt:lpstr>
      <vt:lpstr> V / W,  V = R2,  W = x-轴</vt:lpstr>
      <vt:lpstr>商空间 </vt:lpstr>
      <vt:lpstr>商空间的基底与维数 </vt:lpstr>
      <vt:lpstr>PowerPoint 演示文稿</vt:lpstr>
      <vt:lpstr>PowerPoint 演示文稿</vt:lpstr>
      <vt:lpstr>PowerPoint 演示文稿</vt:lpstr>
      <vt:lpstr>作商空间    基底扩张</vt:lpstr>
      <vt:lpstr>PowerPoint 演示文稿</vt:lpstr>
      <vt:lpstr>PowerPoint 演示文稿</vt:lpstr>
      <vt:lpstr>            第九章 线性变换</vt:lpstr>
      <vt:lpstr>线性映射</vt:lpstr>
      <vt:lpstr>基底的像确定线性映射</vt:lpstr>
      <vt:lpstr>同构映射</vt:lpstr>
      <vt:lpstr>同构映射  : V  V </vt:lpstr>
      <vt:lpstr>线性映射的核与像</vt:lpstr>
      <vt:lpstr>像空间与核空间</vt:lpstr>
      <vt:lpstr> 的原像集</vt:lpstr>
      <vt:lpstr>PowerPoint 演示文稿</vt:lpstr>
      <vt:lpstr>  Im A 的原像是一个 Ker A - 陪集</vt:lpstr>
      <vt:lpstr>线性映射基本定理</vt:lpstr>
      <vt:lpstr>PowerPoint 演示文稿</vt:lpstr>
      <vt:lpstr>U / Ker A      Im A </vt:lpstr>
      <vt:lpstr>线性映射基本定理</vt:lpstr>
      <vt:lpstr>PowerPoint 演示文稿</vt:lpstr>
      <vt:lpstr>PowerPoint 演示文稿</vt:lpstr>
      <vt:lpstr> 作业：5 月 10 日 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补空间  商空间</vt:lpstr>
      <vt:lpstr>W  U = V      U  V / W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沿 W 向 U 的投影变换</vt:lpstr>
      <vt:lpstr>投影变换</vt:lpstr>
      <vt:lpstr>投影变换  =  幂等变换</vt:lpstr>
      <vt:lpstr>PowerPoint 演示文稿</vt:lpstr>
      <vt:lpstr>PowerPoint 演示文稿</vt:lpstr>
      <vt:lpstr>PowerPoint 演示文稿</vt:lpstr>
      <vt:lpstr>PowerPoint 演示文稿</vt:lpstr>
      <vt:lpstr>沿 Ker P 向 Im P 的投影变换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第九章 线性变换</vt:lpstr>
      <vt:lpstr>  线性映射的矩阵</vt:lpstr>
      <vt:lpstr>  线性映射的矩阵</vt:lpstr>
      <vt:lpstr>  线性映射的矩阵</vt:lpstr>
      <vt:lpstr>PowerPoint 演示文稿</vt:lpstr>
      <vt:lpstr>PowerPoint 演示文稿</vt:lpstr>
      <vt:lpstr>PowerPoint 演示文稿</vt:lpstr>
      <vt:lpstr>  映射的矩阵在计算中非常重要</vt:lpstr>
      <vt:lpstr> Hom( U , V )    Mm , n( K )</vt:lpstr>
      <vt:lpstr>基本矩阵 对应 基本映射</vt:lpstr>
      <vt:lpstr>PowerPoint 演示文稿</vt:lpstr>
      <vt:lpstr>PowerPoint 演示文稿</vt:lpstr>
      <vt:lpstr> 作业：5 月 10 日 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线性变换的矩阵 --- 取同一组基</vt:lpstr>
      <vt:lpstr> Hom(  V )    Mn( K )</vt:lpstr>
      <vt:lpstr>PowerPoint 演示文稿</vt:lpstr>
      <vt:lpstr>PowerPoint 演示文稿</vt:lpstr>
      <vt:lpstr>矩阵的相似</vt:lpstr>
      <vt:lpstr>PowerPoint 演示文稿</vt:lpstr>
      <vt:lpstr>线性变换的不变量</vt:lpstr>
      <vt:lpstr>            第九章 线性变换</vt:lpstr>
      <vt:lpstr> 特征值与特征向量</vt:lpstr>
      <vt:lpstr> 特征子空间</vt:lpstr>
      <vt:lpstr>PowerPoint 演示文稿</vt:lpstr>
      <vt:lpstr>PowerPoint 演示文稿</vt:lpstr>
      <vt:lpstr>特征值, 特征向量的计算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 –可对角化的条件</vt:lpstr>
      <vt:lpstr>PowerPoint 演示文稿</vt:lpstr>
      <vt:lpstr>            第九章 线性变换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怎样取基底, 使得 A 的矩阵最简单? </vt:lpstr>
      <vt:lpstr>研究 A -子空间的直和分解,  为什么要用多项式 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怎样取基底, 使得 A 的矩阵最简单? </vt:lpstr>
      <vt:lpstr>PowerPoint 演示文稿</vt:lpstr>
      <vt:lpstr>PowerPoint 演示文稿</vt:lpstr>
      <vt:lpstr>PowerPoint 演示文稿</vt:lpstr>
      <vt:lpstr>            第九章 线性变换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n 阶行列式的公式与以前一样</vt:lpstr>
      <vt:lpstr>行列式具有以下性质:</vt:lpstr>
      <vt:lpstr>PowerPoint 演示文稿</vt:lpstr>
      <vt:lpstr>PowerPoint 演示文稿</vt:lpstr>
      <vt:lpstr>怎样用矩阵乘法表达 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作业：5 月 17 日 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第九章 线性变换</vt:lpstr>
      <vt:lpstr>线性变换的最小多项式</vt:lpstr>
      <vt:lpstr>线性变换的最小多项式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线性变换的最小多项式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最小多项式的几何意义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作业：5 月 25 日 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See you next time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简单推论:</vt:lpstr>
      <vt:lpstr>可机器阅读</vt:lpstr>
      <vt:lpstr>简单推论:</vt:lpstr>
      <vt:lpstr>例:   C∞( a , b )  实线性空间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同构映射  的性质: </vt:lpstr>
      <vt:lpstr>PowerPoint 演示文稿</vt:lpstr>
      <vt:lpstr>PowerPoint 演示文稿</vt:lpstr>
      <vt:lpstr> 线性表出与线性组合</vt:lpstr>
      <vt:lpstr> 线性无关</vt:lpstr>
      <vt:lpstr> 线性相关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商映射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 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线性代数（B）         Linear  Algebra</dc:title>
  <dc:creator>user</dc:creator>
  <cp:lastModifiedBy>admin</cp:lastModifiedBy>
  <cp:revision>1052</cp:revision>
  <dcterms:created xsi:type="dcterms:W3CDTF">2006-07-01T03:17:13Z</dcterms:created>
  <dcterms:modified xsi:type="dcterms:W3CDTF">2018-05-11T12:56:37Z</dcterms:modified>
</cp:coreProperties>
</file>